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sldIdLst>
    <p:sldId id="256" r:id="rId2"/>
    <p:sldId id="384" r:id="rId3"/>
    <p:sldId id="410" r:id="rId4"/>
    <p:sldId id="412" r:id="rId5"/>
    <p:sldId id="413" r:id="rId6"/>
    <p:sldId id="414" r:id="rId7"/>
    <p:sldId id="415" r:id="rId8"/>
    <p:sldId id="416" r:id="rId9"/>
    <p:sldId id="417" r:id="rId10"/>
    <p:sldId id="418" r:id="rId11"/>
    <p:sldId id="420" r:id="rId12"/>
    <p:sldId id="421" r:id="rId13"/>
    <p:sldId id="419" r:id="rId14"/>
    <p:sldId id="422" r:id="rId15"/>
    <p:sldId id="423" r:id="rId16"/>
    <p:sldId id="424" r:id="rId17"/>
    <p:sldId id="425" r:id="rId18"/>
    <p:sldId id="426" r:id="rId19"/>
    <p:sldId id="427" r:id="rId20"/>
    <p:sldId id="428" r:id="rId21"/>
    <p:sldId id="429" r:id="rId22"/>
    <p:sldId id="257" r:id="rId23"/>
    <p:sldId id="258" r:id="rId24"/>
    <p:sldId id="261" r:id="rId25"/>
    <p:sldId id="262" r:id="rId26"/>
    <p:sldId id="263" r:id="rId27"/>
    <p:sldId id="264" r:id="rId28"/>
    <p:sldId id="265" r:id="rId29"/>
    <p:sldId id="270" r:id="rId30"/>
    <p:sldId id="388" r:id="rId31"/>
    <p:sldId id="381" r:id="rId32"/>
    <p:sldId id="383" r:id="rId33"/>
    <p:sldId id="267" r:id="rId34"/>
    <p:sldId id="272" r:id="rId35"/>
    <p:sldId id="382" r:id="rId36"/>
    <p:sldId id="266" r:id="rId37"/>
    <p:sldId id="396" r:id="rId38"/>
    <p:sldId id="385" r:id="rId39"/>
    <p:sldId id="395" r:id="rId40"/>
    <p:sldId id="386" r:id="rId41"/>
    <p:sldId id="390" r:id="rId42"/>
    <p:sldId id="391" r:id="rId43"/>
    <p:sldId id="392" r:id="rId44"/>
    <p:sldId id="389" r:id="rId45"/>
    <p:sldId id="394" r:id="rId46"/>
    <p:sldId id="397" r:id="rId47"/>
    <p:sldId id="405" r:id="rId48"/>
    <p:sldId id="407" r:id="rId49"/>
    <p:sldId id="408" r:id="rId50"/>
    <p:sldId id="409" r:id="rId51"/>
    <p:sldId id="398" r:id="rId52"/>
    <p:sldId id="399" r:id="rId53"/>
    <p:sldId id="400" r:id="rId54"/>
    <p:sldId id="401" r:id="rId55"/>
    <p:sldId id="402" r:id="rId56"/>
    <p:sldId id="403" r:id="rId57"/>
    <p:sldId id="404" r:id="rId58"/>
    <p:sldId id="393" r:id="rId59"/>
  </p:sldIdLst>
  <p:sldSz cx="12192000" cy="6858000"/>
  <p:notesSz cx="6858000" cy="9144000"/>
  <p:defaultTex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000" autoAdjust="0"/>
    <p:restoredTop sz="94595" autoAdjust="0"/>
  </p:normalViewPr>
  <p:slideViewPr>
    <p:cSldViewPr snapToGrid="0">
      <p:cViewPr varScale="1">
        <p:scale>
          <a:sx n="111" d="100"/>
          <a:sy n="111" d="100"/>
        </p:scale>
        <p:origin x="106" y="221"/>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tableStyles" Target="tableStyle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5" Type="http://schemas.openxmlformats.org/officeDocument/2006/relationships/slide" Target="slides/slide4.xml"/><Relationship Id="rId61" Type="http://schemas.openxmlformats.org/officeDocument/2006/relationships/viewProps" Target="viewProps.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8" Type="http://schemas.openxmlformats.org/officeDocument/2006/relationships/slide" Target="slides/slide7.xml"/><Relationship Id="rId51" Type="http://schemas.openxmlformats.org/officeDocument/2006/relationships/slide" Target="slides/slide50.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Slide d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1388397F-673D-C135-4620-2B1467352A24}"/>
              </a:ext>
            </a:extLst>
          </p:cNvPr>
          <p:cNvSpPr>
            <a:spLocks noGrp="1"/>
          </p:cNvSpPr>
          <p:nvPr>
            <p:ph type="ctrTitle"/>
          </p:nvPr>
        </p:nvSpPr>
        <p:spPr>
          <a:xfrm>
            <a:off x="1524000" y="1122363"/>
            <a:ext cx="9144000" cy="2387600"/>
          </a:xfrm>
        </p:spPr>
        <p:txBody>
          <a:bodyPr anchor="b"/>
          <a:lstStyle>
            <a:lvl1pPr algn="ctr">
              <a:defRPr sz="6000"/>
            </a:lvl1pPr>
          </a:lstStyle>
          <a:p>
            <a:r>
              <a:rPr lang="pt-BR"/>
              <a:t>Clique para editar o título Mestre</a:t>
            </a:r>
          </a:p>
        </p:txBody>
      </p:sp>
      <p:sp>
        <p:nvSpPr>
          <p:cNvPr id="3" name="Subtítulo 2">
            <a:extLst>
              <a:ext uri="{FF2B5EF4-FFF2-40B4-BE49-F238E27FC236}">
                <a16:creationId xmlns:a16="http://schemas.microsoft.com/office/drawing/2014/main" id="{61257643-6429-44DC-4310-48E9CBE1AF3F}"/>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pt-BR"/>
              <a:t>Clique para editar o estilo do subtítulo Mestre</a:t>
            </a:r>
          </a:p>
        </p:txBody>
      </p:sp>
      <p:sp>
        <p:nvSpPr>
          <p:cNvPr id="4" name="Espaço Reservado para Data 3">
            <a:extLst>
              <a:ext uri="{FF2B5EF4-FFF2-40B4-BE49-F238E27FC236}">
                <a16:creationId xmlns:a16="http://schemas.microsoft.com/office/drawing/2014/main" id="{B2BD1FAE-7BD0-0BF8-9BCE-B2B5E872BBAF}"/>
              </a:ext>
            </a:extLst>
          </p:cNvPr>
          <p:cNvSpPr>
            <a:spLocks noGrp="1"/>
          </p:cNvSpPr>
          <p:nvPr>
            <p:ph type="dt" sz="half" idx="10"/>
          </p:nvPr>
        </p:nvSpPr>
        <p:spPr/>
        <p:txBody>
          <a:bodyPr/>
          <a:lstStyle/>
          <a:p>
            <a:fld id="{D5A9DAA5-DA13-475B-9463-C29A4B8ABF14}" type="datetimeFigureOut">
              <a:rPr lang="pt-BR" smtClean="0"/>
              <a:t>07/10/2024</a:t>
            </a:fld>
            <a:endParaRPr lang="pt-BR"/>
          </a:p>
        </p:txBody>
      </p:sp>
      <p:sp>
        <p:nvSpPr>
          <p:cNvPr id="5" name="Espaço Reservado para Rodapé 4">
            <a:extLst>
              <a:ext uri="{FF2B5EF4-FFF2-40B4-BE49-F238E27FC236}">
                <a16:creationId xmlns:a16="http://schemas.microsoft.com/office/drawing/2014/main" id="{42CEA19D-3CE8-FFD3-8D5E-5A8E2CF32E56}"/>
              </a:ext>
            </a:extLst>
          </p:cNvPr>
          <p:cNvSpPr>
            <a:spLocks noGrp="1"/>
          </p:cNvSpPr>
          <p:nvPr>
            <p:ph type="ftr" sz="quarter" idx="11"/>
          </p:nvPr>
        </p:nvSpPr>
        <p:spPr/>
        <p:txBody>
          <a:bodyPr/>
          <a:lstStyle/>
          <a:p>
            <a:endParaRPr lang="pt-BR"/>
          </a:p>
        </p:txBody>
      </p:sp>
      <p:sp>
        <p:nvSpPr>
          <p:cNvPr id="6" name="Espaço Reservado para Número de Slide 5">
            <a:extLst>
              <a:ext uri="{FF2B5EF4-FFF2-40B4-BE49-F238E27FC236}">
                <a16:creationId xmlns:a16="http://schemas.microsoft.com/office/drawing/2014/main" id="{9B86700E-8E06-D129-C00A-46CC79EDFF85}"/>
              </a:ext>
            </a:extLst>
          </p:cNvPr>
          <p:cNvSpPr>
            <a:spLocks noGrp="1"/>
          </p:cNvSpPr>
          <p:nvPr>
            <p:ph type="sldNum" sz="quarter" idx="12"/>
          </p:nvPr>
        </p:nvSpPr>
        <p:spPr/>
        <p:txBody>
          <a:bodyPr/>
          <a:lstStyle/>
          <a:p>
            <a:fld id="{FDCE8964-9FC7-4323-AE06-07A0FCB3764E}" type="slidenum">
              <a:rPr lang="pt-BR" smtClean="0"/>
              <a:t>‹nº›</a:t>
            </a:fld>
            <a:endParaRPr lang="pt-BR"/>
          </a:p>
        </p:txBody>
      </p:sp>
    </p:spTree>
    <p:extLst>
      <p:ext uri="{BB962C8B-B14F-4D97-AF65-F5344CB8AC3E}">
        <p14:creationId xmlns:p14="http://schemas.microsoft.com/office/powerpoint/2010/main" val="264106449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e Texto Vertical">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238D90F0-DB72-DA70-9725-B194E2195EB4}"/>
              </a:ext>
            </a:extLst>
          </p:cNvPr>
          <p:cNvSpPr>
            <a:spLocks noGrp="1"/>
          </p:cNvSpPr>
          <p:nvPr>
            <p:ph type="title"/>
          </p:nvPr>
        </p:nvSpPr>
        <p:spPr/>
        <p:txBody>
          <a:bodyPr/>
          <a:lstStyle/>
          <a:p>
            <a:r>
              <a:rPr lang="pt-BR"/>
              <a:t>Clique para editar o título Mestre</a:t>
            </a:r>
          </a:p>
        </p:txBody>
      </p:sp>
      <p:sp>
        <p:nvSpPr>
          <p:cNvPr id="3" name="Espaço Reservado para Texto Vertical 2">
            <a:extLst>
              <a:ext uri="{FF2B5EF4-FFF2-40B4-BE49-F238E27FC236}">
                <a16:creationId xmlns:a16="http://schemas.microsoft.com/office/drawing/2014/main" id="{B9B169AE-B674-C7B2-AEE4-2879B4B7976D}"/>
              </a:ext>
            </a:extLst>
          </p:cNvPr>
          <p:cNvSpPr>
            <a:spLocks noGrp="1"/>
          </p:cNvSpPr>
          <p:nvPr>
            <p:ph type="body" orient="vert" idx="1"/>
          </p:nvPr>
        </p:nvSpPr>
        <p:spPr/>
        <p:txBody>
          <a:bodyPr vert="eaVert"/>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Data 3">
            <a:extLst>
              <a:ext uri="{FF2B5EF4-FFF2-40B4-BE49-F238E27FC236}">
                <a16:creationId xmlns:a16="http://schemas.microsoft.com/office/drawing/2014/main" id="{0F9C1DBA-6336-88EF-62C2-2C024C384DB9}"/>
              </a:ext>
            </a:extLst>
          </p:cNvPr>
          <p:cNvSpPr>
            <a:spLocks noGrp="1"/>
          </p:cNvSpPr>
          <p:nvPr>
            <p:ph type="dt" sz="half" idx="10"/>
          </p:nvPr>
        </p:nvSpPr>
        <p:spPr/>
        <p:txBody>
          <a:bodyPr/>
          <a:lstStyle/>
          <a:p>
            <a:fld id="{D5A9DAA5-DA13-475B-9463-C29A4B8ABF14}" type="datetimeFigureOut">
              <a:rPr lang="pt-BR" smtClean="0"/>
              <a:t>07/10/2024</a:t>
            </a:fld>
            <a:endParaRPr lang="pt-BR"/>
          </a:p>
        </p:txBody>
      </p:sp>
      <p:sp>
        <p:nvSpPr>
          <p:cNvPr id="5" name="Espaço Reservado para Rodapé 4">
            <a:extLst>
              <a:ext uri="{FF2B5EF4-FFF2-40B4-BE49-F238E27FC236}">
                <a16:creationId xmlns:a16="http://schemas.microsoft.com/office/drawing/2014/main" id="{E1B9EBF5-A378-5DE7-A18C-6DE1799FED8A}"/>
              </a:ext>
            </a:extLst>
          </p:cNvPr>
          <p:cNvSpPr>
            <a:spLocks noGrp="1"/>
          </p:cNvSpPr>
          <p:nvPr>
            <p:ph type="ftr" sz="quarter" idx="11"/>
          </p:nvPr>
        </p:nvSpPr>
        <p:spPr/>
        <p:txBody>
          <a:bodyPr/>
          <a:lstStyle/>
          <a:p>
            <a:endParaRPr lang="pt-BR"/>
          </a:p>
        </p:txBody>
      </p:sp>
      <p:sp>
        <p:nvSpPr>
          <p:cNvPr id="6" name="Espaço Reservado para Número de Slide 5">
            <a:extLst>
              <a:ext uri="{FF2B5EF4-FFF2-40B4-BE49-F238E27FC236}">
                <a16:creationId xmlns:a16="http://schemas.microsoft.com/office/drawing/2014/main" id="{730848F2-0641-A1A0-2F0C-8E3BD2348002}"/>
              </a:ext>
            </a:extLst>
          </p:cNvPr>
          <p:cNvSpPr>
            <a:spLocks noGrp="1"/>
          </p:cNvSpPr>
          <p:nvPr>
            <p:ph type="sldNum" sz="quarter" idx="12"/>
          </p:nvPr>
        </p:nvSpPr>
        <p:spPr/>
        <p:txBody>
          <a:bodyPr/>
          <a:lstStyle/>
          <a:p>
            <a:fld id="{FDCE8964-9FC7-4323-AE06-07A0FCB3764E}" type="slidenum">
              <a:rPr lang="pt-BR" smtClean="0"/>
              <a:t>‹nº›</a:t>
            </a:fld>
            <a:endParaRPr lang="pt-BR"/>
          </a:p>
        </p:txBody>
      </p:sp>
    </p:spTree>
    <p:extLst>
      <p:ext uri="{BB962C8B-B14F-4D97-AF65-F5344CB8AC3E}">
        <p14:creationId xmlns:p14="http://schemas.microsoft.com/office/powerpoint/2010/main" val="259469513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exto e Título Vertical">
    <p:spTree>
      <p:nvGrpSpPr>
        <p:cNvPr id="1" name=""/>
        <p:cNvGrpSpPr/>
        <p:nvPr/>
      </p:nvGrpSpPr>
      <p:grpSpPr>
        <a:xfrm>
          <a:off x="0" y="0"/>
          <a:ext cx="0" cy="0"/>
          <a:chOff x="0" y="0"/>
          <a:chExt cx="0" cy="0"/>
        </a:xfrm>
      </p:grpSpPr>
      <p:sp>
        <p:nvSpPr>
          <p:cNvPr id="2" name="Título Vertical 1">
            <a:extLst>
              <a:ext uri="{FF2B5EF4-FFF2-40B4-BE49-F238E27FC236}">
                <a16:creationId xmlns:a16="http://schemas.microsoft.com/office/drawing/2014/main" id="{5E40853A-617A-D2C0-0A12-363A37A6C3FE}"/>
              </a:ext>
            </a:extLst>
          </p:cNvPr>
          <p:cNvSpPr>
            <a:spLocks noGrp="1"/>
          </p:cNvSpPr>
          <p:nvPr>
            <p:ph type="title" orient="vert"/>
          </p:nvPr>
        </p:nvSpPr>
        <p:spPr>
          <a:xfrm>
            <a:off x="8724900" y="365125"/>
            <a:ext cx="2628900" cy="5811838"/>
          </a:xfrm>
        </p:spPr>
        <p:txBody>
          <a:bodyPr vert="eaVert"/>
          <a:lstStyle/>
          <a:p>
            <a:r>
              <a:rPr lang="pt-BR"/>
              <a:t>Clique para editar o título Mestre</a:t>
            </a:r>
          </a:p>
        </p:txBody>
      </p:sp>
      <p:sp>
        <p:nvSpPr>
          <p:cNvPr id="3" name="Espaço Reservado para Texto Vertical 2">
            <a:extLst>
              <a:ext uri="{FF2B5EF4-FFF2-40B4-BE49-F238E27FC236}">
                <a16:creationId xmlns:a16="http://schemas.microsoft.com/office/drawing/2014/main" id="{7BE6D294-4F8E-FDAC-0B32-1A3ADD04963E}"/>
              </a:ext>
            </a:extLst>
          </p:cNvPr>
          <p:cNvSpPr>
            <a:spLocks noGrp="1"/>
          </p:cNvSpPr>
          <p:nvPr>
            <p:ph type="body" orient="vert" idx="1"/>
          </p:nvPr>
        </p:nvSpPr>
        <p:spPr>
          <a:xfrm>
            <a:off x="838200" y="365125"/>
            <a:ext cx="7734300" cy="5811838"/>
          </a:xfrm>
        </p:spPr>
        <p:txBody>
          <a:bodyPr vert="eaVert"/>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Data 3">
            <a:extLst>
              <a:ext uri="{FF2B5EF4-FFF2-40B4-BE49-F238E27FC236}">
                <a16:creationId xmlns:a16="http://schemas.microsoft.com/office/drawing/2014/main" id="{D7DFDCE3-0616-F796-A082-68EE9841C674}"/>
              </a:ext>
            </a:extLst>
          </p:cNvPr>
          <p:cNvSpPr>
            <a:spLocks noGrp="1"/>
          </p:cNvSpPr>
          <p:nvPr>
            <p:ph type="dt" sz="half" idx="10"/>
          </p:nvPr>
        </p:nvSpPr>
        <p:spPr/>
        <p:txBody>
          <a:bodyPr/>
          <a:lstStyle/>
          <a:p>
            <a:fld id="{D5A9DAA5-DA13-475B-9463-C29A4B8ABF14}" type="datetimeFigureOut">
              <a:rPr lang="pt-BR" smtClean="0"/>
              <a:t>07/10/2024</a:t>
            </a:fld>
            <a:endParaRPr lang="pt-BR"/>
          </a:p>
        </p:txBody>
      </p:sp>
      <p:sp>
        <p:nvSpPr>
          <p:cNvPr id="5" name="Espaço Reservado para Rodapé 4">
            <a:extLst>
              <a:ext uri="{FF2B5EF4-FFF2-40B4-BE49-F238E27FC236}">
                <a16:creationId xmlns:a16="http://schemas.microsoft.com/office/drawing/2014/main" id="{970222FC-B109-D4C6-C33D-E858D5391456}"/>
              </a:ext>
            </a:extLst>
          </p:cNvPr>
          <p:cNvSpPr>
            <a:spLocks noGrp="1"/>
          </p:cNvSpPr>
          <p:nvPr>
            <p:ph type="ftr" sz="quarter" idx="11"/>
          </p:nvPr>
        </p:nvSpPr>
        <p:spPr/>
        <p:txBody>
          <a:bodyPr/>
          <a:lstStyle/>
          <a:p>
            <a:endParaRPr lang="pt-BR"/>
          </a:p>
        </p:txBody>
      </p:sp>
      <p:sp>
        <p:nvSpPr>
          <p:cNvPr id="6" name="Espaço Reservado para Número de Slide 5">
            <a:extLst>
              <a:ext uri="{FF2B5EF4-FFF2-40B4-BE49-F238E27FC236}">
                <a16:creationId xmlns:a16="http://schemas.microsoft.com/office/drawing/2014/main" id="{18E862F3-8F25-5A26-5463-9C3EC41D4E62}"/>
              </a:ext>
            </a:extLst>
          </p:cNvPr>
          <p:cNvSpPr>
            <a:spLocks noGrp="1"/>
          </p:cNvSpPr>
          <p:nvPr>
            <p:ph type="sldNum" sz="quarter" idx="12"/>
          </p:nvPr>
        </p:nvSpPr>
        <p:spPr/>
        <p:txBody>
          <a:bodyPr/>
          <a:lstStyle/>
          <a:p>
            <a:fld id="{FDCE8964-9FC7-4323-AE06-07A0FCB3764E}" type="slidenum">
              <a:rPr lang="pt-BR" smtClean="0"/>
              <a:t>‹nº›</a:t>
            </a:fld>
            <a:endParaRPr lang="pt-BR"/>
          </a:p>
        </p:txBody>
      </p:sp>
    </p:spTree>
    <p:extLst>
      <p:ext uri="{BB962C8B-B14F-4D97-AF65-F5344CB8AC3E}">
        <p14:creationId xmlns:p14="http://schemas.microsoft.com/office/powerpoint/2010/main" val="62627464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e Conteúd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61E55A90-59CF-1596-A9CF-F98D88EE634A}"/>
              </a:ext>
            </a:extLst>
          </p:cNvPr>
          <p:cNvSpPr>
            <a:spLocks noGrp="1"/>
          </p:cNvSpPr>
          <p:nvPr>
            <p:ph type="title"/>
          </p:nvPr>
        </p:nvSpPr>
        <p:spPr/>
        <p:txBody>
          <a:bodyPr/>
          <a:lstStyle/>
          <a:p>
            <a:r>
              <a:rPr lang="pt-BR"/>
              <a:t>Clique para editar o título Mestre</a:t>
            </a:r>
          </a:p>
        </p:txBody>
      </p:sp>
      <p:sp>
        <p:nvSpPr>
          <p:cNvPr id="3" name="Espaço Reservado para Conteúdo 2">
            <a:extLst>
              <a:ext uri="{FF2B5EF4-FFF2-40B4-BE49-F238E27FC236}">
                <a16:creationId xmlns:a16="http://schemas.microsoft.com/office/drawing/2014/main" id="{FD245A10-DF13-76F8-F18D-B7B17F962596}"/>
              </a:ext>
            </a:extLst>
          </p:cNvPr>
          <p:cNvSpPr>
            <a:spLocks noGrp="1"/>
          </p:cNvSpPr>
          <p:nvPr>
            <p:ph idx="1"/>
          </p:nvPr>
        </p:nvSpPr>
        <p:spPr/>
        <p:txBody>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Data 3">
            <a:extLst>
              <a:ext uri="{FF2B5EF4-FFF2-40B4-BE49-F238E27FC236}">
                <a16:creationId xmlns:a16="http://schemas.microsoft.com/office/drawing/2014/main" id="{457A0CCA-1265-4931-C754-C1FA7DFCFE70}"/>
              </a:ext>
            </a:extLst>
          </p:cNvPr>
          <p:cNvSpPr>
            <a:spLocks noGrp="1"/>
          </p:cNvSpPr>
          <p:nvPr>
            <p:ph type="dt" sz="half" idx="10"/>
          </p:nvPr>
        </p:nvSpPr>
        <p:spPr/>
        <p:txBody>
          <a:bodyPr/>
          <a:lstStyle/>
          <a:p>
            <a:fld id="{D5A9DAA5-DA13-475B-9463-C29A4B8ABF14}" type="datetimeFigureOut">
              <a:rPr lang="pt-BR" smtClean="0"/>
              <a:t>07/10/2024</a:t>
            </a:fld>
            <a:endParaRPr lang="pt-BR"/>
          </a:p>
        </p:txBody>
      </p:sp>
      <p:sp>
        <p:nvSpPr>
          <p:cNvPr id="5" name="Espaço Reservado para Rodapé 4">
            <a:extLst>
              <a:ext uri="{FF2B5EF4-FFF2-40B4-BE49-F238E27FC236}">
                <a16:creationId xmlns:a16="http://schemas.microsoft.com/office/drawing/2014/main" id="{450D9D64-7225-3918-3714-1F94D133F4F3}"/>
              </a:ext>
            </a:extLst>
          </p:cNvPr>
          <p:cNvSpPr>
            <a:spLocks noGrp="1"/>
          </p:cNvSpPr>
          <p:nvPr>
            <p:ph type="ftr" sz="quarter" idx="11"/>
          </p:nvPr>
        </p:nvSpPr>
        <p:spPr/>
        <p:txBody>
          <a:bodyPr/>
          <a:lstStyle/>
          <a:p>
            <a:endParaRPr lang="pt-BR"/>
          </a:p>
        </p:txBody>
      </p:sp>
      <p:sp>
        <p:nvSpPr>
          <p:cNvPr id="6" name="Espaço Reservado para Número de Slide 5">
            <a:extLst>
              <a:ext uri="{FF2B5EF4-FFF2-40B4-BE49-F238E27FC236}">
                <a16:creationId xmlns:a16="http://schemas.microsoft.com/office/drawing/2014/main" id="{D15C1119-2622-2BD2-1630-CE523E0786BB}"/>
              </a:ext>
            </a:extLst>
          </p:cNvPr>
          <p:cNvSpPr>
            <a:spLocks noGrp="1"/>
          </p:cNvSpPr>
          <p:nvPr>
            <p:ph type="sldNum" sz="quarter" idx="12"/>
          </p:nvPr>
        </p:nvSpPr>
        <p:spPr/>
        <p:txBody>
          <a:bodyPr/>
          <a:lstStyle/>
          <a:p>
            <a:fld id="{FDCE8964-9FC7-4323-AE06-07A0FCB3764E}" type="slidenum">
              <a:rPr lang="pt-BR" smtClean="0"/>
              <a:t>‹nº›</a:t>
            </a:fld>
            <a:endParaRPr lang="pt-BR"/>
          </a:p>
        </p:txBody>
      </p:sp>
    </p:spTree>
    <p:extLst>
      <p:ext uri="{BB962C8B-B14F-4D97-AF65-F5344CB8AC3E}">
        <p14:creationId xmlns:p14="http://schemas.microsoft.com/office/powerpoint/2010/main" val="8575582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Cabeçalho da Seçã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96572F3D-1C1E-1313-88E3-9B6747E8967F}"/>
              </a:ext>
            </a:extLst>
          </p:cNvPr>
          <p:cNvSpPr>
            <a:spLocks noGrp="1"/>
          </p:cNvSpPr>
          <p:nvPr>
            <p:ph type="title"/>
          </p:nvPr>
        </p:nvSpPr>
        <p:spPr>
          <a:xfrm>
            <a:off x="831850" y="1709738"/>
            <a:ext cx="10515600" cy="2852737"/>
          </a:xfrm>
        </p:spPr>
        <p:txBody>
          <a:bodyPr anchor="b"/>
          <a:lstStyle>
            <a:lvl1pPr>
              <a:defRPr sz="6000"/>
            </a:lvl1pPr>
          </a:lstStyle>
          <a:p>
            <a:r>
              <a:rPr lang="pt-BR"/>
              <a:t>Clique para editar o título Mestre</a:t>
            </a:r>
          </a:p>
        </p:txBody>
      </p:sp>
      <p:sp>
        <p:nvSpPr>
          <p:cNvPr id="3" name="Espaço Reservado para Texto 2">
            <a:extLst>
              <a:ext uri="{FF2B5EF4-FFF2-40B4-BE49-F238E27FC236}">
                <a16:creationId xmlns:a16="http://schemas.microsoft.com/office/drawing/2014/main" id="{35E80002-D109-C09D-D13B-D58D57FFA0CF}"/>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pt-BR"/>
              <a:t>Clique para editar os estilos de texto Mestres</a:t>
            </a:r>
          </a:p>
        </p:txBody>
      </p:sp>
      <p:sp>
        <p:nvSpPr>
          <p:cNvPr id="4" name="Espaço Reservado para Data 3">
            <a:extLst>
              <a:ext uri="{FF2B5EF4-FFF2-40B4-BE49-F238E27FC236}">
                <a16:creationId xmlns:a16="http://schemas.microsoft.com/office/drawing/2014/main" id="{DA9F17BC-D2D7-3454-0F08-D448EC44280B}"/>
              </a:ext>
            </a:extLst>
          </p:cNvPr>
          <p:cNvSpPr>
            <a:spLocks noGrp="1"/>
          </p:cNvSpPr>
          <p:nvPr>
            <p:ph type="dt" sz="half" idx="10"/>
          </p:nvPr>
        </p:nvSpPr>
        <p:spPr/>
        <p:txBody>
          <a:bodyPr/>
          <a:lstStyle/>
          <a:p>
            <a:fld id="{D5A9DAA5-DA13-475B-9463-C29A4B8ABF14}" type="datetimeFigureOut">
              <a:rPr lang="pt-BR" smtClean="0"/>
              <a:t>07/10/2024</a:t>
            </a:fld>
            <a:endParaRPr lang="pt-BR"/>
          </a:p>
        </p:txBody>
      </p:sp>
      <p:sp>
        <p:nvSpPr>
          <p:cNvPr id="5" name="Espaço Reservado para Rodapé 4">
            <a:extLst>
              <a:ext uri="{FF2B5EF4-FFF2-40B4-BE49-F238E27FC236}">
                <a16:creationId xmlns:a16="http://schemas.microsoft.com/office/drawing/2014/main" id="{97E4D307-642E-2A94-1F1A-B6B73C7F531E}"/>
              </a:ext>
            </a:extLst>
          </p:cNvPr>
          <p:cNvSpPr>
            <a:spLocks noGrp="1"/>
          </p:cNvSpPr>
          <p:nvPr>
            <p:ph type="ftr" sz="quarter" idx="11"/>
          </p:nvPr>
        </p:nvSpPr>
        <p:spPr/>
        <p:txBody>
          <a:bodyPr/>
          <a:lstStyle/>
          <a:p>
            <a:endParaRPr lang="pt-BR"/>
          </a:p>
        </p:txBody>
      </p:sp>
      <p:sp>
        <p:nvSpPr>
          <p:cNvPr id="6" name="Espaço Reservado para Número de Slide 5">
            <a:extLst>
              <a:ext uri="{FF2B5EF4-FFF2-40B4-BE49-F238E27FC236}">
                <a16:creationId xmlns:a16="http://schemas.microsoft.com/office/drawing/2014/main" id="{340B7C33-5F27-11D9-7AAA-F7C88075B9B2}"/>
              </a:ext>
            </a:extLst>
          </p:cNvPr>
          <p:cNvSpPr>
            <a:spLocks noGrp="1"/>
          </p:cNvSpPr>
          <p:nvPr>
            <p:ph type="sldNum" sz="quarter" idx="12"/>
          </p:nvPr>
        </p:nvSpPr>
        <p:spPr/>
        <p:txBody>
          <a:bodyPr/>
          <a:lstStyle/>
          <a:p>
            <a:fld id="{FDCE8964-9FC7-4323-AE06-07A0FCB3764E}" type="slidenum">
              <a:rPr lang="pt-BR" smtClean="0"/>
              <a:t>‹nº›</a:t>
            </a:fld>
            <a:endParaRPr lang="pt-BR"/>
          </a:p>
        </p:txBody>
      </p:sp>
    </p:spTree>
    <p:extLst>
      <p:ext uri="{BB962C8B-B14F-4D97-AF65-F5344CB8AC3E}">
        <p14:creationId xmlns:p14="http://schemas.microsoft.com/office/powerpoint/2010/main" val="147279322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uas Partes de Conteúd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815026C2-C5FD-249A-7987-6ADD03A36374}"/>
              </a:ext>
            </a:extLst>
          </p:cNvPr>
          <p:cNvSpPr>
            <a:spLocks noGrp="1"/>
          </p:cNvSpPr>
          <p:nvPr>
            <p:ph type="title"/>
          </p:nvPr>
        </p:nvSpPr>
        <p:spPr/>
        <p:txBody>
          <a:bodyPr/>
          <a:lstStyle/>
          <a:p>
            <a:r>
              <a:rPr lang="pt-BR"/>
              <a:t>Clique para editar o título Mestre</a:t>
            </a:r>
          </a:p>
        </p:txBody>
      </p:sp>
      <p:sp>
        <p:nvSpPr>
          <p:cNvPr id="3" name="Espaço Reservado para Conteúdo 2">
            <a:extLst>
              <a:ext uri="{FF2B5EF4-FFF2-40B4-BE49-F238E27FC236}">
                <a16:creationId xmlns:a16="http://schemas.microsoft.com/office/drawing/2014/main" id="{BD25B22A-861C-1CC3-BA28-1FDEA1CCA8C6}"/>
              </a:ext>
            </a:extLst>
          </p:cNvPr>
          <p:cNvSpPr>
            <a:spLocks noGrp="1"/>
          </p:cNvSpPr>
          <p:nvPr>
            <p:ph sz="half" idx="1"/>
          </p:nvPr>
        </p:nvSpPr>
        <p:spPr>
          <a:xfrm>
            <a:off x="838200" y="1825625"/>
            <a:ext cx="5181600" cy="4351338"/>
          </a:xfrm>
        </p:spPr>
        <p:txBody>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Conteúdo 3">
            <a:extLst>
              <a:ext uri="{FF2B5EF4-FFF2-40B4-BE49-F238E27FC236}">
                <a16:creationId xmlns:a16="http://schemas.microsoft.com/office/drawing/2014/main" id="{F7FBEBFF-AF67-71C7-3077-5B56A936F67E}"/>
              </a:ext>
            </a:extLst>
          </p:cNvPr>
          <p:cNvSpPr>
            <a:spLocks noGrp="1"/>
          </p:cNvSpPr>
          <p:nvPr>
            <p:ph sz="half" idx="2"/>
          </p:nvPr>
        </p:nvSpPr>
        <p:spPr>
          <a:xfrm>
            <a:off x="6172200" y="1825625"/>
            <a:ext cx="5181600" cy="4351338"/>
          </a:xfrm>
        </p:spPr>
        <p:txBody>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5" name="Espaço Reservado para Data 4">
            <a:extLst>
              <a:ext uri="{FF2B5EF4-FFF2-40B4-BE49-F238E27FC236}">
                <a16:creationId xmlns:a16="http://schemas.microsoft.com/office/drawing/2014/main" id="{7B67E872-2F67-D350-E0F8-09205FDDD2A1}"/>
              </a:ext>
            </a:extLst>
          </p:cNvPr>
          <p:cNvSpPr>
            <a:spLocks noGrp="1"/>
          </p:cNvSpPr>
          <p:nvPr>
            <p:ph type="dt" sz="half" idx="10"/>
          </p:nvPr>
        </p:nvSpPr>
        <p:spPr/>
        <p:txBody>
          <a:bodyPr/>
          <a:lstStyle/>
          <a:p>
            <a:fld id="{D5A9DAA5-DA13-475B-9463-C29A4B8ABF14}" type="datetimeFigureOut">
              <a:rPr lang="pt-BR" smtClean="0"/>
              <a:t>07/10/2024</a:t>
            </a:fld>
            <a:endParaRPr lang="pt-BR"/>
          </a:p>
        </p:txBody>
      </p:sp>
      <p:sp>
        <p:nvSpPr>
          <p:cNvPr id="6" name="Espaço Reservado para Rodapé 5">
            <a:extLst>
              <a:ext uri="{FF2B5EF4-FFF2-40B4-BE49-F238E27FC236}">
                <a16:creationId xmlns:a16="http://schemas.microsoft.com/office/drawing/2014/main" id="{6933A59C-8519-6E90-78DF-9E45422EB0F6}"/>
              </a:ext>
            </a:extLst>
          </p:cNvPr>
          <p:cNvSpPr>
            <a:spLocks noGrp="1"/>
          </p:cNvSpPr>
          <p:nvPr>
            <p:ph type="ftr" sz="quarter" idx="11"/>
          </p:nvPr>
        </p:nvSpPr>
        <p:spPr/>
        <p:txBody>
          <a:bodyPr/>
          <a:lstStyle/>
          <a:p>
            <a:endParaRPr lang="pt-BR"/>
          </a:p>
        </p:txBody>
      </p:sp>
      <p:sp>
        <p:nvSpPr>
          <p:cNvPr id="7" name="Espaço Reservado para Número de Slide 6">
            <a:extLst>
              <a:ext uri="{FF2B5EF4-FFF2-40B4-BE49-F238E27FC236}">
                <a16:creationId xmlns:a16="http://schemas.microsoft.com/office/drawing/2014/main" id="{1E722D76-4131-1E55-290F-DDEDDC6AE1C0}"/>
              </a:ext>
            </a:extLst>
          </p:cNvPr>
          <p:cNvSpPr>
            <a:spLocks noGrp="1"/>
          </p:cNvSpPr>
          <p:nvPr>
            <p:ph type="sldNum" sz="quarter" idx="12"/>
          </p:nvPr>
        </p:nvSpPr>
        <p:spPr/>
        <p:txBody>
          <a:bodyPr/>
          <a:lstStyle/>
          <a:p>
            <a:fld id="{FDCE8964-9FC7-4323-AE06-07A0FCB3764E}" type="slidenum">
              <a:rPr lang="pt-BR" smtClean="0"/>
              <a:t>‹nº›</a:t>
            </a:fld>
            <a:endParaRPr lang="pt-BR"/>
          </a:p>
        </p:txBody>
      </p:sp>
    </p:spTree>
    <p:extLst>
      <p:ext uri="{BB962C8B-B14F-4D97-AF65-F5344CB8AC3E}">
        <p14:creationId xmlns:p14="http://schemas.microsoft.com/office/powerpoint/2010/main" val="18372802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çã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0D638C04-BB94-05D9-5D74-7277BC07D08E}"/>
              </a:ext>
            </a:extLst>
          </p:cNvPr>
          <p:cNvSpPr>
            <a:spLocks noGrp="1"/>
          </p:cNvSpPr>
          <p:nvPr>
            <p:ph type="title"/>
          </p:nvPr>
        </p:nvSpPr>
        <p:spPr>
          <a:xfrm>
            <a:off x="839788" y="365125"/>
            <a:ext cx="10515600" cy="1325563"/>
          </a:xfrm>
        </p:spPr>
        <p:txBody>
          <a:bodyPr/>
          <a:lstStyle/>
          <a:p>
            <a:r>
              <a:rPr lang="pt-BR"/>
              <a:t>Clique para editar o título Mestre</a:t>
            </a:r>
          </a:p>
        </p:txBody>
      </p:sp>
      <p:sp>
        <p:nvSpPr>
          <p:cNvPr id="3" name="Espaço Reservado para Texto 2">
            <a:extLst>
              <a:ext uri="{FF2B5EF4-FFF2-40B4-BE49-F238E27FC236}">
                <a16:creationId xmlns:a16="http://schemas.microsoft.com/office/drawing/2014/main" id="{E816499F-EC97-5E65-0E41-ECB322281602}"/>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pt-BR"/>
              <a:t>Clique para editar os estilos de texto Mestres</a:t>
            </a:r>
          </a:p>
        </p:txBody>
      </p:sp>
      <p:sp>
        <p:nvSpPr>
          <p:cNvPr id="4" name="Espaço Reservado para Conteúdo 3">
            <a:extLst>
              <a:ext uri="{FF2B5EF4-FFF2-40B4-BE49-F238E27FC236}">
                <a16:creationId xmlns:a16="http://schemas.microsoft.com/office/drawing/2014/main" id="{3F750543-DF32-1284-2DEB-3116A7C53D1F}"/>
              </a:ext>
            </a:extLst>
          </p:cNvPr>
          <p:cNvSpPr>
            <a:spLocks noGrp="1"/>
          </p:cNvSpPr>
          <p:nvPr>
            <p:ph sz="half" idx="2"/>
          </p:nvPr>
        </p:nvSpPr>
        <p:spPr>
          <a:xfrm>
            <a:off x="839788" y="2505075"/>
            <a:ext cx="5157787" cy="3684588"/>
          </a:xfrm>
        </p:spPr>
        <p:txBody>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5" name="Espaço Reservado para Texto 4">
            <a:extLst>
              <a:ext uri="{FF2B5EF4-FFF2-40B4-BE49-F238E27FC236}">
                <a16:creationId xmlns:a16="http://schemas.microsoft.com/office/drawing/2014/main" id="{0FE5E952-F513-18D4-0F88-BDA7877BE70E}"/>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pt-BR"/>
              <a:t>Clique para editar os estilos de texto Mestres</a:t>
            </a:r>
          </a:p>
        </p:txBody>
      </p:sp>
      <p:sp>
        <p:nvSpPr>
          <p:cNvPr id="6" name="Espaço Reservado para Conteúdo 5">
            <a:extLst>
              <a:ext uri="{FF2B5EF4-FFF2-40B4-BE49-F238E27FC236}">
                <a16:creationId xmlns:a16="http://schemas.microsoft.com/office/drawing/2014/main" id="{BDEA5CDE-898B-2E8E-42B1-65BDB14CA860}"/>
              </a:ext>
            </a:extLst>
          </p:cNvPr>
          <p:cNvSpPr>
            <a:spLocks noGrp="1"/>
          </p:cNvSpPr>
          <p:nvPr>
            <p:ph sz="quarter" idx="4"/>
          </p:nvPr>
        </p:nvSpPr>
        <p:spPr>
          <a:xfrm>
            <a:off x="6172200" y="2505075"/>
            <a:ext cx="5183188" cy="3684588"/>
          </a:xfrm>
        </p:spPr>
        <p:txBody>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7" name="Espaço Reservado para Data 6">
            <a:extLst>
              <a:ext uri="{FF2B5EF4-FFF2-40B4-BE49-F238E27FC236}">
                <a16:creationId xmlns:a16="http://schemas.microsoft.com/office/drawing/2014/main" id="{3048657E-29AE-10A8-E29F-2CCBD7090DF8}"/>
              </a:ext>
            </a:extLst>
          </p:cNvPr>
          <p:cNvSpPr>
            <a:spLocks noGrp="1"/>
          </p:cNvSpPr>
          <p:nvPr>
            <p:ph type="dt" sz="half" idx="10"/>
          </p:nvPr>
        </p:nvSpPr>
        <p:spPr/>
        <p:txBody>
          <a:bodyPr/>
          <a:lstStyle/>
          <a:p>
            <a:fld id="{D5A9DAA5-DA13-475B-9463-C29A4B8ABF14}" type="datetimeFigureOut">
              <a:rPr lang="pt-BR" smtClean="0"/>
              <a:t>07/10/2024</a:t>
            </a:fld>
            <a:endParaRPr lang="pt-BR"/>
          </a:p>
        </p:txBody>
      </p:sp>
      <p:sp>
        <p:nvSpPr>
          <p:cNvPr id="8" name="Espaço Reservado para Rodapé 7">
            <a:extLst>
              <a:ext uri="{FF2B5EF4-FFF2-40B4-BE49-F238E27FC236}">
                <a16:creationId xmlns:a16="http://schemas.microsoft.com/office/drawing/2014/main" id="{FAB70247-0295-BDFD-357F-628FFBF9E83B}"/>
              </a:ext>
            </a:extLst>
          </p:cNvPr>
          <p:cNvSpPr>
            <a:spLocks noGrp="1"/>
          </p:cNvSpPr>
          <p:nvPr>
            <p:ph type="ftr" sz="quarter" idx="11"/>
          </p:nvPr>
        </p:nvSpPr>
        <p:spPr/>
        <p:txBody>
          <a:bodyPr/>
          <a:lstStyle/>
          <a:p>
            <a:endParaRPr lang="pt-BR"/>
          </a:p>
        </p:txBody>
      </p:sp>
      <p:sp>
        <p:nvSpPr>
          <p:cNvPr id="9" name="Espaço Reservado para Número de Slide 8">
            <a:extLst>
              <a:ext uri="{FF2B5EF4-FFF2-40B4-BE49-F238E27FC236}">
                <a16:creationId xmlns:a16="http://schemas.microsoft.com/office/drawing/2014/main" id="{2B2F5E3C-999F-3C9D-0DB2-BDE91AEB9A76}"/>
              </a:ext>
            </a:extLst>
          </p:cNvPr>
          <p:cNvSpPr>
            <a:spLocks noGrp="1"/>
          </p:cNvSpPr>
          <p:nvPr>
            <p:ph type="sldNum" sz="quarter" idx="12"/>
          </p:nvPr>
        </p:nvSpPr>
        <p:spPr/>
        <p:txBody>
          <a:bodyPr/>
          <a:lstStyle/>
          <a:p>
            <a:fld id="{FDCE8964-9FC7-4323-AE06-07A0FCB3764E}" type="slidenum">
              <a:rPr lang="pt-BR" smtClean="0"/>
              <a:t>‹nº›</a:t>
            </a:fld>
            <a:endParaRPr lang="pt-BR"/>
          </a:p>
        </p:txBody>
      </p:sp>
    </p:spTree>
    <p:extLst>
      <p:ext uri="{BB962C8B-B14F-4D97-AF65-F5344CB8AC3E}">
        <p14:creationId xmlns:p14="http://schemas.microsoft.com/office/powerpoint/2010/main" val="110508293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oment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75380187-7632-F508-F801-CB8858D1E025}"/>
              </a:ext>
            </a:extLst>
          </p:cNvPr>
          <p:cNvSpPr>
            <a:spLocks noGrp="1"/>
          </p:cNvSpPr>
          <p:nvPr>
            <p:ph type="title"/>
          </p:nvPr>
        </p:nvSpPr>
        <p:spPr/>
        <p:txBody>
          <a:bodyPr/>
          <a:lstStyle/>
          <a:p>
            <a:r>
              <a:rPr lang="pt-BR"/>
              <a:t>Clique para editar o título Mestre</a:t>
            </a:r>
          </a:p>
        </p:txBody>
      </p:sp>
      <p:sp>
        <p:nvSpPr>
          <p:cNvPr id="3" name="Espaço Reservado para Data 2">
            <a:extLst>
              <a:ext uri="{FF2B5EF4-FFF2-40B4-BE49-F238E27FC236}">
                <a16:creationId xmlns:a16="http://schemas.microsoft.com/office/drawing/2014/main" id="{5172D9F6-05AD-EE65-8F38-F2A35A280B92}"/>
              </a:ext>
            </a:extLst>
          </p:cNvPr>
          <p:cNvSpPr>
            <a:spLocks noGrp="1"/>
          </p:cNvSpPr>
          <p:nvPr>
            <p:ph type="dt" sz="half" idx="10"/>
          </p:nvPr>
        </p:nvSpPr>
        <p:spPr/>
        <p:txBody>
          <a:bodyPr/>
          <a:lstStyle/>
          <a:p>
            <a:fld id="{D5A9DAA5-DA13-475B-9463-C29A4B8ABF14}" type="datetimeFigureOut">
              <a:rPr lang="pt-BR" smtClean="0"/>
              <a:t>07/10/2024</a:t>
            </a:fld>
            <a:endParaRPr lang="pt-BR"/>
          </a:p>
        </p:txBody>
      </p:sp>
      <p:sp>
        <p:nvSpPr>
          <p:cNvPr id="4" name="Espaço Reservado para Rodapé 3">
            <a:extLst>
              <a:ext uri="{FF2B5EF4-FFF2-40B4-BE49-F238E27FC236}">
                <a16:creationId xmlns:a16="http://schemas.microsoft.com/office/drawing/2014/main" id="{C26D3E7C-4E5E-91C2-2FDA-449014D3F290}"/>
              </a:ext>
            </a:extLst>
          </p:cNvPr>
          <p:cNvSpPr>
            <a:spLocks noGrp="1"/>
          </p:cNvSpPr>
          <p:nvPr>
            <p:ph type="ftr" sz="quarter" idx="11"/>
          </p:nvPr>
        </p:nvSpPr>
        <p:spPr/>
        <p:txBody>
          <a:bodyPr/>
          <a:lstStyle/>
          <a:p>
            <a:endParaRPr lang="pt-BR"/>
          </a:p>
        </p:txBody>
      </p:sp>
      <p:sp>
        <p:nvSpPr>
          <p:cNvPr id="5" name="Espaço Reservado para Número de Slide 4">
            <a:extLst>
              <a:ext uri="{FF2B5EF4-FFF2-40B4-BE49-F238E27FC236}">
                <a16:creationId xmlns:a16="http://schemas.microsoft.com/office/drawing/2014/main" id="{3BA6056E-FB28-3B42-0D96-E83F984B0674}"/>
              </a:ext>
            </a:extLst>
          </p:cNvPr>
          <p:cNvSpPr>
            <a:spLocks noGrp="1"/>
          </p:cNvSpPr>
          <p:nvPr>
            <p:ph type="sldNum" sz="quarter" idx="12"/>
          </p:nvPr>
        </p:nvSpPr>
        <p:spPr/>
        <p:txBody>
          <a:bodyPr/>
          <a:lstStyle/>
          <a:p>
            <a:fld id="{FDCE8964-9FC7-4323-AE06-07A0FCB3764E}" type="slidenum">
              <a:rPr lang="pt-BR" smtClean="0"/>
              <a:t>‹nº›</a:t>
            </a:fld>
            <a:endParaRPr lang="pt-BR"/>
          </a:p>
        </p:txBody>
      </p:sp>
    </p:spTree>
    <p:extLst>
      <p:ext uri="{BB962C8B-B14F-4D97-AF65-F5344CB8AC3E}">
        <p14:creationId xmlns:p14="http://schemas.microsoft.com/office/powerpoint/2010/main" val="246276662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m Branco">
    <p:spTree>
      <p:nvGrpSpPr>
        <p:cNvPr id="1" name=""/>
        <p:cNvGrpSpPr/>
        <p:nvPr/>
      </p:nvGrpSpPr>
      <p:grpSpPr>
        <a:xfrm>
          <a:off x="0" y="0"/>
          <a:ext cx="0" cy="0"/>
          <a:chOff x="0" y="0"/>
          <a:chExt cx="0" cy="0"/>
        </a:xfrm>
      </p:grpSpPr>
      <p:sp>
        <p:nvSpPr>
          <p:cNvPr id="2" name="Espaço Reservado para Data 1">
            <a:extLst>
              <a:ext uri="{FF2B5EF4-FFF2-40B4-BE49-F238E27FC236}">
                <a16:creationId xmlns:a16="http://schemas.microsoft.com/office/drawing/2014/main" id="{A0D1CB3D-160D-870D-A821-B2816105A6DE}"/>
              </a:ext>
            </a:extLst>
          </p:cNvPr>
          <p:cNvSpPr>
            <a:spLocks noGrp="1"/>
          </p:cNvSpPr>
          <p:nvPr>
            <p:ph type="dt" sz="half" idx="10"/>
          </p:nvPr>
        </p:nvSpPr>
        <p:spPr/>
        <p:txBody>
          <a:bodyPr/>
          <a:lstStyle/>
          <a:p>
            <a:fld id="{D5A9DAA5-DA13-475B-9463-C29A4B8ABF14}" type="datetimeFigureOut">
              <a:rPr lang="pt-BR" smtClean="0"/>
              <a:t>07/10/2024</a:t>
            </a:fld>
            <a:endParaRPr lang="pt-BR"/>
          </a:p>
        </p:txBody>
      </p:sp>
      <p:sp>
        <p:nvSpPr>
          <p:cNvPr id="3" name="Espaço Reservado para Rodapé 2">
            <a:extLst>
              <a:ext uri="{FF2B5EF4-FFF2-40B4-BE49-F238E27FC236}">
                <a16:creationId xmlns:a16="http://schemas.microsoft.com/office/drawing/2014/main" id="{47D8B58F-A8CC-7799-60F6-DD462A9B2087}"/>
              </a:ext>
            </a:extLst>
          </p:cNvPr>
          <p:cNvSpPr>
            <a:spLocks noGrp="1"/>
          </p:cNvSpPr>
          <p:nvPr>
            <p:ph type="ftr" sz="quarter" idx="11"/>
          </p:nvPr>
        </p:nvSpPr>
        <p:spPr/>
        <p:txBody>
          <a:bodyPr/>
          <a:lstStyle/>
          <a:p>
            <a:endParaRPr lang="pt-BR"/>
          </a:p>
        </p:txBody>
      </p:sp>
      <p:sp>
        <p:nvSpPr>
          <p:cNvPr id="4" name="Espaço Reservado para Número de Slide 3">
            <a:extLst>
              <a:ext uri="{FF2B5EF4-FFF2-40B4-BE49-F238E27FC236}">
                <a16:creationId xmlns:a16="http://schemas.microsoft.com/office/drawing/2014/main" id="{80903112-C392-90D5-018C-B57ED87B43B7}"/>
              </a:ext>
            </a:extLst>
          </p:cNvPr>
          <p:cNvSpPr>
            <a:spLocks noGrp="1"/>
          </p:cNvSpPr>
          <p:nvPr>
            <p:ph type="sldNum" sz="quarter" idx="12"/>
          </p:nvPr>
        </p:nvSpPr>
        <p:spPr/>
        <p:txBody>
          <a:bodyPr/>
          <a:lstStyle/>
          <a:p>
            <a:fld id="{FDCE8964-9FC7-4323-AE06-07A0FCB3764E}" type="slidenum">
              <a:rPr lang="pt-BR" smtClean="0"/>
              <a:t>‹nº›</a:t>
            </a:fld>
            <a:endParaRPr lang="pt-BR"/>
          </a:p>
        </p:txBody>
      </p:sp>
    </p:spTree>
    <p:extLst>
      <p:ext uri="{BB962C8B-B14F-4D97-AF65-F5344CB8AC3E}">
        <p14:creationId xmlns:p14="http://schemas.microsoft.com/office/powerpoint/2010/main" val="294615212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údo com Legenda">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AB3BDEB2-398D-9F4B-7EC9-968F18EEE4F9}"/>
              </a:ext>
            </a:extLst>
          </p:cNvPr>
          <p:cNvSpPr>
            <a:spLocks noGrp="1"/>
          </p:cNvSpPr>
          <p:nvPr>
            <p:ph type="title"/>
          </p:nvPr>
        </p:nvSpPr>
        <p:spPr>
          <a:xfrm>
            <a:off x="839788" y="457200"/>
            <a:ext cx="3932237" cy="1600200"/>
          </a:xfrm>
        </p:spPr>
        <p:txBody>
          <a:bodyPr anchor="b"/>
          <a:lstStyle>
            <a:lvl1pPr>
              <a:defRPr sz="3200"/>
            </a:lvl1pPr>
          </a:lstStyle>
          <a:p>
            <a:r>
              <a:rPr lang="pt-BR"/>
              <a:t>Clique para editar o título Mestre</a:t>
            </a:r>
          </a:p>
        </p:txBody>
      </p:sp>
      <p:sp>
        <p:nvSpPr>
          <p:cNvPr id="3" name="Espaço Reservado para Conteúdo 2">
            <a:extLst>
              <a:ext uri="{FF2B5EF4-FFF2-40B4-BE49-F238E27FC236}">
                <a16:creationId xmlns:a16="http://schemas.microsoft.com/office/drawing/2014/main" id="{0EF1D4E7-23B5-38B5-3F27-52EC34D4F6BC}"/>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Texto 3">
            <a:extLst>
              <a:ext uri="{FF2B5EF4-FFF2-40B4-BE49-F238E27FC236}">
                <a16:creationId xmlns:a16="http://schemas.microsoft.com/office/drawing/2014/main" id="{A27A6B3B-F4B7-818F-3BFF-FD81841C420D}"/>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pt-BR"/>
              <a:t>Clique para editar os estilos de texto Mestres</a:t>
            </a:r>
          </a:p>
        </p:txBody>
      </p:sp>
      <p:sp>
        <p:nvSpPr>
          <p:cNvPr id="5" name="Espaço Reservado para Data 4">
            <a:extLst>
              <a:ext uri="{FF2B5EF4-FFF2-40B4-BE49-F238E27FC236}">
                <a16:creationId xmlns:a16="http://schemas.microsoft.com/office/drawing/2014/main" id="{F68AB244-9F93-A03D-B99D-34FD7E44CEC6}"/>
              </a:ext>
            </a:extLst>
          </p:cNvPr>
          <p:cNvSpPr>
            <a:spLocks noGrp="1"/>
          </p:cNvSpPr>
          <p:nvPr>
            <p:ph type="dt" sz="half" idx="10"/>
          </p:nvPr>
        </p:nvSpPr>
        <p:spPr/>
        <p:txBody>
          <a:bodyPr/>
          <a:lstStyle/>
          <a:p>
            <a:fld id="{D5A9DAA5-DA13-475B-9463-C29A4B8ABF14}" type="datetimeFigureOut">
              <a:rPr lang="pt-BR" smtClean="0"/>
              <a:t>07/10/2024</a:t>
            </a:fld>
            <a:endParaRPr lang="pt-BR"/>
          </a:p>
        </p:txBody>
      </p:sp>
      <p:sp>
        <p:nvSpPr>
          <p:cNvPr id="6" name="Espaço Reservado para Rodapé 5">
            <a:extLst>
              <a:ext uri="{FF2B5EF4-FFF2-40B4-BE49-F238E27FC236}">
                <a16:creationId xmlns:a16="http://schemas.microsoft.com/office/drawing/2014/main" id="{D1431A45-7475-B919-DA85-80F4B7A21495}"/>
              </a:ext>
            </a:extLst>
          </p:cNvPr>
          <p:cNvSpPr>
            <a:spLocks noGrp="1"/>
          </p:cNvSpPr>
          <p:nvPr>
            <p:ph type="ftr" sz="quarter" idx="11"/>
          </p:nvPr>
        </p:nvSpPr>
        <p:spPr/>
        <p:txBody>
          <a:bodyPr/>
          <a:lstStyle/>
          <a:p>
            <a:endParaRPr lang="pt-BR"/>
          </a:p>
        </p:txBody>
      </p:sp>
      <p:sp>
        <p:nvSpPr>
          <p:cNvPr id="7" name="Espaço Reservado para Número de Slide 6">
            <a:extLst>
              <a:ext uri="{FF2B5EF4-FFF2-40B4-BE49-F238E27FC236}">
                <a16:creationId xmlns:a16="http://schemas.microsoft.com/office/drawing/2014/main" id="{85531AC7-483E-5F0B-E1D0-616D89A4CEE7}"/>
              </a:ext>
            </a:extLst>
          </p:cNvPr>
          <p:cNvSpPr>
            <a:spLocks noGrp="1"/>
          </p:cNvSpPr>
          <p:nvPr>
            <p:ph type="sldNum" sz="quarter" idx="12"/>
          </p:nvPr>
        </p:nvSpPr>
        <p:spPr/>
        <p:txBody>
          <a:bodyPr/>
          <a:lstStyle/>
          <a:p>
            <a:fld id="{FDCE8964-9FC7-4323-AE06-07A0FCB3764E}" type="slidenum">
              <a:rPr lang="pt-BR" smtClean="0"/>
              <a:t>‹nº›</a:t>
            </a:fld>
            <a:endParaRPr lang="pt-BR"/>
          </a:p>
        </p:txBody>
      </p:sp>
    </p:spTree>
    <p:extLst>
      <p:ext uri="{BB962C8B-B14F-4D97-AF65-F5344CB8AC3E}">
        <p14:creationId xmlns:p14="http://schemas.microsoft.com/office/powerpoint/2010/main" val="70109573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m com Legenda">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5FFDC94E-E330-E8B4-C5D8-D13AAA37E32C}"/>
              </a:ext>
            </a:extLst>
          </p:cNvPr>
          <p:cNvSpPr>
            <a:spLocks noGrp="1"/>
          </p:cNvSpPr>
          <p:nvPr>
            <p:ph type="title"/>
          </p:nvPr>
        </p:nvSpPr>
        <p:spPr>
          <a:xfrm>
            <a:off x="839788" y="457200"/>
            <a:ext cx="3932237" cy="1600200"/>
          </a:xfrm>
        </p:spPr>
        <p:txBody>
          <a:bodyPr anchor="b"/>
          <a:lstStyle>
            <a:lvl1pPr>
              <a:defRPr sz="3200"/>
            </a:lvl1pPr>
          </a:lstStyle>
          <a:p>
            <a:r>
              <a:rPr lang="pt-BR"/>
              <a:t>Clique para editar o título Mestre</a:t>
            </a:r>
          </a:p>
        </p:txBody>
      </p:sp>
      <p:sp>
        <p:nvSpPr>
          <p:cNvPr id="3" name="Espaço Reservado para Imagem 2">
            <a:extLst>
              <a:ext uri="{FF2B5EF4-FFF2-40B4-BE49-F238E27FC236}">
                <a16:creationId xmlns:a16="http://schemas.microsoft.com/office/drawing/2014/main" id="{7E5B7591-B9CA-B9D9-21E6-317A200AB9F1}"/>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pt-BR"/>
          </a:p>
        </p:txBody>
      </p:sp>
      <p:sp>
        <p:nvSpPr>
          <p:cNvPr id="4" name="Espaço Reservado para Texto 3">
            <a:extLst>
              <a:ext uri="{FF2B5EF4-FFF2-40B4-BE49-F238E27FC236}">
                <a16:creationId xmlns:a16="http://schemas.microsoft.com/office/drawing/2014/main" id="{A31FB3C3-CF57-8FF5-3152-1F43C3EE5DB4}"/>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pt-BR"/>
              <a:t>Clique para editar os estilos de texto Mestres</a:t>
            </a:r>
          </a:p>
        </p:txBody>
      </p:sp>
      <p:sp>
        <p:nvSpPr>
          <p:cNvPr id="5" name="Espaço Reservado para Data 4">
            <a:extLst>
              <a:ext uri="{FF2B5EF4-FFF2-40B4-BE49-F238E27FC236}">
                <a16:creationId xmlns:a16="http://schemas.microsoft.com/office/drawing/2014/main" id="{57007AC3-34B0-E01C-0E06-837EE0821E3E}"/>
              </a:ext>
            </a:extLst>
          </p:cNvPr>
          <p:cNvSpPr>
            <a:spLocks noGrp="1"/>
          </p:cNvSpPr>
          <p:nvPr>
            <p:ph type="dt" sz="half" idx="10"/>
          </p:nvPr>
        </p:nvSpPr>
        <p:spPr/>
        <p:txBody>
          <a:bodyPr/>
          <a:lstStyle/>
          <a:p>
            <a:fld id="{D5A9DAA5-DA13-475B-9463-C29A4B8ABF14}" type="datetimeFigureOut">
              <a:rPr lang="pt-BR" smtClean="0"/>
              <a:t>07/10/2024</a:t>
            </a:fld>
            <a:endParaRPr lang="pt-BR"/>
          </a:p>
        </p:txBody>
      </p:sp>
      <p:sp>
        <p:nvSpPr>
          <p:cNvPr id="6" name="Espaço Reservado para Rodapé 5">
            <a:extLst>
              <a:ext uri="{FF2B5EF4-FFF2-40B4-BE49-F238E27FC236}">
                <a16:creationId xmlns:a16="http://schemas.microsoft.com/office/drawing/2014/main" id="{671DD5A8-04E9-3B4E-6D64-6F44A4838722}"/>
              </a:ext>
            </a:extLst>
          </p:cNvPr>
          <p:cNvSpPr>
            <a:spLocks noGrp="1"/>
          </p:cNvSpPr>
          <p:nvPr>
            <p:ph type="ftr" sz="quarter" idx="11"/>
          </p:nvPr>
        </p:nvSpPr>
        <p:spPr/>
        <p:txBody>
          <a:bodyPr/>
          <a:lstStyle/>
          <a:p>
            <a:endParaRPr lang="pt-BR"/>
          </a:p>
        </p:txBody>
      </p:sp>
      <p:sp>
        <p:nvSpPr>
          <p:cNvPr id="7" name="Espaço Reservado para Número de Slide 6">
            <a:extLst>
              <a:ext uri="{FF2B5EF4-FFF2-40B4-BE49-F238E27FC236}">
                <a16:creationId xmlns:a16="http://schemas.microsoft.com/office/drawing/2014/main" id="{4052E050-DA36-EB0E-E5F1-8EC2698633CE}"/>
              </a:ext>
            </a:extLst>
          </p:cNvPr>
          <p:cNvSpPr>
            <a:spLocks noGrp="1"/>
          </p:cNvSpPr>
          <p:nvPr>
            <p:ph type="sldNum" sz="quarter" idx="12"/>
          </p:nvPr>
        </p:nvSpPr>
        <p:spPr/>
        <p:txBody>
          <a:bodyPr/>
          <a:lstStyle/>
          <a:p>
            <a:fld id="{FDCE8964-9FC7-4323-AE06-07A0FCB3764E}" type="slidenum">
              <a:rPr lang="pt-BR" smtClean="0"/>
              <a:t>‹nº›</a:t>
            </a:fld>
            <a:endParaRPr lang="pt-BR"/>
          </a:p>
        </p:txBody>
      </p:sp>
    </p:spTree>
    <p:extLst>
      <p:ext uri="{BB962C8B-B14F-4D97-AF65-F5344CB8AC3E}">
        <p14:creationId xmlns:p14="http://schemas.microsoft.com/office/powerpoint/2010/main" val="151193088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ço Reservado para Título 1">
            <a:extLst>
              <a:ext uri="{FF2B5EF4-FFF2-40B4-BE49-F238E27FC236}">
                <a16:creationId xmlns:a16="http://schemas.microsoft.com/office/drawing/2014/main" id="{CC596650-BBE1-6ACF-1A1F-2084D114AD0C}"/>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pt-BR"/>
              <a:t>Clique para editar o título Mestre</a:t>
            </a:r>
          </a:p>
        </p:txBody>
      </p:sp>
      <p:sp>
        <p:nvSpPr>
          <p:cNvPr id="3" name="Espaço Reservado para Texto 2">
            <a:extLst>
              <a:ext uri="{FF2B5EF4-FFF2-40B4-BE49-F238E27FC236}">
                <a16:creationId xmlns:a16="http://schemas.microsoft.com/office/drawing/2014/main" id="{4A4C3403-FCCE-A075-5564-0706BA0BEDB8}"/>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Data 3">
            <a:extLst>
              <a:ext uri="{FF2B5EF4-FFF2-40B4-BE49-F238E27FC236}">
                <a16:creationId xmlns:a16="http://schemas.microsoft.com/office/drawing/2014/main" id="{D0AF1D63-B16A-1172-C9F2-C4A91F9D0A47}"/>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D5A9DAA5-DA13-475B-9463-C29A4B8ABF14}" type="datetimeFigureOut">
              <a:rPr lang="pt-BR" smtClean="0"/>
              <a:t>07/10/2024</a:t>
            </a:fld>
            <a:endParaRPr lang="pt-BR"/>
          </a:p>
        </p:txBody>
      </p:sp>
      <p:sp>
        <p:nvSpPr>
          <p:cNvPr id="5" name="Espaço Reservado para Rodapé 4">
            <a:extLst>
              <a:ext uri="{FF2B5EF4-FFF2-40B4-BE49-F238E27FC236}">
                <a16:creationId xmlns:a16="http://schemas.microsoft.com/office/drawing/2014/main" id="{1CCD3A97-B8E1-AC08-9CB2-BA900E63A92D}"/>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pt-BR"/>
          </a:p>
        </p:txBody>
      </p:sp>
      <p:sp>
        <p:nvSpPr>
          <p:cNvPr id="6" name="Espaço Reservado para Número de Slide 5">
            <a:extLst>
              <a:ext uri="{FF2B5EF4-FFF2-40B4-BE49-F238E27FC236}">
                <a16:creationId xmlns:a16="http://schemas.microsoft.com/office/drawing/2014/main" id="{A6248FBC-7436-F961-EC40-7BC35087E9EA}"/>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FDCE8964-9FC7-4323-AE06-07A0FCB3764E}" type="slidenum">
              <a:rPr lang="pt-BR" smtClean="0"/>
              <a:t>‹nº›</a:t>
            </a:fld>
            <a:endParaRPr lang="pt-BR"/>
          </a:p>
        </p:txBody>
      </p:sp>
    </p:spTree>
    <p:extLst>
      <p:ext uri="{BB962C8B-B14F-4D97-AF65-F5344CB8AC3E}">
        <p14:creationId xmlns:p14="http://schemas.microsoft.com/office/powerpoint/2010/main" val="561636568"/>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97264A61-6AE3-4DC0-A455-5EDC604E394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2F23900D-D5D0-4EE8-80F4-D25038DE24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Color Cover">
              <a:extLst>
                <a:ext uri="{FF2B5EF4-FFF2-40B4-BE49-F238E27FC236}">
                  <a16:creationId xmlns:a16="http://schemas.microsoft.com/office/drawing/2014/main" id="{C55310DE-258B-4134-9DA8-DC4C2D0EBE7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D691EE10-D5F3-48FA-BE55-F24A0BE59EF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7EF3BBC7-022F-4CD5-BE8E-BD8206C4BB3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olor">
              <a:extLst>
                <a:ext uri="{FF2B5EF4-FFF2-40B4-BE49-F238E27FC236}">
                  <a16:creationId xmlns:a16="http://schemas.microsoft.com/office/drawing/2014/main" id="{A877CB3E-FE2B-43A7-A987-F921A924948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17">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ítulo 1">
            <a:extLst>
              <a:ext uri="{FF2B5EF4-FFF2-40B4-BE49-F238E27FC236}">
                <a16:creationId xmlns:a16="http://schemas.microsoft.com/office/drawing/2014/main" id="{622D8375-5BA9-F477-B657-1F2C79D799AB}"/>
              </a:ext>
            </a:extLst>
          </p:cNvPr>
          <p:cNvSpPr>
            <a:spLocks noGrp="1"/>
          </p:cNvSpPr>
          <p:nvPr>
            <p:ph type="ctrTitle"/>
          </p:nvPr>
        </p:nvSpPr>
        <p:spPr>
          <a:xfrm>
            <a:off x="1012644" y="841664"/>
            <a:ext cx="5155073" cy="5156800"/>
          </a:xfrm>
        </p:spPr>
        <p:txBody>
          <a:bodyPr anchor="ctr">
            <a:normAutofit/>
          </a:bodyPr>
          <a:lstStyle/>
          <a:p>
            <a:pPr algn="l"/>
            <a:r>
              <a:rPr lang="pt-BR" sz="4800">
                <a:solidFill>
                  <a:schemeClr val="bg1"/>
                </a:solidFill>
              </a:rPr>
              <a:t>C# MVC REST API</a:t>
            </a:r>
          </a:p>
        </p:txBody>
      </p:sp>
      <p:sp>
        <p:nvSpPr>
          <p:cNvPr id="3" name="Subtítulo 2">
            <a:extLst>
              <a:ext uri="{FF2B5EF4-FFF2-40B4-BE49-F238E27FC236}">
                <a16:creationId xmlns:a16="http://schemas.microsoft.com/office/drawing/2014/main" id="{75942C56-7764-CC13-3B5E-43D4D432B5EF}"/>
              </a:ext>
            </a:extLst>
          </p:cNvPr>
          <p:cNvSpPr>
            <a:spLocks noGrp="1"/>
          </p:cNvSpPr>
          <p:nvPr>
            <p:ph type="subTitle" idx="1"/>
          </p:nvPr>
        </p:nvSpPr>
        <p:spPr>
          <a:xfrm>
            <a:off x="6534687" y="841664"/>
            <a:ext cx="4602517" cy="5156800"/>
          </a:xfrm>
        </p:spPr>
        <p:txBody>
          <a:bodyPr anchor="ctr">
            <a:normAutofit/>
          </a:bodyPr>
          <a:lstStyle/>
          <a:p>
            <a:pPr algn="l"/>
            <a:r>
              <a:rPr lang="pt-BR">
                <a:solidFill>
                  <a:schemeClr val="bg1"/>
                </a:solidFill>
              </a:rPr>
              <a:t>Prof. Me. Hélio Esperidião</a:t>
            </a:r>
          </a:p>
        </p:txBody>
      </p:sp>
    </p:spTree>
    <p:extLst>
      <p:ext uri="{BB962C8B-B14F-4D97-AF65-F5344CB8AC3E}">
        <p14:creationId xmlns:p14="http://schemas.microsoft.com/office/powerpoint/2010/main" val="414705304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8" name="Slide Background Fill">
            <a:extLst>
              <a:ext uri="{FF2B5EF4-FFF2-40B4-BE49-F238E27FC236}">
                <a16:creationId xmlns:a16="http://schemas.microsoft.com/office/drawing/2014/main" id="{44D65982-4F00-4330-8DAA-DE6A9E4D6D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Color Cover">
            <a:extLst>
              <a:ext uri="{FF2B5EF4-FFF2-40B4-BE49-F238E27FC236}">
                <a16:creationId xmlns:a16="http://schemas.microsoft.com/office/drawing/2014/main" id="{009115B9-5BFD-478D-9C87-29ADB3AF17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up 31">
            <a:extLst>
              <a:ext uri="{FF2B5EF4-FFF2-40B4-BE49-F238E27FC236}">
                <a16:creationId xmlns:a16="http://schemas.microsoft.com/office/drawing/2014/main" id="{8D57F946-2E03-4DE1-91F8-25BEDC66356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2"/>
            <a:ext cx="3468234" cy="6858000"/>
            <a:chOff x="651279" y="598259"/>
            <a:chExt cx="10889442" cy="5680742"/>
          </a:xfrm>
        </p:grpSpPr>
        <p:sp>
          <p:nvSpPr>
            <p:cNvPr id="33" name="Color">
              <a:extLst>
                <a:ext uri="{FF2B5EF4-FFF2-40B4-BE49-F238E27FC236}">
                  <a16:creationId xmlns:a16="http://schemas.microsoft.com/office/drawing/2014/main" id="{1598881B-E007-4AAF-BA50-0AD61821922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Color">
              <a:extLst>
                <a:ext uri="{FF2B5EF4-FFF2-40B4-BE49-F238E27FC236}">
                  <a16:creationId xmlns:a16="http://schemas.microsoft.com/office/drawing/2014/main" id="{87A6DD9E-16A5-46AE-A522-D46D6BEDF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 name="Group 3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7" name="Freeform: Shape 3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8" name="Freeform: Shape 3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9" name="Freeform: Shape 3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0" name="Freeform: Shape 3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1" name="Freeform: Shape 4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2" name="Freeform: Shape 4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3" name="Freeform: Shape 4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ítulo 1">
            <a:extLst>
              <a:ext uri="{FF2B5EF4-FFF2-40B4-BE49-F238E27FC236}">
                <a16:creationId xmlns:a16="http://schemas.microsoft.com/office/drawing/2014/main" id="{7F9E577B-6B79-E9AA-B357-70AF0CA6E877}"/>
              </a:ext>
            </a:extLst>
          </p:cNvPr>
          <p:cNvSpPr>
            <a:spLocks noGrp="1"/>
          </p:cNvSpPr>
          <p:nvPr>
            <p:ph type="title"/>
          </p:nvPr>
        </p:nvSpPr>
        <p:spPr>
          <a:xfrm rot="16200000">
            <a:off x="-1325880" y="1947672"/>
            <a:ext cx="5961888" cy="2788920"/>
          </a:xfrm>
        </p:spPr>
        <p:txBody>
          <a:bodyPr anchor="ctr">
            <a:normAutofit/>
          </a:bodyPr>
          <a:lstStyle/>
          <a:p>
            <a:r>
              <a:rPr lang="pt-BR" sz="4800">
                <a:solidFill>
                  <a:schemeClr val="bg1"/>
                </a:solidFill>
              </a:rPr>
              <a:t>Comunitário e Suporte</a:t>
            </a:r>
          </a:p>
        </p:txBody>
      </p:sp>
      <p:sp>
        <p:nvSpPr>
          <p:cNvPr id="3" name="Espaço Reservado para Conteúdo 2">
            <a:extLst>
              <a:ext uri="{FF2B5EF4-FFF2-40B4-BE49-F238E27FC236}">
                <a16:creationId xmlns:a16="http://schemas.microsoft.com/office/drawing/2014/main" id="{475918C4-54AF-2AF1-02C2-A61FA32A5EB1}"/>
              </a:ext>
            </a:extLst>
          </p:cNvPr>
          <p:cNvSpPr>
            <a:spLocks noGrp="1"/>
          </p:cNvSpPr>
          <p:nvPr>
            <p:ph idx="1"/>
          </p:nvPr>
        </p:nvSpPr>
        <p:spPr>
          <a:xfrm>
            <a:off x="4071068" y="841247"/>
            <a:ext cx="6877878" cy="5120640"/>
          </a:xfrm>
        </p:spPr>
        <p:txBody>
          <a:bodyPr anchor="ctr">
            <a:normAutofit/>
          </a:bodyPr>
          <a:lstStyle/>
          <a:p>
            <a:r>
              <a:rPr lang="pt-BR" sz="1800" b="1">
                <a:solidFill>
                  <a:schemeClr val="tx2"/>
                </a:solidFill>
              </a:rPr>
              <a:t>Comunidade Ativa</a:t>
            </a:r>
            <a:r>
              <a:rPr lang="pt-BR" sz="1800">
                <a:solidFill>
                  <a:schemeClr val="tx2"/>
                </a:solidFill>
              </a:rPr>
              <a:t>: C# tem uma grande comunidade de desenvolvedores que oferecem suporte, documentação e recursos para ajudar novos desenvolvedores.</a:t>
            </a:r>
          </a:p>
          <a:p>
            <a:r>
              <a:rPr lang="pt-BR" sz="1800" b="1">
                <a:solidFill>
                  <a:schemeClr val="tx2"/>
                </a:solidFill>
              </a:rPr>
              <a:t>Documentação</a:t>
            </a:r>
            <a:r>
              <a:rPr lang="pt-BR" sz="1800">
                <a:solidFill>
                  <a:schemeClr val="tx2"/>
                </a:solidFill>
              </a:rPr>
              <a:t>: A documentação oficial da Microsoft é abrangente e detalhada, tornando mais fácil para desenvolvedores aprenderem e resolverem problemas.</a:t>
            </a:r>
          </a:p>
        </p:txBody>
      </p:sp>
    </p:spTree>
    <p:extLst>
      <p:ext uri="{BB962C8B-B14F-4D97-AF65-F5344CB8AC3E}">
        <p14:creationId xmlns:p14="http://schemas.microsoft.com/office/powerpoint/2010/main" val="258494651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8" name="Slide Background Fill">
            <a:extLst>
              <a:ext uri="{FF2B5EF4-FFF2-40B4-BE49-F238E27FC236}">
                <a16:creationId xmlns:a16="http://schemas.microsoft.com/office/drawing/2014/main" id="{44D65982-4F00-4330-8DAA-DE6A9E4D6D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Color Cover">
            <a:extLst>
              <a:ext uri="{FF2B5EF4-FFF2-40B4-BE49-F238E27FC236}">
                <a16:creationId xmlns:a16="http://schemas.microsoft.com/office/drawing/2014/main" id="{009115B9-5BFD-478D-9C87-29ADB3AF17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up 31">
            <a:extLst>
              <a:ext uri="{FF2B5EF4-FFF2-40B4-BE49-F238E27FC236}">
                <a16:creationId xmlns:a16="http://schemas.microsoft.com/office/drawing/2014/main" id="{8D57F946-2E03-4DE1-91F8-25BEDC66356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2"/>
            <a:ext cx="3468234" cy="6858000"/>
            <a:chOff x="651279" y="598259"/>
            <a:chExt cx="10889442" cy="5680742"/>
          </a:xfrm>
        </p:grpSpPr>
        <p:sp>
          <p:nvSpPr>
            <p:cNvPr id="33" name="Color">
              <a:extLst>
                <a:ext uri="{FF2B5EF4-FFF2-40B4-BE49-F238E27FC236}">
                  <a16:creationId xmlns:a16="http://schemas.microsoft.com/office/drawing/2014/main" id="{1598881B-E007-4AAF-BA50-0AD61821922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Color">
              <a:extLst>
                <a:ext uri="{FF2B5EF4-FFF2-40B4-BE49-F238E27FC236}">
                  <a16:creationId xmlns:a16="http://schemas.microsoft.com/office/drawing/2014/main" id="{87A6DD9E-16A5-46AE-A522-D46D6BEDF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 name="Group 3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7" name="Freeform: Shape 3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8" name="Freeform: Shape 3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9" name="Freeform: Shape 3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0" name="Freeform: Shape 3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1" name="Freeform: Shape 4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2" name="Freeform: Shape 4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3" name="Freeform: Shape 4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ítulo 1">
            <a:extLst>
              <a:ext uri="{FF2B5EF4-FFF2-40B4-BE49-F238E27FC236}">
                <a16:creationId xmlns:a16="http://schemas.microsoft.com/office/drawing/2014/main" id="{868A0EC5-F3D2-D0EF-D2EF-B517DD4BAA66}"/>
              </a:ext>
            </a:extLst>
          </p:cNvPr>
          <p:cNvSpPr>
            <a:spLocks noGrp="1"/>
          </p:cNvSpPr>
          <p:nvPr>
            <p:ph type="title"/>
          </p:nvPr>
        </p:nvSpPr>
        <p:spPr>
          <a:xfrm rot="16200000">
            <a:off x="-1325880" y="1947672"/>
            <a:ext cx="5961888" cy="2788920"/>
          </a:xfrm>
        </p:spPr>
        <p:txBody>
          <a:bodyPr anchor="ctr">
            <a:normAutofit/>
          </a:bodyPr>
          <a:lstStyle/>
          <a:p>
            <a:r>
              <a:rPr lang="pt-BR" sz="4800">
                <a:solidFill>
                  <a:schemeClr val="bg1"/>
                </a:solidFill>
              </a:rPr>
              <a:t>Versatilidade</a:t>
            </a:r>
          </a:p>
        </p:txBody>
      </p:sp>
      <p:sp>
        <p:nvSpPr>
          <p:cNvPr id="3" name="Espaço Reservado para Conteúdo 2">
            <a:extLst>
              <a:ext uri="{FF2B5EF4-FFF2-40B4-BE49-F238E27FC236}">
                <a16:creationId xmlns:a16="http://schemas.microsoft.com/office/drawing/2014/main" id="{F79512CD-8184-DADB-C4B9-7C64FC5B884D}"/>
              </a:ext>
            </a:extLst>
          </p:cNvPr>
          <p:cNvSpPr>
            <a:spLocks noGrp="1"/>
          </p:cNvSpPr>
          <p:nvPr>
            <p:ph idx="1"/>
          </p:nvPr>
        </p:nvSpPr>
        <p:spPr>
          <a:xfrm>
            <a:off x="4071068" y="841247"/>
            <a:ext cx="6877878" cy="5120640"/>
          </a:xfrm>
        </p:spPr>
        <p:txBody>
          <a:bodyPr anchor="ctr">
            <a:normAutofit/>
          </a:bodyPr>
          <a:lstStyle/>
          <a:p>
            <a:r>
              <a:rPr lang="pt-BR" sz="1800" b="1">
                <a:solidFill>
                  <a:schemeClr val="tx2"/>
                </a:solidFill>
              </a:rPr>
              <a:t>Desenvolvimento Multi-Plataforma</a:t>
            </a:r>
            <a:r>
              <a:rPr lang="pt-BR" sz="1800">
                <a:solidFill>
                  <a:schemeClr val="tx2"/>
                </a:solidFill>
              </a:rPr>
              <a:t>: Com o ASP.NET Core, é possível desenvolver aplicações que funcionam em diferentes plataformas, como Windows, macOS e Linux.</a:t>
            </a:r>
          </a:p>
        </p:txBody>
      </p:sp>
    </p:spTree>
    <p:extLst>
      <p:ext uri="{BB962C8B-B14F-4D97-AF65-F5344CB8AC3E}">
        <p14:creationId xmlns:p14="http://schemas.microsoft.com/office/powerpoint/2010/main" val="339044507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8" name="Slide Background Fill">
            <a:extLst>
              <a:ext uri="{FF2B5EF4-FFF2-40B4-BE49-F238E27FC236}">
                <a16:creationId xmlns:a16="http://schemas.microsoft.com/office/drawing/2014/main" id="{44D65982-4F00-4330-8DAA-DE6A9E4D6D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Color Cover">
            <a:extLst>
              <a:ext uri="{FF2B5EF4-FFF2-40B4-BE49-F238E27FC236}">
                <a16:creationId xmlns:a16="http://schemas.microsoft.com/office/drawing/2014/main" id="{009115B9-5BFD-478D-9C87-29ADB3AF17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up 31">
            <a:extLst>
              <a:ext uri="{FF2B5EF4-FFF2-40B4-BE49-F238E27FC236}">
                <a16:creationId xmlns:a16="http://schemas.microsoft.com/office/drawing/2014/main" id="{8D57F946-2E03-4DE1-91F8-25BEDC66356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2"/>
            <a:ext cx="3468234" cy="6858000"/>
            <a:chOff x="651279" y="598259"/>
            <a:chExt cx="10889442" cy="5680742"/>
          </a:xfrm>
        </p:grpSpPr>
        <p:sp>
          <p:nvSpPr>
            <p:cNvPr id="33" name="Color">
              <a:extLst>
                <a:ext uri="{FF2B5EF4-FFF2-40B4-BE49-F238E27FC236}">
                  <a16:creationId xmlns:a16="http://schemas.microsoft.com/office/drawing/2014/main" id="{1598881B-E007-4AAF-BA50-0AD61821922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Color">
              <a:extLst>
                <a:ext uri="{FF2B5EF4-FFF2-40B4-BE49-F238E27FC236}">
                  <a16:creationId xmlns:a16="http://schemas.microsoft.com/office/drawing/2014/main" id="{87A6DD9E-16A5-46AE-A522-D46D6BEDF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 name="Group 3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7" name="Freeform: Shape 3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8" name="Freeform: Shape 3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9" name="Freeform: Shape 3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0" name="Freeform: Shape 3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1" name="Freeform: Shape 4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2" name="Freeform: Shape 4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3" name="Freeform: Shape 4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ítulo 1">
            <a:extLst>
              <a:ext uri="{FF2B5EF4-FFF2-40B4-BE49-F238E27FC236}">
                <a16:creationId xmlns:a16="http://schemas.microsoft.com/office/drawing/2014/main" id="{329A135D-6CA8-9E6D-9BB0-0E1D505774B9}"/>
              </a:ext>
            </a:extLst>
          </p:cNvPr>
          <p:cNvSpPr>
            <a:spLocks noGrp="1"/>
          </p:cNvSpPr>
          <p:nvPr>
            <p:ph type="title"/>
          </p:nvPr>
        </p:nvSpPr>
        <p:spPr>
          <a:xfrm rot="16200000">
            <a:off x="-1325880" y="1947672"/>
            <a:ext cx="5961888" cy="2788920"/>
          </a:xfrm>
        </p:spPr>
        <p:txBody>
          <a:bodyPr anchor="ctr">
            <a:normAutofit/>
          </a:bodyPr>
          <a:lstStyle/>
          <a:p>
            <a:r>
              <a:rPr lang="pt-BR" sz="4800">
                <a:solidFill>
                  <a:schemeClr val="bg1"/>
                </a:solidFill>
              </a:rPr>
              <a:t>Teste e Manutenção</a:t>
            </a:r>
          </a:p>
        </p:txBody>
      </p:sp>
      <p:sp>
        <p:nvSpPr>
          <p:cNvPr id="3" name="Espaço Reservado para Conteúdo 2">
            <a:extLst>
              <a:ext uri="{FF2B5EF4-FFF2-40B4-BE49-F238E27FC236}">
                <a16:creationId xmlns:a16="http://schemas.microsoft.com/office/drawing/2014/main" id="{AF3A23F1-38D2-175F-646A-CF0F4DA8C31B}"/>
              </a:ext>
            </a:extLst>
          </p:cNvPr>
          <p:cNvSpPr>
            <a:spLocks noGrp="1"/>
          </p:cNvSpPr>
          <p:nvPr>
            <p:ph idx="1"/>
          </p:nvPr>
        </p:nvSpPr>
        <p:spPr>
          <a:xfrm>
            <a:off x="4071068" y="841247"/>
            <a:ext cx="6877878" cy="5120640"/>
          </a:xfrm>
        </p:spPr>
        <p:txBody>
          <a:bodyPr anchor="ctr">
            <a:normAutofit/>
          </a:bodyPr>
          <a:lstStyle/>
          <a:p>
            <a:r>
              <a:rPr lang="pt-BR" sz="1800" b="1">
                <a:solidFill>
                  <a:schemeClr val="tx2"/>
                </a:solidFill>
              </a:rPr>
              <a:t>Facilidade de Testes</a:t>
            </a:r>
            <a:r>
              <a:rPr lang="pt-BR" sz="1800">
                <a:solidFill>
                  <a:schemeClr val="tx2"/>
                </a:solidFill>
              </a:rPr>
              <a:t>: C# suporta testes unitários e de integração, facilitando a manutenção e a qualidade do código através de práticas de TDD (Test-Driven Development).</a:t>
            </a:r>
          </a:p>
        </p:txBody>
      </p:sp>
    </p:spTree>
    <p:extLst>
      <p:ext uri="{BB962C8B-B14F-4D97-AF65-F5344CB8AC3E}">
        <p14:creationId xmlns:p14="http://schemas.microsoft.com/office/powerpoint/2010/main" val="345536092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 name="Picture 4" descr="Uma escala de balança digital usando círculos">
            <a:extLst>
              <a:ext uri="{FF2B5EF4-FFF2-40B4-BE49-F238E27FC236}">
                <a16:creationId xmlns:a16="http://schemas.microsoft.com/office/drawing/2014/main" id="{6644A801-9328-C653-C975-7259D60CA98C}"/>
              </a:ext>
            </a:extLst>
          </p:cNvPr>
          <p:cNvPicPr>
            <a:picLocks noChangeAspect="1"/>
          </p:cNvPicPr>
          <p:nvPr/>
        </p:nvPicPr>
        <p:blipFill>
          <a:blip r:embed="rId2"/>
          <a:srcRect b="7025"/>
          <a:stretch/>
        </p:blipFill>
        <p:spPr>
          <a:xfrm>
            <a:off x="20" y="10"/>
            <a:ext cx="12191980" cy="6857990"/>
          </a:xfrm>
          <a:prstGeom prst="rect">
            <a:avLst/>
          </a:prstGeom>
        </p:spPr>
      </p:pic>
      <p:sp>
        <p:nvSpPr>
          <p:cNvPr id="9" name="Rectangle 8">
            <a:extLst>
              <a:ext uri="{FF2B5EF4-FFF2-40B4-BE49-F238E27FC236}">
                <a16:creationId xmlns:a16="http://schemas.microsoft.com/office/drawing/2014/main" id="{80BDCBC4-0325-4BE2-9B06-317198E7A2D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0" y="3988708"/>
            <a:ext cx="9906000" cy="1922246"/>
          </a:xfrm>
          <a:prstGeom prst="rect">
            <a:avLst/>
          </a:prstGeom>
          <a:solidFill>
            <a:srgbClr val="0000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ítulo 1">
            <a:extLst>
              <a:ext uri="{FF2B5EF4-FFF2-40B4-BE49-F238E27FC236}">
                <a16:creationId xmlns:a16="http://schemas.microsoft.com/office/drawing/2014/main" id="{248384A6-324E-DC9A-C12C-88C8B013413B}"/>
              </a:ext>
            </a:extLst>
          </p:cNvPr>
          <p:cNvSpPr>
            <a:spLocks noGrp="1"/>
          </p:cNvSpPr>
          <p:nvPr>
            <p:ph type="title"/>
          </p:nvPr>
        </p:nvSpPr>
        <p:spPr>
          <a:xfrm>
            <a:off x="438150" y="4300627"/>
            <a:ext cx="9067800" cy="1298409"/>
          </a:xfrm>
        </p:spPr>
        <p:txBody>
          <a:bodyPr vert="horz" lIns="91440" tIns="45720" rIns="91440" bIns="45720" rtlCol="0" anchor="ctr">
            <a:normAutofit/>
          </a:bodyPr>
          <a:lstStyle/>
          <a:p>
            <a:r>
              <a:rPr lang="en-US">
                <a:solidFill>
                  <a:srgbClr val="FFFFFF"/>
                </a:solidFill>
              </a:rPr>
              <a:t>Desvantagens do uso do C# na web</a:t>
            </a:r>
          </a:p>
        </p:txBody>
      </p:sp>
    </p:spTree>
    <p:extLst>
      <p:ext uri="{BB962C8B-B14F-4D97-AF65-F5344CB8AC3E}">
        <p14:creationId xmlns:p14="http://schemas.microsoft.com/office/powerpoint/2010/main" val="1648042642"/>
      </p:ext>
    </p:extLst>
  </p:cSld>
  <p:clrMapOvr>
    <a:overrideClrMapping bg1="dk1" tx1="lt1" bg2="dk2" tx2="lt2" accent1="accent1" accent2="accent2" accent3="accent3" accent4="accent4" accent5="accent5" accent6="accent6" hlink="hlink" folHlink="folHlink"/>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44D65982-4F00-4330-8DAA-DE6A9E4D6D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Color Cover">
            <a:extLst>
              <a:ext uri="{FF2B5EF4-FFF2-40B4-BE49-F238E27FC236}">
                <a16:creationId xmlns:a16="http://schemas.microsoft.com/office/drawing/2014/main" id="{009115B9-5BFD-478D-9C87-29ADB3AF17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8D57F946-2E03-4DE1-91F8-25BEDC66356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2"/>
            <a:ext cx="3468234" cy="6858000"/>
            <a:chOff x="651279" y="598259"/>
            <a:chExt cx="10889442" cy="5680742"/>
          </a:xfrm>
        </p:grpSpPr>
        <p:sp>
          <p:nvSpPr>
            <p:cNvPr id="13" name="Color">
              <a:extLst>
                <a:ext uri="{FF2B5EF4-FFF2-40B4-BE49-F238E27FC236}">
                  <a16:creationId xmlns:a16="http://schemas.microsoft.com/office/drawing/2014/main" id="{1598881B-E007-4AAF-BA50-0AD61821922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Color">
              <a:extLst>
                <a:ext uri="{FF2B5EF4-FFF2-40B4-BE49-F238E27FC236}">
                  <a16:creationId xmlns:a16="http://schemas.microsoft.com/office/drawing/2014/main" id="{87A6DD9E-16A5-46AE-A522-D46D6BEDF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ítulo 1">
            <a:extLst>
              <a:ext uri="{FF2B5EF4-FFF2-40B4-BE49-F238E27FC236}">
                <a16:creationId xmlns:a16="http://schemas.microsoft.com/office/drawing/2014/main" id="{2C64E73A-37AD-6F5B-FCD0-F986FDB7448A}"/>
              </a:ext>
            </a:extLst>
          </p:cNvPr>
          <p:cNvSpPr>
            <a:spLocks noGrp="1"/>
          </p:cNvSpPr>
          <p:nvPr>
            <p:ph type="title"/>
          </p:nvPr>
        </p:nvSpPr>
        <p:spPr>
          <a:xfrm rot="16200000">
            <a:off x="-1325880" y="1947672"/>
            <a:ext cx="5961888" cy="2788920"/>
          </a:xfrm>
        </p:spPr>
        <p:txBody>
          <a:bodyPr anchor="ctr">
            <a:normAutofit/>
          </a:bodyPr>
          <a:lstStyle/>
          <a:p>
            <a:r>
              <a:rPr lang="pt-BR" sz="4800">
                <a:solidFill>
                  <a:schemeClr val="bg1"/>
                </a:solidFill>
              </a:rPr>
              <a:t>Curva de Aprendizado</a:t>
            </a:r>
          </a:p>
        </p:txBody>
      </p:sp>
      <p:sp>
        <p:nvSpPr>
          <p:cNvPr id="3" name="Espaço Reservado para Conteúdo 2">
            <a:extLst>
              <a:ext uri="{FF2B5EF4-FFF2-40B4-BE49-F238E27FC236}">
                <a16:creationId xmlns:a16="http://schemas.microsoft.com/office/drawing/2014/main" id="{23C93883-73EA-4F06-2629-FD656F7B4794}"/>
              </a:ext>
            </a:extLst>
          </p:cNvPr>
          <p:cNvSpPr>
            <a:spLocks noGrp="1"/>
          </p:cNvSpPr>
          <p:nvPr>
            <p:ph idx="1"/>
          </p:nvPr>
        </p:nvSpPr>
        <p:spPr>
          <a:xfrm>
            <a:off x="4071068" y="841247"/>
            <a:ext cx="6877878" cy="5120640"/>
          </a:xfrm>
        </p:spPr>
        <p:txBody>
          <a:bodyPr anchor="ctr">
            <a:normAutofit/>
          </a:bodyPr>
          <a:lstStyle/>
          <a:p>
            <a:r>
              <a:rPr lang="pt-BR" sz="1800" b="1">
                <a:solidFill>
                  <a:schemeClr val="tx2"/>
                </a:solidFill>
              </a:rPr>
              <a:t>Complexidade</a:t>
            </a:r>
            <a:r>
              <a:rPr lang="pt-BR" sz="1800">
                <a:solidFill>
                  <a:schemeClr val="tx2"/>
                </a:solidFill>
              </a:rPr>
              <a:t>: C# pode ser considerado mais complexo para iniciantes em comparação com linguagens como Python ou JavaScript, especialmente devido à sua vasta gama de funcionalidades e conceitos avançados (como programação assíncrona, LINQ, etc.).</a:t>
            </a:r>
          </a:p>
          <a:p>
            <a:r>
              <a:rPr lang="pt-BR" sz="1800" b="1">
                <a:solidFill>
                  <a:schemeClr val="tx2"/>
                </a:solidFill>
              </a:rPr>
              <a:t>Frameworks</a:t>
            </a:r>
            <a:r>
              <a:rPr lang="pt-BR" sz="1800">
                <a:solidFill>
                  <a:schemeClr val="tx2"/>
                </a:solidFill>
              </a:rPr>
              <a:t>: A variedade de frameworks e bibliotecas disponíveis pode ser confusa para novos desenvolvedores que estão começando.</a:t>
            </a:r>
          </a:p>
        </p:txBody>
      </p:sp>
    </p:spTree>
    <p:extLst>
      <p:ext uri="{BB962C8B-B14F-4D97-AF65-F5344CB8AC3E}">
        <p14:creationId xmlns:p14="http://schemas.microsoft.com/office/powerpoint/2010/main" val="413799364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44D65982-4F00-4330-8DAA-DE6A9E4D6D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Color Cover">
            <a:extLst>
              <a:ext uri="{FF2B5EF4-FFF2-40B4-BE49-F238E27FC236}">
                <a16:creationId xmlns:a16="http://schemas.microsoft.com/office/drawing/2014/main" id="{009115B9-5BFD-478D-9C87-29ADB3AF17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8D57F946-2E03-4DE1-91F8-25BEDC66356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2"/>
            <a:ext cx="3468234" cy="6858000"/>
            <a:chOff x="651279" y="598259"/>
            <a:chExt cx="10889442" cy="5680742"/>
          </a:xfrm>
        </p:grpSpPr>
        <p:sp>
          <p:nvSpPr>
            <p:cNvPr id="13" name="Color">
              <a:extLst>
                <a:ext uri="{FF2B5EF4-FFF2-40B4-BE49-F238E27FC236}">
                  <a16:creationId xmlns:a16="http://schemas.microsoft.com/office/drawing/2014/main" id="{1598881B-E007-4AAF-BA50-0AD61821922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Color">
              <a:extLst>
                <a:ext uri="{FF2B5EF4-FFF2-40B4-BE49-F238E27FC236}">
                  <a16:creationId xmlns:a16="http://schemas.microsoft.com/office/drawing/2014/main" id="{87A6DD9E-16A5-46AE-A522-D46D6BEDF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ítulo 1">
            <a:extLst>
              <a:ext uri="{FF2B5EF4-FFF2-40B4-BE49-F238E27FC236}">
                <a16:creationId xmlns:a16="http://schemas.microsoft.com/office/drawing/2014/main" id="{F16A86FE-A2E6-6A18-68C5-7974D627C1F0}"/>
              </a:ext>
            </a:extLst>
          </p:cNvPr>
          <p:cNvSpPr>
            <a:spLocks noGrp="1"/>
          </p:cNvSpPr>
          <p:nvPr>
            <p:ph type="title"/>
          </p:nvPr>
        </p:nvSpPr>
        <p:spPr>
          <a:xfrm rot="16200000">
            <a:off x="-1325880" y="1947672"/>
            <a:ext cx="5961888" cy="2788920"/>
          </a:xfrm>
        </p:spPr>
        <p:txBody>
          <a:bodyPr anchor="ctr">
            <a:normAutofit/>
          </a:bodyPr>
          <a:lstStyle/>
          <a:p>
            <a:r>
              <a:rPr lang="pt-BR" sz="4800" b="1">
                <a:solidFill>
                  <a:schemeClr val="bg1"/>
                </a:solidFill>
              </a:rPr>
              <a:t>Custo de Licenciamento</a:t>
            </a:r>
            <a:endParaRPr lang="pt-BR" sz="4800">
              <a:solidFill>
                <a:schemeClr val="bg1"/>
              </a:solidFill>
            </a:endParaRPr>
          </a:p>
        </p:txBody>
      </p:sp>
      <p:sp>
        <p:nvSpPr>
          <p:cNvPr id="3" name="Espaço Reservado para Conteúdo 2">
            <a:extLst>
              <a:ext uri="{FF2B5EF4-FFF2-40B4-BE49-F238E27FC236}">
                <a16:creationId xmlns:a16="http://schemas.microsoft.com/office/drawing/2014/main" id="{59DF96CA-742B-AC38-7A51-D341A5A665B1}"/>
              </a:ext>
            </a:extLst>
          </p:cNvPr>
          <p:cNvSpPr>
            <a:spLocks noGrp="1"/>
          </p:cNvSpPr>
          <p:nvPr>
            <p:ph idx="1"/>
          </p:nvPr>
        </p:nvSpPr>
        <p:spPr>
          <a:xfrm>
            <a:off x="4071068" y="841247"/>
            <a:ext cx="6877878" cy="5120640"/>
          </a:xfrm>
        </p:spPr>
        <p:txBody>
          <a:bodyPr anchor="ctr">
            <a:normAutofit/>
          </a:bodyPr>
          <a:lstStyle/>
          <a:p>
            <a:r>
              <a:rPr lang="pt-BR" sz="1800" b="1">
                <a:solidFill>
                  <a:schemeClr val="tx2"/>
                </a:solidFill>
              </a:rPr>
              <a:t>Ambiente de Desenvolvimento</a:t>
            </a:r>
            <a:r>
              <a:rPr lang="pt-BR" sz="1800">
                <a:solidFill>
                  <a:schemeClr val="tx2"/>
                </a:solidFill>
              </a:rPr>
              <a:t>: Embora o .NET Core seja gratuito e de código aberto, algumas ferramentas de desenvolvimento e ambientes, como o Visual Studio (especialmente as versões mais completas), podem ter custos associados. Isso pode ser uma preocupação para pequenas empresas ou projetos de baixo orçamento.</a:t>
            </a:r>
          </a:p>
        </p:txBody>
      </p:sp>
    </p:spTree>
    <p:extLst>
      <p:ext uri="{BB962C8B-B14F-4D97-AF65-F5344CB8AC3E}">
        <p14:creationId xmlns:p14="http://schemas.microsoft.com/office/powerpoint/2010/main" val="236844414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44D65982-4F00-4330-8DAA-DE6A9E4D6D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Color Cover">
            <a:extLst>
              <a:ext uri="{FF2B5EF4-FFF2-40B4-BE49-F238E27FC236}">
                <a16:creationId xmlns:a16="http://schemas.microsoft.com/office/drawing/2014/main" id="{009115B9-5BFD-478D-9C87-29ADB3AF17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8D57F946-2E03-4DE1-91F8-25BEDC66356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2"/>
            <a:ext cx="3468234" cy="6858000"/>
            <a:chOff x="651279" y="598259"/>
            <a:chExt cx="10889442" cy="5680742"/>
          </a:xfrm>
        </p:grpSpPr>
        <p:sp>
          <p:nvSpPr>
            <p:cNvPr id="13" name="Color">
              <a:extLst>
                <a:ext uri="{FF2B5EF4-FFF2-40B4-BE49-F238E27FC236}">
                  <a16:creationId xmlns:a16="http://schemas.microsoft.com/office/drawing/2014/main" id="{1598881B-E007-4AAF-BA50-0AD61821922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Color">
              <a:extLst>
                <a:ext uri="{FF2B5EF4-FFF2-40B4-BE49-F238E27FC236}">
                  <a16:creationId xmlns:a16="http://schemas.microsoft.com/office/drawing/2014/main" id="{87A6DD9E-16A5-46AE-A522-D46D6BEDF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ítulo 1">
            <a:extLst>
              <a:ext uri="{FF2B5EF4-FFF2-40B4-BE49-F238E27FC236}">
                <a16:creationId xmlns:a16="http://schemas.microsoft.com/office/drawing/2014/main" id="{16132BD4-9343-0383-4CEF-EE9F42EB4E0D}"/>
              </a:ext>
            </a:extLst>
          </p:cNvPr>
          <p:cNvSpPr>
            <a:spLocks noGrp="1"/>
          </p:cNvSpPr>
          <p:nvPr>
            <p:ph type="title"/>
          </p:nvPr>
        </p:nvSpPr>
        <p:spPr>
          <a:xfrm rot="16200000">
            <a:off x="-1325880" y="1947672"/>
            <a:ext cx="5961888" cy="2788920"/>
          </a:xfrm>
        </p:spPr>
        <p:txBody>
          <a:bodyPr anchor="ctr">
            <a:normAutofit/>
          </a:bodyPr>
          <a:lstStyle/>
          <a:p>
            <a:r>
              <a:rPr lang="pt-BR" sz="4800">
                <a:solidFill>
                  <a:schemeClr val="bg1"/>
                </a:solidFill>
              </a:rPr>
              <a:t>Dependência de Plataforma</a:t>
            </a:r>
          </a:p>
        </p:txBody>
      </p:sp>
      <p:sp>
        <p:nvSpPr>
          <p:cNvPr id="3" name="Espaço Reservado para Conteúdo 2">
            <a:extLst>
              <a:ext uri="{FF2B5EF4-FFF2-40B4-BE49-F238E27FC236}">
                <a16:creationId xmlns:a16="http://schemas.microsoft.com/office/drawing/2014/main" id="{3483F455-314C-2EA2-EFF8-90455EBF3463}"/>
              </a:ext>
            </a:extLst>
          </p:cNvPr>
          <p:cNvSpPr>
            <a:spLocks noGrp="1"/>
          </p:cNvSpPr>
          <p:nvPr>
            <p:ph idx="1"/>
          </p:nvPr>
        </p:nvSpPr>
        <p:spPr>
          <a:xfrm>
            <a:off x="4071068" y="841247"/>
            <a:ext cx="6877878" cy="5120640"/>
          </a:xfrm>
        </p:spPr>
        <p:txBody>
          <a:bodyPr anchor="ctr">
            <a:normAutofit/>
          </a:bodyPr>
          <a:lstStyle/>
          <a:p>
            <a:r>
              <a:rPr lang="pt-BR" sz="1800">
                <a:solidFill>
                  <a:schemeClr val="tx2"/>
                </a:solidFill>
              </a:rPr>
              <a:t>Windows: C# e .NET tradicionalmente têm sido mais associados ao ecossistema Windows, o que pode ser uma limitação em ambientes onde outras plataformas (como Linux ou macOS) são preferidas. No entanto, o .NET Core e o .NET 5+ têm abordado essa questão, permitindo que aplicativos sejam executados em várias plataformas.</a:t>
            </a:r>
          </a:p>
        </p:txBody>
      </p:sp>
    </p:spTree>
    <p:extLst>
      <p:ext uri="{BB962C8B-B14F-4D97-AF65-F5344CB8AC3E}">
        <p14:creationId xmlns:p14="http://schemas.microsoft.com/office/powerpoint/2010/main" val="201596218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44D65982-4F00-4330-8DAA-DE6A9E4D6D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Color Cover">
            <a:extLst>
              <a:ext uri="{FF2B5EF4-FFF2-40B4-BE49-F238E27FC236}">
                <a16:creationId xmlns:a16="http://schemas.microsoft.com/office/drawing/2014/main" id="{009115B9-5BFD-478D-9C87-29ADB3AF17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8D57F946-2E03-4DE1-91F8-25BEDC66356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2"/>
            <a:ext cx="3468234" cy="6858000"/>
            <a:chOff x="651279" y="598259"/>
            <a:chExt cx="10889442" cy="5680742"/>
          </a:xfrm>
        </p:grpSpPr>
        <p:sp>
          <p:nvSpPr>
            <p:cNvPr id="13" name="Color">
              <a:extLst>
                <a:ext uri="{FF2B5EF4-FFF2-40B4-BE49-F238E27FC236}">
                  <a16:creationId xmlns:a16="http://schemas.microsoft.com/office/drawing/2014/main" id="{1598881B-E007-4AAF-BA50-0AD61821922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Color">
              <a:extLst>
                <a:ext uri="{FF2B5EF4-FFF2-40B4-BE49-F238E27FC236}">
                  <a16:creationId xmlns:a16="http://schemas.microsoft.com/office/drawing/2014/main" id="{87A6DD9E-16A5-46AE-A522-D46D6BEDF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ítulo 1">
            <a:extLst>
              <a:ext uri="{FF2B5EF4-FFF2-40B4-BE49-F238E27FC236}">
                <a16:creationId xmlns:a16="http://schemas.microsoft.com/office/drawing/2014/main" id="{D1782CD5-91E3-89C8-714A-FB6345D36A36}"/>
              </a:ext>
            </a:extLst>
          </p:cNvPr>
          <p:cNvSpPr>
            <a:spLocks noGrp="1"/>
          </p:cNvSpPr>
          <p:nvPr>
            <p:ph type="title"/>
          </p:nvPr>
        </p:nvSpPr>
        <p:spPr>
          <a:xfrm rot="16200000">
            <a:off x="-1325880" y="1947672"/>
            <a:ext cx="5961888" cy="2788920"/>
          </a:xfrm>
        </p:spPr>
        <p:txBody>
          <a:bodyPr anchor="ctr">
            <a:normAutofit/>
          </a:bodyPr>
          <a:lstStyle/>
          <a:p>
            <a:r>
              <a:rPr lang="pt-BR" sz="4800">
                <a:solidFill>
                  <a:schemeClr val="bg1"/>
                </a:solidFill>
              </a:rPr>
              <a:t>Performance em Cargas Altas</a:t>
            </a:r>
          </a:p>
        </p:txBody>
      </p:sp>
      <p:sp>
        <p:nvSpPr>
          <p:cNvPr id="3" name="Espaço Reservado para Conteúdo 2">
            <a:extLst>
              <a:ext uri="{FF2B5EF4-FFF2-40B4-BE49-F238E27FC236}">
                <a16:creationId xmlns:a16="http://schemas.microsoft.com/office/drawing/2014/main" id="{96E76A72-2524-39D2-8ACF-6BEFCA0C9CDB}"/>
              </a:ext>
            </a:extLst>
          </p:cNvPr>
          <p:cNvSpPr>
            <a:spLocks noGrp="1"/>
          </p:cNvSpPr>
          <p:nvPr>
            <p:ph idx="1"/>
          </p:nvPr>
        </p:nvSpPr>
        <p:spPr>
          <a:xfrm>
            <a:off x="4071068" y="841247"/>
            <a:ext cx="6877878" cy="5120640"/>
          </a:xfrm>
        </p:spPr>
        <p:txBody>
          <a:bodyPr anchor="ctr">
            <a:normAutofit/>
          </a:bodyPr>
          <a:lstStyle/>
          <a:p>
            <a:r>
              <a:rPr lang="pt-BR" sz="1800" b="1">
                <a:solidFill>
                  <a:schemeClr val="tx2"/>
                </a:solidFill>
              </a:rPr>
              <a:t>Overhead</a:t>
            </a:r>
            <a:r>
              <a:rPr lang="pt-BR" sz="1800">
                <a:solidFill>
                  <a:schemeClr val="tx2"/>
                </a:solidFill>
              </a:rPr>
              <a:t>: O C# e o ambiente .NET têm algum overhead em comparação com linguagens compiladas diretamente para código nativo, como C ou C++. Embora o desempenho do C# seja excelente na maioria dos cenários, para aplicações que exigem o máximo de eficiência em recursos, outras linguagens podem ser mais adequadas.</a:t>
            </a:r>
          </a:p>
        </p:txBody>
      </p:sp>
    </p:spTree>
    <p:extLst>
      <p:ext uri="{BB962C8B-B14F-4D97-AF65-F5344CB8AC3E}">
        <p14:creationId xmlns:p14="http://schemas.microsoft.com/office/powerpoint/2010/main" val="30007117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44D65982-4F00-4330-8DAA-DE6A9E4D6D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Color Cover">
            <a:extLst>
              <a:ext uri="{FF2B5EF4-FFF2-40B4-BE49-F238E27FC236}">
                <a16:creationId xmlns:a16="http://schemas.microsoft.com/office/drawing/2014/main" id="{009115B9-5BFD-478D-9C87-29ADB3AF17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8D57F946-2E03-4DE1-91F8-25BEDC66356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2"/>
            <a:ext cx="3468234" cy="6858000"/>
            <a:chOff x="651279" y="598259"/>
            <a:chExt cx="10889442" cy="5680742"/>
          </a:xfrm>
        </p:grpSpPr>
        <p:sp>
          <p:nvSpPr>
            <p:cNvPr id="13" name="Color">
              <a:extLst>
                <a:ext uri="{FF2B5EF4-FFF2-40B4-BE49-F238E27FC236}">
                  <a16:creationId xmlns:a16="http://schemas.microsoft.com/office/drawing/2014/main" id="{1598881B-E007-4AAF-BA50-0AD61821922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Color">
              <a:extLst>
                <a:ext uri="{FF2B5EF4-FFF2-40B4-BE49-F238E27FC236}">
                  <a16:creationId xmlns:a16="http://schemas.microsoft.com/office/drawing/2014/main" id="{87A6DD9E-16A5-46AE-A522-D46D6BEDF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ítulo 1">
            <a:extLst>
              <a:ext uri="{FF2B5EF4-FFF2-40B4-BE49-F238E27FC236}">
                <a16:creationId xmlns:a16="http://schemas.microsoft.com/office/drawing/2014/main" id="{6B70D1F4-9B79-F97D-90BE-A4FFA82A1D22}"/>
              </a:ext>
            </a:extLst>
          </p:cNvPr>
          <p:cNvSpPr>
            <a:spLocks noGrp="1"/>
          </p:cNvSpPr>
          <p:nvPr>
            <p:ph type="title"/>
          </p:nvPr>
        </p:nvSpPr>
        <p:spPr>
          <a:xfrm rot="16200000">
            <a:off x="-1325880" y="1947672"/>
            <a:ext cx="5961888" cy="2788920"/>
          </a:xfrm>
        </p:spPr>
        <p:txBody>
          <a:bodyPr anchor="ctr">
            <a:normAutofit/>
          </a:bodyPr>
          <a:lstStyle/>
          <a:p>
            <a:r>
              <a:rPr lang="pt-BR" sz="4800">
                <a:solidFill>
                  <a:schemeClr val="bg1"/>
                </a:solidFill>
              </a:rPr>
              <a:t>Bibliotecas e Suporte de Terceiros</a:t>
            </a:r>
          </a:p>
        </p:txBody>
      </p:sp>
      <p:sp>
        <p:nvSpPr>
          <p:cNvPr id="3" name="Espaço Reservado para Conteúdo 2">
            <a:extLst>
              <a:ext uri="{FF2B5EF4-FFF2-40B4-BE49-F238E27FC236}">
                <a16:creationId xmlns:a16="http://schemas.microsoft.com/office/drawing/2014/main" id="{29407013-C09B-A7E0-C286-7B8D99F68EFD}"/>
              </a:ext>
            </a:extLst>
          </p:cNvPr>
          <p:cNvSpPr>
            <a:spLocks noGrp="1"/>
          </p:cNvSpPr>
          <p:nvPr>
            <p:ph idx="1"/>
          </p:nvPr>
        </p:nvSpPr>
        <p:spPr>
          <a:xfrm>
            <a:off x="4071068" y="841247"/>
            <a:ext cx="6877878" cy="5120640"/>
          </a:xfrm>
        </p:spPr>
        <p:txBody>
          <a:bodyPr anchor="ctr">
            <a:normAutofit/>
          </a:bodyPr>
          <a:lstStyle/>
          <a:p>
            <a:r>
              <a:rPr lang="pt-BR" sz="1800">
                <a:solidFill>
                  <a:schemeClr val="tx2"/>
                </a:solidFill>
              </a:rPr>
              <a:t>Menor Diversidade em Algumas Áreas: Embora o C# tenha uma boa quantidade de bibliotecas disponíveis, algumas áreas específicas podem ter menos opções em comparação com outras linguagens populares, como JavaScript, que possui um ecossistema muito rico, especialmente para desenvolvimento web.</a:t>
            </a:r>
          </a:p>
        </p:txBody>
      </p:sp>
    </p:spTree>
    <p:extLst>
      <p:ext uri="{BB962C8B-B14F-4D97-AF65-F5344CB8AC3E}">
        <p14:creationId xmlns:p14="http://schemas.microsoft.com/office/powerpoint/2010/main" val="423639117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44D65982-4F00-4330-8DAA-DE6A9E4D6D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Color Cover">
            <a:extLst>
              <a:ext uri="{FF2B5EF4-FFF2-40B4-BE49-F238E27FC236}">
                <a16:creationId xmlns:a16="http://schemas.microsoft.com/office/drawing/2014/main" id="{009115B9-5BFD-478D-9C87-29ADB3AF17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8D57F946-2E03-4DE1-91F8-25BEDC66356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2"/>
            <a:ext cx="3468234" cy="6858000"/>
            <a:chOff x="651279" y="598259"/>
            <a:chExt cx="10889442" cy="5680742"/>
          </a:xfrm>
        </p:grpSpPr>
        <p:sp>
          <p:nvSpPr>
            <p:cNvPr id="13" name="Color">
              <a:extLst>
                <a:ext uri="{FF2B5EF4-FFF2-40B4-BE49-F238E27FC236}">
                  <a16:creationId xmlns:a16="http://schemas.microsoft.com/office/drawing/2014/main" id="{1598881B-E007-4AAF-BA50-0AD61821922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Color">
              <a:extLst>
                <a:ext uri="{FF2B5EF4-FFF2-40B4-BE49-F238E27FC236}">
                  <a16:creationId xmlns:a16="http://schemas.microsoft.com/office/drawing/2014/main" id="{87A6DD9E-16A5-46AE-A522-D46D6BEDF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ítulo 1">
            <a:extLst>
              <a:ext uri="{FF2B5EF4-FFF2-40B4-BE49-F238E27FC236}">
                <a16:creationId xmlns:a16="http://schemas.microsoft.com/office/drawing/2014/main" id="{19A2483E-46D5-267E-5D37-F49956FDA203}"/>
              </a:ext>
            </a:extLst>
          </p:cNvPr>
          <p:cNvSpPr>
            <a:spLocks noGrp="1"/>
          </p:cNvSpPr>
          <p:nvPr>
            <p:ph type="title"/>
          </p:nvPr>
        </p:nvSpPr>
        <p:spPr>
          <a:xfrm rot="16200000">
            <a:off x="-1325880" y="1947672"/>
            <a:ext cx="5961888" cy="2788920"/>
          </a:xfrm>
        </p:spPr>
        <p:txBody>
          <a:bodyPr anchor="ctr">
            <a:normAutofit/>
          </a:bodyPr>
          <a:lstStyle/>
          <a:p>
            <a:r>
              <a:rPr lang="pt-BR" sz="4800">
                <a:solidFill>
                  <a:schemeClr val="bg1"/>
                </a:solidFill>
              </a:rPr>
              <a:t>Desenvolvimento em Tempo Real</a:t>
            </a:r>
          </a:p>
        </p:txBody>
      </p:sp>
      <p:sp>
        <p:nvSpPr>
          <p:cNvPr id="3" name="Espaço Reservado para Conteúdo 2">
            <a:extLst>
              <a:ext uri="{FF2B5EF4-FFF2-40B4-BE49-F238E27FC236}">
                <a16:creationId xmlns:a16="http://schemas.microsoft.com/office/drawing/2014/main" id="{27CA42D3-8B63-6266-1AD1-45815BD44CED}"/>
              </a:ext>
            </a:extLst>
          </p:cNvPr>
          <p:cNvSpPr>
            <a:spLocks noGrp="1"/>
          </p:cNvSpPr>
          <p:nvPr>
            <p:ph idx="1"/>
          </p:nvPr>
        </p:nvSpPr>
        <p:spPr>
          <a:xfrm>
            <a:off x="4071068" y="841247"/>
            <a:ext cx="6877878" cy="5120640"/>
          </a:xfrm>
        </p:spPr>
        <p:txBody>
          <a:bodyPr anchor="ctr">
            <a:normAutofit/>
          </a:bodyPr>
          <a:lstStyle/>
          <a:p>
            <a:r>
              <a:rPr lang="pt-BR" sz="1800">
                <a:solidFill>
                  <a:schemeClr val="tx2"/>
                </a:solidFill>
              </a:rPr>
              <a:t>Complexidade Adicional: Para aplicativos que exigem atualizações em tempo real (como chats ou jogos), a implementação pode ser mais complexa em C# do que em Node.js, que foi projetado com esse tipo de operação em mente.</a:t>
            </a:r>
          </a:p>
        </p:txBody>
      </p:sp>
    </p:spTree>
    <p:extLst>
      <p:ext uri="{BB962C8B-B14F-4D97-AF65-F5344CB8AC3E}">
        <p14:creationId xmlns:p14="http://schemas.microsoft.com/office/powerpoint/2010/main" val="136425411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5" name="Slide Background Fill">
            <a:extLst>
              <a:ext uri="{FF2B5EF4-FFF2-40B4-BE49-F238E27FC236}">
                <a16:creationId xmlns:a16="http://schemas.microsoft.com/office/drawing/2014/main" id="{44D65982-4F00-4330-8DAA-DE6A9E4D6D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Color Cover">
            <a:extLst>
              <a:ext uri="{FF2B5EF4-FFF2-40B4-BE49-F238E27FC236}">
                <a16:creationId xmlns:a16="http://schemas.microsoft.com/office/drawing/2014/main" id="{009115B9-5BFD-478D-9C87-29ADB3AF17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9" name="Group 28">
            <a:extLst>
              <a:ext uri="{FF2B5EF4-FFF2-40B4-BE49-F238E27FC236}">
                <a16:creationId xmlns:a16="http://schemas.microsoft.com/office/drawing/2014/main" id="{8D57F946-2E03-4DE1-91F8-25BEDC66356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2"/>
            <a:ext cx="3468234" cy="6858000"/>
            <a:chOff x="651279" y="598259"/>
            <a:chExt cx="10889442" cy="5680742"/>
          </a:xfrm>
        </p:grpSpPr>
        <p:sp>
          <p:nvSpPr>
            <p:cNvPr id="30" name="Color">
              <a:extLst>
                <a:ext uri="{FF2B5EF4-FFF2-40B4-BE49-F238E27FC236}">
                  <a16:creationId xmlns:a16="http://schemas.microsoft.com/office/drawing/2014/main" id="{1598881B-E007-4AAF-BA50-0AD61821922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Color">
              <a:extLst>
                <a:ext uri="{FF2B5EF4-FFF2-40B4-BE49-F238E27FC236}">
                  <a16:creationId xmlns:a16="http://schemas.microsoft.com/office/drawing/2014/main" id="{87A6DD9E-16A5-46AE-A522-D46D6BEDF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3" name="Group 32">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4" name="Freeform: Shape 33">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5" name="Freeform: Shape 34">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6" name="Freeform: Shape 35">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7" name="Freeform: Shape 36">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8" name="Freeform: Shape 37">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9" name="Freeform: Shape 38">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0" name="Freeform: Shape 39">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ítulo 1">
            <a:extLst>
              <a:ext uri="{FF2B5EF4-FFF2-40B4-BE49-F238E27FC236}">
                <a16:creationId xmlns:a16="http://schemas.microsoft.com/office/drawing/2014/main" id="{C680AE37-203E-D366-EEE6-6B0D0CBE85B4}"/>
              </a:ext>
            </a:extLst>
          </p:cNvPr>
          <p:cNvSpPr>
            <a:spLocks noGrp="1"/>
          </p:cNvSpPr>
          <p:nvPr>
            <p:ph type="title"/>
          </p:nvPr>
        </p:nvSpPr>
        <p:spPr>
          <a:xfrm rot="16200000">
            <a:off x="-1325880" y="1947672"/>
            <a:ext cx="5961888" cy="2788920"/>
          </a:xfrm>
        </p:spPr>
        <p:txBody>
          <a:bodyPr anchor="ctr">
            <a:normAutofit/>
          </a:bodyPr>
          <a:lstStyle/>
          <a:p>
            <a:r>
              <a:rPr lang="pt-BR" sz="4800" b="1">
                <a:solidFill>
                  <a:schemeClr val="bg1"/>
                </a:solidFill>
              </a:rPr>
              <a:t>Kestrel</a:t>
            </a:r>
            <a:r>
              <a:rPr lang="pt-BR" sz="4800">
                <a:solidFill>
                  <a:schemeClr val="bg1"/>
                </a:solidFill>
              </a:rPr>
              <a:t> </a:t>
            </a:r>
          </a:p>
        </p:txBody>
      </p:sp>
      <p:sp>
        <p:nvSpPr>
          <p:cNvPr id="3" name="Espaço Reservado para Conteúdo 2">
            <a:extLst>
              <a:ext uri="{FF2B5EF4-FFF2-40B4-BE49-F238E27FC236}">
                <a16:creationId xmlns:a16="http://schemas.microsoft.com/office/drawing/2014/main" id="{65D72AAD-73C6-DEB2-59FF-F29D6B4F6A22}"/>
              </a:ext>
            </a:extLst>
          </p:cNvPr>
          <p:cNvSpPr>
            <a:spLocks noGrp="1"/>
          </p:cNvSpPr>
          <p:nvPr>
            <p:ph idx="1"/>
          </p:nvPr>
        </p:nvSpPr>
        <p:spPr>
          <a:xfrm>
            <a:off x="4071068" y="841247"/>
            <a:ext cx="6877878" cy="5120640"/>
          </a:xfrm>
        </p:spPr>
        <p:txBody>
          <a:bodyPr anchor="ctr">
            <a:normAutofit/>
          </a:bodyPr>
          <a:lstStyle/>
          <a:p>
            <a:r>
              <a:rPr lang="pt-BR" sz="1500" dirty="0">
                <a:solidFill>
                  <a:schemeClr val="tx2"/>
                </a:solidFill>
              </a:rPr>
              <a:t>O </a:t>
            </a:r>
            <a:r>
              <a:rPr lang="pt-BR" sz="1500" b="1" dirty="0" err="1">
                <a:solidFill>
                  <a:schemeClr val="tx2"/>
                </a:solidFill>
              </a:rPr>
              <a:t>Kestrel</a:t>
            </a:r>
            <a:r>
              <a:rPr lang="pt-BR" sz="1500" dirty="0">
                <a:solidFill>
                  <a:schemeClr val="tx2"/>
                </a:solidFill>
              </a:rPr>
              <a:t> é o servidor web interno usado pelo </a:t>
            </a:r>
            <a:r>
              <a:rPr lang="pt-BR" sz="1500" b="1" dirty="0">
                <a:solidFill>
                  <a:schemeClr val="tx2"/>
                </a:solidFill>
              </a:rPr>
              <a:t>ASP.NET Core</a:t>
            </a:r>
            <a:r>
              <a:rPr lang="pt-BR" sz="1500" dirty="0">
                <a:solidFill>
                  <a:schemeClr val="tx2"/>
                </a:solidFill>
              </a:rPr>
              <a:t> para lidar com requisições HTTP. Ele é um servidor web multiplataforma e de alto desempenho, sendo o servidor web padrão para aplicações ASP.NET Core. O </a:t>
            </a:r>
            <a:r>
              <a:rPr lang="pt-BR" sz="1500" dirty="0" err="1">
                <a:solidFill>
                  <a:schemeClr val="tx2"/>
                </a:solidFill>
              </a:rPr>
              <a:t>Kestrel</a:t>
            </a:r>
            <a:r>
              <a:rPr lang="pt-BR" sz="1500" dirty="0">
                <a:solidFill>
                  <a:schemeClr val="tx2"/>
                </a:solidFill>
              </a:rPr>
              <a:t> é utilizado principalmente para hospedar a aplicação web e gerenciar a comunicação entre a aplicação e os clientes, como navegadores ou APIs externas.</a:t>
            </a:r>
          </a:p>
          <a:p>
            <a:r>
              <a:rPr lang="pt-BR" sz="1500" b="1" dirty="0">
                <a:solidFill>
                  <a:schemeClr val="tx2"/>
                </a:solidFill>
              </a:rPr>
              <a:t>Características do </a:t>
            </a:r>
            <a:r>
              <a:rPr lang="pt-BR" sz="1500" b="1" dirty="0" err="1">
                <a:solidFill>
                  <a:schemeClr val="tx2"/>
                </a:solidFill>
              </a:rPr>
              <a:t>Kestrel</a:t>
            </a:r>
            <a:r>
              <a:rPr lang="pt-BR" sz="1500" b="1" dirty="0">
                <a:solidFill>
                  <a:schemeClr val="tx2"/>
                </a:solidFill>
              </a:rPr>
              <a:t>:</a:t>
            </a:r>
          </a:p>
          <a:p>
            <a:pPr>
              <a:buFont typeface="+mj-lt"/>
              <a:buAutoNum type="arabicPeriod"/>
            </a:pPr>
            <a:r>
              <a:rPr lang="pt-BR" sz="1500" b="1" dirty="0">
                <a:solidFill>
                  <a:schemeClr val="tx2"/>
                </a:solidFill>
              </a:rPr>
              <a:t>Alta performance</a:t>
            </a:r>
            <a:r>
              <a:rPr lang="pt-BR" sz="1500" dirty="0">
                <a:solidFill>
                  <a:schemeClr val="tx2"/>
                </a:solidFill>
              </a:rPr>
              <a:t>: O </a:t>
            </a:r>
            <a:r>
              <a:rPr lang="pt-BR" sz="1500" dirty="0" err="1">
                <a:solidFill>
                  <a:schemeClr val="tx2"/>
                </a:solidFill>
              </a:rPr>
              <a:t>Kestrel</a:t>
            </a:r>
            <a:r>
              <a:rPr lang="pt-BR" sz="1500" dirty="0">
                <a:solidFill>
                  <a:schemeClr val="tx2"/>
                </a:solidFill>
              </a:rPr>
              <a:t> é projetado para ser rápido e eficiente, sendo capaz de lidar com milhares de conexões simultâneas.</a:t>
            </a:r>
          </a:p>
          <a:p>
            <a:pPr>
              <a:buFont typeface="+mj-lt"/>
              <a:buAutoNum type="arabicPeriod"/>
            </a:pPr>
            <a:r>
              <a:rPr lang="pt-BR" sz="1500" b="1" dirty="0">
                <a:solidFill>
                  <a:schemeClr val="tx2"/>
                </a:solidFill>
              </a:rPr>
              <a:t>Multiplataforma</a:t>
            </a:r>
            <a:r>
              <a:rPr lang="pt-BR" sz="1500" dirty="0">
                <a:solidFill>
                  <a:schemeClr val="tx2"/>
                </a:solidFill>
              </a:rPr>
              <a:t>: Ele funciona em várias plataformas, incluindo Windows, Linux e </a:t>
            </a:r>
            <a:r>
              <a:rPr lang="pt-BR" sz="1500" dirty="0" err="1">
                <a:solidFill>
                  <a:schemeClr val="tx2"/>
                </a:solidFill>
              </a:rPr>
              <a:t>macOS</a:t>
            </a:r>
            <a:r>
              <a:rPr lang="pt-BR" sz="1500" dirty="0">
                <a:solidFill>
                  <a:schemeClr val="tx2"/>
                </a:solidFill>
              </a:rPr>
              <a:t>.</a:t>
            </a:r>
          </a:p>
          <a:p>
            <a:pPr>
              <a:buFont typeface="+mj-lt"/>
              <a:buAutoNum type="arabicPeriod"/>
            </a:pPr>
            <a:r>
              <a:rPr lang="pt-BR" sz="1500" b="1" dirty="0">
                <a:solidFill>
                  <a:schemeClr val="tx2"/>
                </a:solidFill>
              </a:rPr>
              <a:t>Escuta requisições HTTP/HTTPS</a:t>
            </a:r>
            <a:r>
              <a:rPr lang="pt-BR" sz="1500" dirty="0">
                <a:solidFill>
                  <a:schemeClr val="tx2"/>
                </a:solidFill>
              </a:rPr>
              <a:t>: O </a:t>
            </a:r>
            <a:r>
              <a:rPr lang="pt-BR" sz="1500" dirty="0" err="1">
                <a:solidFill>
                  <a:schemeClr val="tx2"/>
                </a:solidFill>
              </a:rPr>
              <a:t>Kestrel</a:t>
            </a:r>
            <a:r>
              <a:rPr lang="pt-BR" sz="1500" dirty="0">
                <a:solidFill>
                  <a:schemeClr val="tx2"/>
                </a:solidFill>
              </a:rPr>
              <a:t> gerencia as requisições HTTP e HTTPS que chegam à aplicação, repassando essas requisições para o pipeline de middleware do ASP.NET Core.</a:t>
            </a:r>
          </a:p>
          <a:p>
            <a:pPr>
              <a:buFont typeface="+mj-lt"/>
              <a:buAutoNum type="arabicPeriod"/>
            </a:pPr>
            <a:r>
              <a:rPr lang="pt-BR" sz="1500" b="1" dirty="0">
                <a:solidFill>
                  <a:schemeClr val="tx2"/>
                </a:solidFill>
              </a:rPr>
              <a:t>Suporte a </a:t>
            </a:r>
            <a:r>
              <a:rPr lang="pt-BR" sz="1500" b="1" dirty="0" err="1">
                <a:solidFill>
                  <a:schemeClr val="tx2"/>
                </a:solidFill>
              </a:rPr>
              <a:t>SSL</a:t>
            </a:r>
            <a:r>
              <a:rPr lang="pt-BR" sz="1500" b="1" dirty="0">
                <a:solidFill>
                  <a:schemeClr val="tx2"/>
                </a:solidFill>
              </a:rPr>
              <a:t>/</a:t>
            </a:r>
            <a:r>
              <a:rPr lang="pt-BR" sz="1500" b="1" dirty="0" err="1">
                <a:solidFill>
                  <a:schemeClr val="tx2"/>
                </a:solidFill>
              </a:rPr>
              <a:t>TLS</a:t>
            </a:r>
            <a:r>
              <a:rPr lang="pt-BR" sz="1500" dirty="0">
                <a:solidFill>
                  <a:schemeClr val="tx2"/>
                </a:solidFill>
              </a:rPr>
              <a:t>: Ele pode ser configurado para servir conteúdos via HTTPS usando certificados </a:t>
            </a:r>
            <a:r>
              <a:rPr lang="pt-BR" sz="1500" dirty="0" err="1">
                <a:solidFill>
                  <a:schemeClr val="tx2"/>
                </a:solidFill>
              </a:rPr>
              <a:t>SSL</a:t>
            </a:r>
            <a:r>
              <a:rPr lang="pt-BR" sz="1500" dirty="0">
                <a:solidFill>
                  <a:schemeClr val="tx2"/>
                </a:solidFill>
              </a:rPr>
              <a:t>/</a:t>
            </a:r>
            <a:r>
              <a:rPr lang="pt-BR" sz="1500" dirty="0" err="1">
                <a:solidFill>
                  <a:schemeClr val="tx2"/>
                </a:solidFill>
              </a:rPr>
              <a:t>TLS</a:t>
            </a:r>
            <a:r>
              <a:rPr lang="pt-BR" sz="1500" dirty="0">
                <a:solidFill>
                  <a:schemeClr val="tx2"/>
                </a:solidFill>
              </a:rPr>
              <a:t>, oferecendo segurança nas comunicações.</a:t>
            </a:r>
          </a:p>
          <a:p>
            <a:pPr>
              <a:buFont typeface="+mj-lt"/>
              <a:buAutoNum type="arabicPeriod"/>
            </a:pPr>
            <a:r>
              <a:rPr lang="pt-BR" sz="1500" b="1" dirty="0">
                <a:solidFill>
                  <a:schemeClr val="tx2"/>
                </a:solidFill>
              </a:rPr>
              <a:t>Configuração de portas e </a:t>
            </a:r>
            <a:r>
              <a:rPr lang="pt-BR" sz="1500" b="1" dirty="0" err="1">
                <a:solidFill>
                  <a:schemeClr val="tx2"/>
                </a:solidFill>
              </a:rPr>
              <a:t>IPs</a:t>
            </a:r>
            <a:r>
              <a:rPr lang="pt-BR" sz="1500" dirty="0">
                <a:solidFill>
                  <a:schemeClr val="tx2"/>
                </a:solidFill>
              </a:rPr>
              <a:t>: O </a:t>
            </a:r>
            <a:r>
              <a:rPr lang="pt-BR" sz="1500" dirty="0" err="1">
                <a:solidFill>
                  <a:schemeClr val="tx2"/>
                </a:solidFill>
              </a:rPr>
              <a:t>Kestrel</a:t>
            </a:r>
            <a:r>
              <a:rPr lang="pt-BR" sz="1500" dirty="0">
                <a:solidFill>
                  <a:schemeClr val="tx2"/>
                </a:solidFill>
              </a:rPr>
              <a:t> permite configurar em quais portas e endereços IP a aplicação deve escutar</a:t>
            </a:r>
          </a:p>
        </p:txBody>
      </p:sp>
    </p:spTree>
    <p:extLst>
      <p:ext uri="{BB962C8B-B14F-4D97-AF65-F5344CB8AC3E}">
        <p14:creationId xmlns:p14="http://schemas.microsoft.com/office/powerpoint/2010/main" val="914435721"/>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44D65982-4F00-4330-8DAA-DE6A9E4D6D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Color Cover">
            <a:extLst>
              <a:ext uri="{FF2B5EF4-FFF2-40B4-BE49-F238E27FC236}">
                <a16:creationId xmlns:a16="http://schemas.microsoft.com/office/drawing/2014/main" id="{009115B9-5BFD-478D-9C87-29ADB3AF17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8D57F946-2E03-4DE1-91F8-25BEDC66356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2"/>
            <a:ext cx="3468234" cy="6858000"/>
            <a:chOff x="651279" y="598259"/>
            <a:chExt cx="10889442" cy="5680742"/>
          </a:xfrm>
        </p:grpSpPr>
        <p:sp>
          <p:nvSpPr>
            <p:cNvPr id="13" name="Color">
              <a:extLst>
                <a:ext uri="{FF2B5EF4-FFF2-40B4-BE49-F238E27FC236}">
                  <a16:creationId xmlns:a16="http://schemas.microsoft.com/office/drawing/2014/main" id="{1598881B-E007-4AAF-BA50-0AD61821922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Color">
              <a:extLst>
                <a:ext uri="{FF2B5EF4-FFF2-40B4-BE49-F238E27FC236}">
                  <a16:creationId xmlns:a16="http://schemas.microsoft.com/office/drawing/2014/main" id="{87A6DD9E-16A5-46AE-A522-D46D6BEDF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ítulo 1">
            <a:extLst>
              <a:ext uri="{FF2B5EF4-FFF2-40B4-BE49-F238E27FC236}">
                <a16:creationId xmlns:a16="http://schemas.microsoft.com/office/drawing/2014/main" id="{A20B413A-DA40-BA7C-B53D-BE9FB63256E0}"/>
              </a:ext>
            </a:extLst>
          </p:cNvPr>
          <p:cNvSpPr>
            <a:spLocks noGrp="1"/>
          </p:cNvSpPr>
          <p:nvPr>
            <p:ph type="title"/>
          </p:nvPr>
        </p:nvSpPr>
        <p:spPr>
          <a:xfrm rot="16200000">
            <a:off x="-1325880" y="1947672"/>
            <a:ext cx="5961888" cy="2788920"/>
          </a:xfrm>
        </p:spPr>
        <p:txBody>
          <a:bodyPr anchor="ctr">
            <a:normAutofit/>
          </a:bodyPr>
          <a:lstStyle/>
          <a:p>
            <a:r>
              <a:rPr lang="pt-BR" sz="4800">
                <a:solidFill>
                  <a:schemeClr val="bg1"/>
                </a:solidFill>
              </a:rPr>
              <a:t>Menos Popularidade em Algumas Áreas</a:t>
            </a:r>
          </a:p>
        </p:txBody>
      </p:sp>
      <p:sp>
        <p:nvSpPr>
          <p:cNvPr id="3" name="Espaço Reservado para Conteúdo 2">
            <a:extLst>
              <a:ext uri="{FF2B5EF4-FFF2-40B4-BE49-F238E27FC236}">
                <a16:creationId xmlns:a16="http://schemas.microsoft.com/office/drawing/2014/main" id="{E675093B-A62D-250E-2DF9-727922D26DF8}"/>
              </a:ext>
            </a:extLst>
          </p:cNvPr>
          <p:cNvSpPr>
            <a:spLocks noGrp="1"/>
          </p:cNvSpPr>
          <p:nvPr>
            <p:ph idx="1"/>
          </p:nvPr>
        </p:nvSpPr>
        <p:spPr>
          <a:xfrm>
            <a:off x="4071068" y="841247"/>
            <a:ext cx="6877878" cy="5120640"/>
          </a:xfrm>
        </p:spPr>
        <p:txBody>
          <a:bodyPr anchor="ctr">
            <a:normAutofit/>
          </a:bodyPr>
          <a:lstStyle/>
          <a:p>
            <a:r>
              <a:rPr lang="pt-BR" sz="1800">
                <a:solidFill>
                  <a:schemeClr val="tx2"/>
                </a:solidFill>
              </a:rPr>
              <a:t>Adoção em Web e Mobile: Embora C# e ASP.NET sejam populares para desenvolvimento de back-end, outras linguagens como php e JavaScript (com Node.js) têm dominado o desenvolvimento web, enquanto linguagens como Java e Swift são mais comuns no desenvolvimento mobile. Isso pode resultar em uma comunidade menor e menos recursos disponíveis em algumas áreas.</a:t>
            </a:r>
          </a:p>
        </p:txBody>
      </p:sp>
    </p:spTree>
    <p:extLst>
      <p:ext uri="{BB962C8B-B14F-4D97-AF65-F5344CB8AC3E}">
        <p14:creationId xmlns:p14="http://schemas.microsoft.com/office/powerpoint/2010/main" val="287982097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44D65982-4F00-4330-8DAA-DE6A9E4D6D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Color Cover">
            <a:extLst>
              <a:ext uri="{FF2B5EF4-FFF2-40B4-BE49-F238E27FC236}">
                <a16:creationId xmlns:a16="http://schemas.microsoft.com/office/drawing/2014/main" id="{009115B9-5BFD-478D-9C87-29ADB3AF17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8D57F946-2E03-4DE1-91F8-25BEDC66356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2"/>
            <a:ext cx="3468234" cy="6858000"/>
            <a:chOff x="651279" y="598259"/>
            <a:chExt cx="10889442" cy="5680742"/>
          </a:xfrm>
        </p:grpSpPr>
        <p:sp>
          <p:nvSpPr>
            <p:cNvPr id="13" name="Color">
              <a:extLst>
                <a:ext uri="{FF2B5EF4-FFF2-40B4-BE49-F238E27FC236}">
                  <a16:creationId xmlns:a16="http://schemas.microsoft.com/office/drawing/2014/main" id="{1598881B-E007-4AAF-BA50-0AD61821922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Color">
              <a:extLst>
                <a:ext uri="{FF2B5EF4-FFF2-40B4-BE49-F238E27FC236}">
                  <a16:creationId xmlns:a16="http://schemas.microsoft.com/office/drawing/2014/main" id="{87A6DD9E-16A5-46AE-A522-D46D6BEDF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ítulo 1">
            <a:extLst>
              <a:ext uri="{FF2B5EF4-FFF2-40B4-BE49-F238E27FC236}">
                <a16:creationId xmlns:a16="http://schemas.microsoft.com/office/drawing/2014/main" id="{19020E03-E1DB-B2BA-FC3E-BCFA05C788A3}"/>
              </a:ext>
            </a:extLst>
          </p:cNvPr>
          <p:cNvSpPr>
            <a:spLocks noGrp="1"/>
          </p:cNvSpPr>
          <p:nvPr>
            <p:ph type="title"/>
          </p:nvPr>
        </p:nvSpPr>
        <p:spPr>
          <a:xfrm rot="16200000">
            <a:off x="-1325880" y="1947672"/>
            <a:ext cx="5961888" cy="2788920"/>
          </a:xfrm>
        </p:spPr>
        <p:txBody>
          <a:bodyPr anchor="ctr">
            <a:normAutofit/>
          </a:bodyPr>
          <a:lstStyle/>
          <a:p>
            <a:r>
              <a:rPr lang="pt-BR" sz="4800">
                <a:solidFill>
                  <a:schemeClr val="bg1"/>
                </a:solidFill>
              </a:rPr>
              <a:t>Atualizações e Mudanças de Versão</a:t>
            </a:r>
          </a:p>
        </p:txBody>
      </p:sp>
      <p:sp>
        <p:nvSpPr>
          <p:cNvPr id="3" name="Espaço Reservado para Conteúdo 2">
            <a:extLst>
              <a:ext uri="{FF2B5EF4-FFF2-40B4-BE49-F238E27FC236}">
                <a16:creationId xmlns:a16="http://schemas.microsoft.com/office/drawing/2014/main" id="{BFCC8888-D767-CE55-3FCD-3F77E44C80B2}"/>
              </a:ext>
            </a:extLst>
          </p:cNvPr>
          <p:cNvSpPr>
            <a:spLocks noGrp="1"/>
          </p:cNvSpPr>
          <p:nvPr>
            <p:ph idx="1"/>
          </p:nvPr>
        </p:nvSpPr>
        <p:spPr>
          <a:xfrm>
            <a:off x="4071068" y="841247"/>
            <a:ext cx="6877878" cy="5120640"/>
          </a:xfrm>
        </p:spPr>
        <p:txBody>
          <a:bodyPr anchor="ctr">
            <a:normAutofit/>
          </a:bodyPr>
          <a:lstStyle/>
          <a:p>
            <a:r>
              <a:rPr lang="pt-BR" sz="1800" b="1">
                <a:solidFill>
                  <a:schemeClr val="tx2"/>
                </a:solidFill>
              </a:rPr>
              <a:t>Mudanças de API</a:t>
            </a:r>
            <a:r>
              <a:rPr lang="pt-BR" sz="1800">
                <a:solidFill>
                  <a:schemeClr val="tx2"/>
                </a:solidFill>
              </a:rPr>
              <a:t>: O C# e o .NET têm passado por mudanças significativas ao longo dos anos, o que pode levar a problemas de compatibilidade entre versões e requer aprendizado adicional quando novas funcionalidades são introduzidas.</a:t>
            </a:r>
          </a:p>
        </p:txBody>
      </p:sp>
    </p:spTree>
    <p:extLst>
      <p:ext uri="{BB962C8B-B14F-4D97-AF65-F5344CB8AC3E}">
        <p14:creationId xmlns:p14="http://schemas.microsoft.com/office/powerpoint/2010/main" val="53475290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Slide Background Fill">
            <a:extLst>
              <a:ext uri="{FF2B5EF4-FFF2-40B4-BE49-F238E27FC236}">
                <a16:creationId xmlns:a16="http://schemas.microsoft.com/office/drawing/2014/main" id="{913AE63C-D5B4-45D1-ACFC-648CFFCF980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Color Cover">
            <a:extLst>
              <a:ext uri="{FF2B5EF4-FFF2-40B4-BE49-F238E27FC236}">
                <a16:creationId xmlns:a16="http://schemas.microsoft.com/office/drawing/2014/main" id="{34DE9D20-D6C2-4834-9EE9-EC583F3FE57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 name="Group 13">
            <a:extLst>
              <a:ext uri="{FF2B5EF4-FFF2-40B4-BE49-F238E27FC236}">
                <a16:creationId xmlns:a16="http://schemas.microsoft.com/office/drawing/2014/main" id="{6840C728-4E01-4237-82C8-9624DFA8554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3051" y="0"/>
            <a:ext cx="6064235" cy="6858000"/>
            <a:chOff x="651279" y="598259"/>
            <a:chExt cx="10889442" cy="5680742"/>
          </a:xfrm>
        </p:grpSpPr>
        <p:sp>
          <p:nvSpPr>
            <p:cNvPr id="15" name="Color">
              <a:extLst>
                <a:ext uri="{FF2B5EF4-FFF2-40B4-BE49-F238E27FC236}">
                  <a16:creationId xmlns:a16="http://schemas.microsoft.com/office/drawing/2014/main" id="{F1CFB22B-2D73-4F2C-953D-8C306B45B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olor">
              <a:extLst>
                <a:ext uri="{FF2B5EF4-FFF2-40B4-BE49-F238E27FC236}">
                  <a16:creationId xmlns:a16="http://schemas.microsoft.com/office/drawing/2014/main" id="{819F58A9-E813-4511-BEF2-5B65BB72853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 name="Imagem 4" descr="Interface gráfica do usuário, Texto, Aplicativo, chat ou mensagem de texto&#10;&#10;Descrição gerada automaticamente">
            <a:extLst>
              <a:ext uri="{FF2B5EF4-FFF2-40B4-BE49-F238E27FC236}">
                <a16:creationId xmlns:a16="http://schemas.microsoft.com/office/drawing/2014/main" id="{A069639B-DF89-324A-B988-9007660A5FA1}"/>
              </a:ext>
            </a:extLst>
          </p:cNvPr>
          <p:cNvPicPr>
            <a:picLocks noChangeAspect="1"/>
          </p:cNvPicPr>
          <p:nvPr/>
        </p:nvPicPr>
        <p:blipFill>
          <a:blip r:embed="rId2"/>
          <a:stretch>
            <a:fillRect/>
          </a:stretch>
        </p:blipFill>
        <p:spPr>
          <a:xfrm>
            <a:off x="7074507" y="653615"/>
            <a:ext cx="4109909" cy="5540004"/>
          </a:xfrm>
          <a:prstGeom prst="rect">
            <a:avLst/>
          </a:prstGeom>
        </p:spPr>
      </p:pic>
      <p:grpSp>
        <p:nvGrpSpPr>
          <p:cNvPr id="18" name="Group 17">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ítulo 1">
            <a:extLst>
              <a:ext uri="{FF2B5EF4-FFF2-40B4-BE49-F238E27FC236}">
                <a16:creationId xmlns:a16="http://schemas.microsoft.com/office/drawing/2014/main" id="{76F1ED4B-D8EC-64B4-33F4-CC6E8E25B476}"/>
              </a:ext>
            </a:extLst>
          </p:cNvPr>
          <p:cNvSpPr>
            <a:spLocks noGrp="1"/>
          </p:cNvSpPr>
          <p:nvPr>
            <p:ph type="title"/>
          </p:nvPr>
        </p:nvSpPr>
        <p:spPr>
          <a:xfrm>
            <a:off x="786385" y="841249"/>
            <a:ext cx="5074368" cy="3018870"/>
          </a:xfrm>
        </p:spPr>
        <p:txBody>
          <a:bodyPr anchor="b">
            <a:normAutofit/>
          </a:bodyPr>
          <a:lstStyle/>
          <a:p>
            <a:r>
              <a:rPr lang="pt-BR" sz="4800" b="0" i="0" dirty="0">
                <a:solidFill>
                  <a:schemeClr val="bg1"/>
                </a:solidFill>
                <a:effectLst/>
                <a:latin typeface="-apple-system"/>
              </a:rPr>
              <a:t> C# </a:t>
            </a:r>
            <a:r>
              <a:rPr lang="pt-BR" sz="4800" b="0" i="0" dirty="0" err="1">
                <a:solidFill>
                  <a:schemeClr val="bg1"/>
                </a:solidFill>
                <a:effectLst/>
                <a:latin typeface="-apple-system"/>
              </a:rPr>
              <a:t>Dev</a:t>
            </a:r>
            <a:r>
              <a:rPr lang="pt-BR" sz="4800" b="0" i="0" dirty="0">
                <a:solidFill>
                  <a:schemeClr val="bg1"/>
                </a:solidFill>
                <a:effectLst/>
                <a:latin typeface="-apple-system"/>
              </a:rPr>
              <a:t> Kit </a:t>
            </a:r>
            <a:r>
              <a:rPr lang="pt-BR" sz="4800" b="0" i="0" dirty="0" err="1">
                <a:solidFill>
                  <a:schemeClr val="bg1"/>
                </a:solidFill>
                <a:effectLst/>
                <a:latin typeface="-apple-system"/>
              </a:rPr>
              <a:t>extension</a:t>
            </a:r>
            <a:endParaRPr lang="pt-BR" sz="4800" dirty="0">
              <a:solidFill>
                <a:schemeClr val="bg1"/>
              </a:solidFill>
            </a:endParaRPr>
          </a:p>
        </p:txBody>
      </p:sp>
      <p:sp>
        <p:nvSpPr>
          <p:cNvPr id="3" name="Espaço Reservado para Conteúdo 2">
            <a:extLst>
              <a:ext uri="{FF2B5EF4-FFF2-40B4-BE49-F238E27FC236}">
                <a16:creationId xmlns:a16="http://schemas.microsoft.com/office/drawing/2014/main" id="{CA56C6F6-5F20-A7E0-524A-2DDA1F07F4C5}"/>
              </a:ext>
            </a:extLst>
          </p:cNvPr>
          <p:cNvSpPr>
            <a:spLocks noGrp="1"/>
          </p:cNvSpPr>
          <p:nvPr>
            <p:ph idx="1"/>
          </p:nvPr>
        </p:nvSpPr>
        <p:spPr>
          <a:xfrm>
            <a:off x="786383" y="3952172"/>
            <a:ext cx="5074368" cy="2229172"/>
          </a:xfrm>
        </p:spPr>
        <p:txBody>
          <a:bodyPr anchor="t">
            <a:normAutofit/>
          </a:bodyPr>
          <a:lstStyle/>
          <a:p>
            <a:r>
              <a:rPr lang="pt-BR" sz="1800">
                <a:solidFill>
                  <a:schemeClr val="bg1"/>
                </a:solidFill>
              </a:rPr>
              <a:t>Instale a extensão:</a:t>
            </a:r>
          </a:p>
          <a:p>
            <a:pPr lvl="1"/>
            <a:r>
              <a:rPr lang="pt-BR" sz="1800">
                <a:solidFill>
                  <a:schemeClr val="bg1"/>
                </a:solidFill>
              </a:rPr>
              <a:t>C# dev Kit</a:t>
            </a:r>
          </a:p>
        </p:txBody>
      </p:sp>
    </p:spTree>
    <p:extLst>
      <p:ext uri="{BB962C8B-B14F-4D97-AF65-F5344CB8AC3E}">
        <p14:creationId xmlns:p14="http://schemas.microsoft.com/office/powerpoint/2010/main" val="277581005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Slide Background Fill">
            <a:extLst>
              <a:ext uri="{FF2B5EF4-FFF2-40B4-BE49-F238E27FC236}">
                <a16:creationId xmlns:a16="http://schemas.microsoft.com/office/drawing/2014/main" id="{913AE63C-D5B4-45D1-ACFC-648CFFCF980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Color Cover">
            <a:extLst>
              <a:ext uri="{FF2B5EF4-FFF2-40B4-BE49-F238E27FC236}">
                <a16:creationId xmlns:a16="http://schemas.microsoft.com/office/drawing/2014/main" id="{34DE9D20-D6C2-4834-9EE9-EC583F3FE57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 name="Group 13">
            <a:extLst>
              <a:ext uri="{FF2B5EF4-FFF2-40B4-BE49-F238E27FC236}">
                <a16:creationId xmlns:a16="http://schemas.microsoft.com/office/drawing/2014/main" id="{6840C728-4E01-4237-82C8-9624DFA8554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3051" y="0"/>
            <a:ext cx="6064235" cy="6858000"/>
            <a:chOff x="651279" y="598259"/>
            <a:chExt cx="10889442" cy="5680742"/>
          </a:xfrm>
        </p:grpSpPr>
        <p:sp>
          <p:nvSpPr>
            <p:cNvPr id="15" name="Color">
              <a:extLst>
                <a:ext uri="{FF2B5EF4-FFF2-40B4-BE49-F238E27FC236}">
                  <a16:creationId xmlns:a16="http://schemas.microsoft.com/office/drawing/2014/main" id="{F1CFB22B-2D73-4F2C-953D-8C306B45B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olor">
              <a:extLst>
                <a:ext uri="{FF2B5EF4-FFF2-40B4-BE49-F238E27FC236}">
                  <a16:creationId xmlns:a16="http://schemas.microsoft.com/office/drawing/2014/main" id="{819F58A9-E813-4511-BEF2-5B65BB72853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 name="Imagem 4">
            <a:extLst>
              <a:ext uri="{FF2B5EF4-FFF2-40B4-BE49-F238E27FC236}">
                <a16:creationId xmlns:a16="http://schemas.microsoft.com/office/drawing/2014/main" id="{D71A44A2-22BE-E0AC-0E3D-071B7CA057DF}"/>
              </a:ext>
            </a:extLst>
          </p:cNvPr>
          <p:cNvPicPr>
            <a:picLocks noChangeAspect="1"/>
          </p:cNvPicPr>
          <p:nvPr/>
        </p:nvPicPr>
        <p:blipFill>
          <a:blip r:embed="rId2"/>
          <a:stretch>
            <a:fillRect/>
          </a:stretch>
        </p:blipFill>
        <p:spPr>
          <a:xfrm>
            <a:off x="6725062" y="1800647"/>
            <a:ext cx="4808799" cy="3245939"/>
          </a:xfrm>
          <a:prstGeom prst="rect">
            <a:avLst/>
          </a:prstGeom>
        </p:spPr>
      </p:pic>
      <p:grpSp>
        <p:nvGrpSpPr>
          <p:cNvPr id="18" name="Group 17">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ítulo 1">
            <a:extLst>
              <a:ext uri="{FF2B5EF4-FFF2-40B4-BE49-F238E27FC236}">
                <a16:creationId xmlns:a16="http://schemas.microsoft.com/office/drawing/2014/main" id="{A1EA43D4-689C-5EE8-8904-B4A3DFC8186C}"/>
              </a:ext>
            </a:extLst>
          </p:cNvPr>
          <p:cNvSpPr>
            <a:spLocks noGrp="1"/>
          </p:cNvSpPr>
          <p:nvPr>
            <p:ph type="title"/>
          </p:nvPr>
        </p:nvSpPr>
        <p:spPr>
          <a:xfrm>
            <a:off x="786385" y="841249"/>
            <a:ext cx="5074368" cy="3018870"/>
          </a:xfrm>
        </p:spPr>
        <p:txBody>
          <a:bodyPr anchor="b">
            <a:normAutofit/>
          </a:bodyPr>
          <a:lstStyle/>
          <a:p>
            <a:r>
              <a:rPr lang="pt-BR" sz="4800">
                <a:solidFill>
                  <a:schemeClr val="bg1"/>
                </a:solidFill>
              </a:rPr>
              <a:t>Fazer login após a instalação é opcional.</a:t>
            </a:r>
          </a:p>
        </p:txBody>
      </p:sp>
      <p:sp>
        <p:nvSpPr>
          <p:cNvPr id="3" name="Espaço Reservado para Conteúdo 2">
            <a:extLst>
              <a:ext uri="{FF2B5EF4-FFF2-40B4-BE49-F238E27FC236}">
                <a16:creationId xmlns:a16="http://schemas.microsoft.com/office/drawing/2014/main" id="{F1155FDE-20F0-0213-AAC3-BD81A1F9CD0D}"/>
              </a:ext>
            </a:extLst>
          </p:cNvPr>
          <p:cNvSpPr>
            <a:spLocks noGrp="1"/>
          </p:cNvSpPr>
          <p:nvPr>
            <p:ph idx="1"/>
          </p:nvPr>
        </p:nvSpPr>
        <p:spPr>
          <a:xfrm>
            <a:off x="786383" y="3952172"/>
            <a:ext cx="5074368" cy="2229172"/>
          </a:xfrm>
        </p:spPr>
        <p:txBody>
          <a:bodyPr anchor="t">
            <a:normAutofit/>
          </a:bodyPr>
          <a:lstStyle/>
          <a:p>
            <a:endParaRPr lang="pt-BR" sz="1800">
              <a:solidFill>
                <a:schemeClr val="bg1"/>
              </a:solidFill>
            </a:endParaRPr>
          </a:p>
        </p:txBody>
      </p:sp>
    </p:spTree>
    <p:extLst>
      <p:ext uri="{BB962C8B-B14F-4D97-AF65-F5344CB8AC3E}">
        <p14:creationId xmlns:p14="http://schemas.microsoft.com/office/powerpoint/2010/main" val="311821040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44D65982-4F00-4330-8DAA-DE6A9E4D6D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Color Cover">
            <a:extLst>
              <a:ext uri="{FF2B5EF4-FFF2-40B4-BE49-F238E27FC236}">
                <a16:creationId xmlns:a16="http://schemas.microsoft.com/office/drawing/2014/main" id="{009115B9-5BFD-478D-9C87-29ADB3AF17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8D57F946-2E03-4DE1-91F8-25BEDC66356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2"/>
            <a:ext cx="3468234" cy="6858000"/>
            <a:chOff x="651279" y="598259"/>
            <a:chExt cx="10889442" cy="5680742"/>
          </a:xfrm>
        </p:grpSpPr>
        <p:sp>
          <p:nvSpPr>
            <p:cNvPr id="13" name="Color">
              <a:extLst>
                <a:ext uri="{FF2B5EF4-FFF2-40B4-BE49-F238E27FC236}">
                  <a16:creationId xmlns:a16="http://schemas.microsoft.com/office/drawing/2014/main" id="{1598881B-E007-4AAF-BA50-0AD61821922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Color">
              <a:extLst>
                <a:ext uri="{FF2B5EF4-FFF2-40B4-BE49-F238E27FC236}">
                  <a16:creationId xmlns:a16="http://schemas.microsoft.com/office/drawing/2014/main" id="{87A6DD9E-16A5-46AE-A522-D46D6BEDF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ítulo 1">
            <a:extLst>
              <a:ext uri="{FF2B5EF4-FFF2-40B4-BE49-F238E27FC236}">
                <a16:creationId xmlns:a16="http://schemas.microsoft.com/office/drawing/2014/main" id="{FA9157D7-A277-486D-B530-9418C44BE10E}"/>
              </a:ext>
            </a:extLst>
          </p:cNvPr>
          <p:cNvSpPr>
            <a:spLocks noGrp="1"/>
          </p:cNvSpPr>
          <p:nvPr>
            <p:ph type="title"/>
          </p:nvPr>
        </p:nvSpPr>
        <p:spPr>
          <a:xfrm rot="16200000">
            <a:off x="-1325880" y="1947672"/>
            <a:ext cx="5961888" cy="2788920"/>
          </a:xfrm>
        </p:spPr>
        <p:txBody>
          <a:bodyPr anchor="ctr">
            <a:normAutofit/>
          </a:bodyPr>
          <a:lstStyle/>
          <a:p>
            <a:r>
              <a:rPr lang="pt-BR" sz="4800">
                <a:solidFill>
                  <a:schemeClr val="bg1"/>
                </a:solidFill>
              </a:rPr>
              <a:t>dotnet new webapi -n </a:t>
            </a:r>
            <a:r>
              <a:rPr lang="pt-BR" sz="4800" b="0">
                <a:solidFill>
                  <a:schemeClr val="bg1"/>
                </a:solidFill>
                <a:effectLst/>
                <a:latin typeface="Consolas" panose="020B0609020204030204" pitchFamily="49" charset="0"/>
              </a:rPr>
              <a:t>RetanguloApi</a:t>
            </a:r>
            <a:endParaRPr lang="pt-BR" sz="4800">
              <a:solidFill>
                <a:schemeClr val="bg1"/>
              </a:solidFill>
            </a:endParaRPr>
          </a:p>
        </p:txBody>
      </p:sp>
      <p:sp>
        <p:nvSpPr>
          <p:cNvPr id="3" name="Espaço Reservado para Conteúdo 2">
            <a:extLst>
              <a:ext uri="{FF2B5EF4-FFF2-40B4-BE49-F238E27FC236}">
                <a16:creationId xmlns:a16="http://schemas.microsoft.com/office/drawing/2014/main" id="{CDD0F90E-5872-4585-2B0D-C3A3FEDBF79C}"/>
              </a:ext>
            </a:extLst>
          </p:cNvPr>
          <p:cNvSpPr>
            <a:spLocks noGrp="1"/>
          </p:cNvSpPr>
          <p:nvPr>
            <p:ph idx="1"/>
          </p:nvPr>
        </p:nvSpPr>
        <p:spPr>
          <a:xfrm>
            <a:off x="4071068" y="841247"/>
            <a:ext cx="6877878" cy="5120640"/>
          </a:xfrm>
        </p:spPr>
        <p:txBody>
          <a:bodyPr anchor="ctr">
            <a:normAutofit/>
          </a:bodyPr>
          <a:lstStyle/>
          <a:p>
            <a:r>
              <a:rPr lang="pt-BR" sz="1800">
                <a:solidFill>
                  <a:schemeClr val="tx2"/>
                </a:solidFill>
              </a:rPr>
              <a:t>Crie uma pasta em branco e abra a pasta no visual studio code.</a:t>
            </a:r>
          </a:p>
          <a:p>
            <a:r>
              <a:rPr lang="pt-BR" sz="1800">
                <a:solidFill>
                  <a:schemeClr val="tx2"/>
                </a:solidFill>
              </a:rPr>
              <a:t>Abra o terminal dentro do visual studio code e digite:</a:t>
            </a:r>
          </a:p>
          <a:p>
            <a:pPr lvl="1"/>
            <a:r>
              <a:rPr lang="pt-BR" sz="1800">
                <a:solidFill>
                  <a:schemeClr val="tx2"/>
                </a:solidFill>
              </a:rPr>
              <a:t>dotnet new webapi -n </a:t>
            </a:r>
            <a:r>
              <a:rPr lang="pt-BR" sz="1800" b="0">
                <a:solidFill>
                  <a:schemeClr val="tx2"/>
                </a:solidFill>
                <a:effectLst/>
                <a:latin typeface="Consolas" panose="020B0609020204030204" pitchFamily="49" charset="0"/>
              </a:rPr>
              <a:t>RetanguloApi</a:t>
            </a:r>
          </a:p>
          <a:p>
            <a:r>
              <a:rPr lang="pt-BR" sz="1800">
                <a:solidFill>
                  <a:schemeClr val="tx2"/>
                </a:solidFill>
              </a:rPr>
              <a:t>Esse é um comando do ambiente de desenvolvimento do .net que permite criar um novo projeto do tipo web api, e o nome do projeto será: “</a:t>
            </a:r>
            <a:r>
              <a:rPr lang="pt-BR" sz="1800" b="0">
                <a:solidFill>
                  <a:schemeClr val="tx2"/>
                </a:solidFill>
                <a:effectLst/>
              </a:rPr>
              <a:t>RetanguloApi</a:t>
            </a:r>
            <a:r>
              <a:rPr lang="pt-BR" sz="1800">
                <a:solidFill>
                  <a:schemeClr val="tx2"/>
                </a:solidFill>
              </a:rPr>
              <a:t>”</a:t>
            </a:r>
          </a:p>
        </p:txBody>
      </p:sp>
    </p:spTree>
    <p:extLst>
      <p:ext uri="{BB962C8B-B14F-4D97-AF65-F5344CB8AC3E}">
        <p14:creationId xmlns:p14="http://schemas.microsoft.com/office/powerpoint/2010/main" val="399118680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44D65982-4F00-4330-8DAA-DE6A9E4D6D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Color Cover">
            <a:extLst>
              <a:ext uri="{FF2B5EF4-FFF2-40B4-BE49-F238E27FC236}">
                <a16:creationId xmlns:a16="http://schemas.microsoft.com/office/drawing/2014/main" id="{009115B9-5BFD-478D-9C87-29ADB3AF17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8D57F946-2E03-4DE1-91F8-25BEDC66356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2"/>
            <a:ext cx="3468234" cy="6858000"/>
            <a:chOff x="651279" y="598259"/>
            <a:chExt cx="10889442" cy="5680742"/>
          </a:xfrm>
        </p:grpSpPr>
        <p:sp>
          <p:nvSpPr>
            <p:cNvPr id="13" name="Color">
              <a:extLst>
                <a:ext uri="{FF2B5EF4-FFF2-40B4-BE49-F238E27FC236}">
                  <a16:creationId xmlns:a16="http://schemas.microsoft.com/office/drawing/2014/main" id="{1598881B-E007-4AAF-BA50-0AD61821922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Color">
              <a:extLst>
                <a:ext uri="{FF2B5EF4-FFF2-40B4-BE49-F238E27FC236}">
                  <a16:creationId xmlns:a16="http://schemas.microsoft.com/office/drawing/2014/main" id="{87A6DD9E-16A5-46AE-A522-D46D6BEDF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ítulo 1">
            <a:extLst>
              <a:ext uri="{FF2B5EF4-FFF2-40B4-BE49-F238E27FC236}">
                <a16:creationId xmlns:a16="http://schemas.microsoft.com/office/drawing/2014/main" id="{CA770340-BA14-3245-31EA-19323E69AD84}"/>
              </a:ext>
            </a:extLst>
          </p:cNvPr>
          <p:cNvSpPr>
            <a:spLocks noGrp="1"/>
          </p:cNvSpPr>
          <p:nvPr>
            <p:ph type="title"/>
          </p:nvPr>
        </p:nvSpPr>
        <p:spPr>
          <a:xfrm rot="16200000">
            <a:off x="-1325880" y="1947672"/>
            <a:ext cx="5961888" cy="2788920"/>
          </a:xfrm>
        </p:spPr>
        <p:txBody>
          <a:bodyPr anchor="ctr">
            <a:normAutofit/>
          </a:bodyPr>
          <a:lstStyle/>
          <a:p>
            <a:r>
              <a:rPr lang="pt-BR" sz="4800">
                <a:solidFill>
                  <a:schemeClr val="bg1"/>
                </a:solidFill>
              </a:rPr>
              <a:t>Crie as pastas</a:t>
            </a:r>
          </a:p>
        </p:txBody>
      </p:sp>
      <p:sp>
        <p:nvSpPr>
          <p:cNvPr id="3" name="Espaço Reservado para Conteúdo 2">
            <a:extLst>
              <a:ext uri="{FF2B5EF4-FFF2-40B4-BE49-F238E27FC236}">
                <a16:creationId xmlns:a16="http://schemas.microsoft.com/office/drawing/2014/main" id="{37F23CF5-8DBA-CA5B-DFA7-6A19D13A521A}"/>
              </a:ext>
            </a:extLst>
          </p:cNvPr>
          <p:cNvSpPr>
            <a:spLocks noGrp="1"/>
          </p:cNvSpPr>
          <p:nvPr>
            <p:ph idx="1"/>
          </p:nvPr>
        </p:nvSpPr>
        <p:spPr>
          <a:xfrm>
            <a:off x="4071068" y="841247"/>
            <a:ext cx="6877878" cy="5120640"/>
          </a:xfrm>
        </p:spPr>
        <p:txBody>
          <a:bodyPr anchor="ctr">
            <a:normAutofit/>
          </a:bodyPr>
          <a:lstStyle/>
          <a:p>
            <a:r>
              <a:rPr lang="pt-BR" sz="1800">
                <a:solidFill>
                  <a:schemeClr val="tx2"/>
                </a:solidFill>
              </a:rPr>
              <a:t>Após a criação do projeto crie as pastas adicionais: Modelo e Controle.</a:t>
            </a:r>
          </a:p>
          <a:p>
            <a:r>
              <a:rPr lang="pt-BR" sz="1800">
                <a:solidFill>
                  <a:schemeClr val="tx2"/>
                </a:solidFill>
              </a:rPr>
              <a:t>Crie utilizando o ambiente gráfico do visual studio.</a:t>
            </a:r>
          </a:p>
          <a:p>
            <a:r>
              <a:rPr lang="pt-BR" sz="1800">
                <a:solidFill>
                  <a:schemeClr val="tx2"/>
                </a:solidFill>
              </a:rPr>
              <a:t> Também é possível criar utilizando o terminal:</a:t>
            </a:r>
          </a:p>
          <a:p>
            <a:pPr lvl="1"/>
            <a:r>
              <a:rPr lang="pt-BR" sz="1800">
                <a:solidFill>
                  <a:schemeClr val="tx2"/>
                </a:solidFill>
              </a:rPr>
              <a:t>Md Modelo</a:t>
            </a:r>
          </a:p>
          <a:p>
            <a:pPr lvl="1"/>
            <a:r>
              <a:rPr lang="pt-BR" sz="1800">
                <a:solidFill>
                  <a:schemeClr val="tx2"/>
                </a:solidFill>
              </a:rPr>
              <a:t>Md Controle</a:t>
            </a:r>
          </a:p>
        </p:txBody>
      </p:sp>
    </p:spTree>
    <p:extLst>
      <p:ext uri="{BB962C8B-B14F-4D97-AF65-F5344CB8AC3E}">
        <p14:creationId xmlns:p14="http://schemas.microsoft.com/office/powerpoint/2010/main" val="76228194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6DDE29FA-7BB2-78C6-BFA3-63F7E5F2A1E1}"/>
              </a:ext>
            </a:extLst>
          </p:cNvPr>
          <p:cNvSpPr>
            <a:spLocks noGrp="1"/>
          </p:cNvSpPr>
          <p:nvPr>
            <p:ph type="title"/>
          </p:nvPr>
        </p:nvSpPr>
        <p:spPr>
          <a:xfrm>
            <a:off x="8661826" y="84273"/>
            <a:ext cx="3312459" cy="1325563"/>
          </a:xfrm>
        </p:spPr>
        <p:txBody>
          <a:bodyPr>
            <a:normAutofit/>
          </a:bodyPr>
          <a:lstStyle/>
          <a:p>
            <a:r>
              <a:rPr lang="pt-BR" sz="2800"/>
              <a:t>Modelo/Retangulo.cs</a:t>
            </a:r>
            <a:endParaRPr lang="pt-BR" sz="2800" dirty="0"/>
          </a:p>
        </p:txBody>
      </p:sp>
      <p:sp>
        <p:nvSpPr>
          <p:cNvPr id="3" name="Espaço Reservado para Conteúdo 2">
            <a:extLst>
              <a:ext uri="{FF2B5EF4-FFF2-40B4-BE49-F238E27FC236}">
                <a16:creationId xmlns:a16="http://schemas.microsoft.com/office/drawing/2014/main" id="{A238ED50-AA95-DE17-0972-CE33956F743F}"/>
              </a:ext>
            </a:extLst>
          </p:cNvPr>
          <p:cNvSpPr>
            <a:spLocks noGrp="1"/>
          </p:cNvSpPr>
          <p:nvPr>
            <p:ph idx="1"/>
          </p:nvPr>
        </p:nvSpPr>
        <p:spPr>
          <a:xfrm>
            <a:off x="681446" y="410845"/>
            <a:ext cx="10515600" cy="5811838"/>
          </a:xfrm>
        </p:spPr>
        <p:txBody>
          <a:bodyPr>
            <a:noAutofit/>
          </a:bodyPr>
          <a:lstStyle/>
          <a:p>
            <a:pPr marL="0" indent="0">
              <a:spcBef>
                <a:spcPts val="100"/>
              </a:spcBef>
              <a:buNone/>
            </a:pPr>
            <a:r>
              <a:rPr lang="pt-BR" sz="1400" b="0">
                <a:solidFill>
                  <a:srgbClr val="008000"/>
                </a:solidFill>
                <a:effectLst/>
                <a:latin typeface="Consolas" panose="020B0609020204030204" pitchFamily="49" charset="0"/>
              </a:rPr>
              <a:t>// Declaração do namespace para organizar o código e evitar conflitos de nomes</a:t>
            </a:r>
            <a:endParaRPr lang="pt-BR" sz="1400" b="0">
              <a:solidFill>
                <a:srgbClr val="000000"/>
              </a:solidFill>
              <a:effectLst/>
              <a:latin typeface="Consolas" panose="020B0609020204030204" pitchFamily="49" charset="0"/>
            </a:endParaRPr>
          </a:p>
          <a:p>
            <a:pPr marL="0" indent="0">
              <a:spcBef>
                <a:spcPts val="100"/>
              </a:spcBef>
              <a:buNone/>
            </a:pPr>
            <a:r>
              <a:rPr lang="pt-BR" sz="1400" b="0">
                <a:solidFill>
                  <a:srgbClr val="0000FF"/>
                </a:solidFill>
                <a:effectLst/>
                <a:latin typeface="Consolas" panose="020B0609020204030204" pitchFamily="49" charset="0"/>
              </a:rPr>
              <a:t>namespace</a:t>
            </a:r>
            <a:r>
              <a:rPr lang="pt-BR" sz="1400" b="0">
                <a:solidFill>
                  <a:srgbClr val="000000"/>
                </a:solidFill>
                <a:effectLst/>
                <a:latin typeface="Consolas" panose="020B0609020204030204" pitchFamily="49" charset="0"/>
              </a:rPr>
              <a:t> RetanguloApi.Modelo{</a:t>
            </a:r>
          </a:p>
          <a:p>
            <a:pPr marL="0" indent="0">
              <a:spcBef>
                <a:spcPts val="100"/>
              </a:spcBef>
              <a:buNone/>
            </a:pPr>
            <a:r>
              <a:rPr lang="pt-BR" sz="1400" b="0">
                <a:solidFill>
                  <a:srgbClr val="008000"/>
                </a:solidFill>
                <a:effectLst/>
                <a:latin typeface="Consolas" panose="020B0609020204030204" pitchFamily="49" charset="0"/>
              </a:rPr>
              <a:t>    // Definição da classe Retangulo</a:t>
            </a:r>
            <a:endParaRPr lang="pt-BR" sz="1400" b="0">
              <a:solidFill>
                <a:srgbClr val="000000"/>
              </a:solidFill>
              <a:effectLst/>
              <a:latin typeface="Consolas" panose="020B0609020204030204" pitchFamily="49" charset="0"/>
            </a:endParaRPr>
          </a:p>
          <a:p>
            <a:pPr marL="0" indent="0">
              <a:spcBef>
                <a:spcPts val="100"/>
              </a:spcBef>
              <a:buNone/>
            </a:pPr>
            <a:r>
              <a:rPr lang="pt-BR" sz="1400" b="0">
                <a:solidFill>
                  <a:srgbClr val="000000"/>
                </a:solidFill>
                <a:effectLst/>
                <a:latin typeface="Consolas" panose="020B0609020204030204" pitchFamily="49" charset="0"/>
              </a:rPr>
              <a:t>    </a:t>
            </a:r>
            <a:r>
              <a:rPr lang="pt-BR" sz="1400" b="0">
                <a:solidFill>
                  <a:srgbClr val="0000FF"/>
                </a:solidFill>
                <a:effectLst/>
                <a:latin typeface="Consolas" panose="020B0609020204030204" pitchFamily="49" charset="0"/>
              </a:rPr>
              <a:t>public</a:t>
            </a:r>
            <a:r>
              <a:rPr lang="pt-BR" sz="1400" b="0">
                <a:solidFill>
                  <a:srgbClr val="000000"/>
                </a:solidFill>
                <a:effectLst/>
                <a:latin typeface="Consolas" panose="020B0609020204030204" pitchFamily="49" charset="0"/>
              </a:rPr>
              <a:t> </a:t>
            </a:r>
            <a:r>
              <a:rPr lang="pt-BR" sz="1400" b="0">
                <a:solidFill>
                  <a:srgbClr val="0000FF"/>
                </a:solidFill>
                <a:effectLst/>
                <a:latin typeface="Consolas" panose="020B0609020204030204" pitchFamily="49" charset="0"/>
              </a:rPr>
              <a:t>class</a:t>
            </a:r>
            <a:r>
              <a:rPr lang="pt-BR" sz="1400" b="0">
                <a:solidFill>
                  <a:srgbClr val="000000"/>
                </a:solidFill>
                <a:effectLst/>
                <a:latin typeface="Consolas" panose="020B0609020204030204" pitchFamily="49" charset="0"/>
              </a:rPr>
              <a:t> Retangulo    {</a:t>
            </a:r>
          </a:p>
          <a:p>
            <a:pPr marL="0" indent="0">
              <a:spcBef>
                <a:spcPts val="100"/>
              </a:spcBef>
              <a:buNone/>
            </a:pPr>
            <a:r>
              <a:rPr lang="pt-BR" sz="1400" b="0">
                <a:solidFill>
                  <a:srgbClr val="008000"/>
                </a:solidFill>
                <a:effectLst/>
                <a:latin typeface="Consolas" panose="020B0609020204030204" pitchFamily="49" charset="0"/>
              </a:rPr>
              <a:t>        </a:t>
            </a:r>
            <a:r>
              <a:rPr lang="pt-BR" sz="1400" b="0">
                <a:solidFill>
                  <a:srgbClr val="0000FF"/>
                </a:solidFill>
                <a:effectLst/>
                <a:latin typeface="Consolas" panose="020B0609020204030204" pitchFamily="49" charset="0"/>
              </a:rPr>
              <a:t>public</a:t>
            </a:r>
            <a:r>
              <a:rPr lang="pt-BR" sz="1400" b="0">
                <a:solidFill>
                  <a:srgbClr val="000000"/>
                </a:solidFill>
                <a:effectLst/>
                <a:latin typeface="Consolas" panose="020B0609020204030204" pitchFamily="49" charset="0"/>
              </a:rPr>
              <a:t> </a:t>
            </a:r>
            <a:r>
              <a:rPr lang="pt-BR" sz="1400" b="0">
                <a:solidFill>
                  <a:srgbClr val="0000FF"/>
                </a:solidFill>
                <a:effectLst/>
                <a:latin typeface="Consolas" panose="020B0609020204030204" pitchFamily="49" charset="0"/>
              </a:rPr>
              <a:t>double</a:t>
            </a:r>
            <a:r>
              <a:rPr lang="pt-BR" sz="1400" b="0">
                <a:solidFill>
                  <a:srgbClr val="000000"/>
                </a:solidFill>
                <a:effectLst/>
                <a:latin typeface="Consolas" panose="020B0609020204030204" pitchFamily="49" charset="0"/>
              </a:rPr>
              <a:t> Largura { </a:t>
            </a:r>
            <a:r>
              <a:rPr lang="pt-BR" sz="1400" b="0">
                <a:solidFill>
                  <a:srgbClr val="0000FF"/>
                </a:solidFill>
                <a:effectLst/>
                <a:latin typeface="Consolas" panose="020B0609020204030204" pitchFamily="49" charset="0"/>
              </a:rPr>
              <a:t>get</a:t>
            </a:r>
            <a:r>
              <a:rPr lang="pt-BR" sz="1400" b="0">
                <a:solidFill>
                  <a:srgbClr val="000000"/>
                </a:solidFill>
                <a:effectLst/>
                <a:latin typeface="Consolas" panose="020B0609020204030204" pitchFamily="49" charset="0"/>
              </a:rPr>
              <a:t>; </a:t>
            </a:r>
            <a:r>
              <a:rPr lang="pt-BR" sz="1400" b="0">
                <a:solidFill>
                  <a:srgbClr val="0000FF"/>
                </a:solidFill>
                <a:effectLst/>
                <a:latin typeface="Consolas" panose="020B0609020204030204" pitchFamily="49" charset="0"/>
              </a:rPr>
              <a:t>set</a:t>
            </a:r>
            <a:r>
              <a:rPr lang="pt-BR" sz="1400" b="0">
                <a:solidFill>
                  <a:srgbClr val="000000"/>
                </a:solidFill>
                <a:effectLst/>
                <a:latin typeface="Consolas" panose="020B0609020204030204" pitchFamily="49" charset="0"/>
              </a:rPr>
              <a:t>; } </a:t>
            </a:r>
            <a:r>
              <a:rPr lang="pt-BR" sz="1400" b="0">
                <a:solidFill>
                  <a:srgbClr val="008000"/>
                </a:solidFill>
                <a:effectLst/>
                <a:latin typeface="Consolas" panose="020B0609020204030204" pitchFamily="49" charset="0"/>
              </a:rPr>
              <a:t>// Propriedade que representa a largura do retângulo</a:t>
            </a:r>
            <a:endParaRPr lang="pt-BR" sz="1400" b="0">
              <a:solidFill>
                <a:srgbClr val="000000"/>
              </a:solidFill>
              <a:effectLst/>
              <a:latin typeface="Consolas" panose="020B0609020204030204" pitchFamily="49" charset="0"/>
            </a:endParaRPr>
          </a:p>
          <a:p>
            <a:pPr marL="0" indent="0">
              <a:spcBef>
                <a:spcPts val="100"/>
              </a:spcBef>
              <a:buNone/>
            </a:pPr>
            <a:r>
              <a:rPr lang="pt-BR" sz="1400" b="0">
                <a:solidFill>
                  <a:srgbClr val="000000"/>
                </a:solidFill>
                <a:effectLst/>
                <a:latin typeface="Consolas" panose="020B0609020204030204" pitchFamily="49" charset="0"/>
              </a:rPr>
              <a:t>        </a:t>
            </a:r>
            <a:r>
              <a:rPr lang="pt-BR" sz="1400" b="0">
                <a:solidFill>
                  <a:srgbClr val="0000FF"/>
                </a:solidFill>
                <a:effectLst/>
                <a:latin typeface="Consolas" panose="020B0609020204030204" pitchFamily="49" charset="0"/>
              </a:rPr>
              <a:t>public</a:t>
            </a:r>
            <a:r>
              <a:rPr lang="pt-BR" sz="1400" b="0">
                <a:solidFill>
                  <a:srgbClr val="000000"/>
                </a:solidFill>
                <a:effectLst/>
                <a:latin typeface="Consolas" panose="020B0609020204030204" pitchFamily="49" charset="0"/>
              </a:rPr>
              <a:t> </a:t>
            </a:r>
            <a:r>
              <a:rPr lang="pt-BR" sz="1400" b="0">
                <a:solidFill>
                  <a:srgbClr val="0000FF"/>
                </a:solidFill>
                <a:effectLst/>
                <a:latin typeface="Consolas" panose="020B0609020204030204" pitchFamily="49" charset="0"/>
              </a:rPr>
              <a:t>double</a:t>
            </a:r>
            <a:r>
              <a:rPr lang="pt-BR" sz="1400" b="0">
                <a:solidFill>
                  <a:srgbClr val="000000"/>
                </a:solidFill>
                <a:effectLst/>
                <a:latin typeface="Consolas" panose="020B0609020204030204" pitchFamily="49" charset="0"/>
              </a:rPr>
              <a:t> Altura { </a:t>
            </a:r>
            <a:r>
              <a:rPr lang="pt-BR" sz="1400" b="0">
                <a:solidFill>
                  <a:srgbClr val="0000FF"/>
                </a:solidFill>
                <a:effectLst/>
                <a:latin typeface="Consolas" panose="020B0609020204030204" pitchFamily="49" charset="0"/>
              </a:rPr>
              <a:t>get</a:t>
            </a:r>
            <a:r>
              <a:rPr lang="pt-BR" sz="1400" b="0">
                <a:solidFill>
                  <a:srgbClr val="000000"/>
                </a:solidFill>
                <a:effectLst/>
                <a:latin typeface="Consolas" panose="020B0609020204030204" pitchFamily="49" charset="0"/>
              </a:rPr>
              <a:t>; </a:t>
            </a:r>
            <a:r>
              <a:rPr lang="pt-BR" sz="1400" b="0">
                <a:solidFill>
                  <a:srgbClr val="0000FF"/>
                </a:solidFill>
                <a:effectLst/>
                <a:latin typeface="Consolas" panose="020B0609020204030204" pitchFamily="49" charset="0"/>
              </a:rPr>
              <a:t>set</a:t>
            </a:r>
            <a:r>
              <a:rPr lang="pt-BR" sz="1400" b="0">
                <a:solidFill>
                  <a:srgbClr val="000000"/>
                </a:solidFill>
                <a:effectLst/>
                <a:latin typeface="Consolas" panose="020B0609020204030204" pitchFamily="49" charset="0"/>
              </a:rPr>
              <a:t>; }  </a:t>
            </a:r>
            <a:r>
              <a:rPr lang="pt-BR" sz="1400" b="0">
                <a:solidFill>
                  <a:srgbClr val="008000"/>
                </a:solidFill>
                <a:effectLst/>
                <a:latin typeface="Consolas" panose="020B0609020204030204" pitchFamily="49" charset="0"/>
              </a:rPr>
              <a:t>// Propriedade que representa a altura do retângulo</a:t>
            </a:r>
            <a:endParaRPr lang="pt-BR" sz="1400" b="0">
              <a:solidFill>
                <a:srgbClr val="000000"/>
              </a:solidFill>
              <a:effectLst/>
              <a:latin typeface="Consolas" panose="020B0609020204030204" pitchFamily="49" charset="0"/>
            </a:endParaRPr>
          </a:p>
          <a:p>
            <a:pPr marL="0" indent="0">
              <a:spcBef>
                <a:spcPts val="100"/>
              </a:spcBef>
              <a:buNone/>
            </a:pPr>
            <a:br>
              <a:rPr lang="pt-BR" sz="1400" b="0">
                <a:solidFill>
                  <a:srgbClr val="000000"/>
                </a:solidFill>
                <a:effectLst/>
                <a:latin typeface="Consolas" panose="020B0609020204030204" pitchFamily="49" charset="0"/>
              </a:rPr>
            </a:br>
            <a:r>
              <a:rPr lang="pt-BR" sz="1400" b="0">
                <a:solidFill>
                  <a:srgbClr val="008000"/>
                </a:solidFill>
                <a:effectLst/>
                <a:latin typeface="Consolas" panose="020B0609020204030204" pitchFamily="49" charset="0"/>
              </a:rPr>
              <a:t>        // Construtor da classe Retangulo que inicializa as propriedades Largura e Altura</a:t>
            </a:r>
            <a:endParaRPr lang="pt-BR" sz="1400" b="0">
              <a:solidFill>
                <a:srgbClr val="000000"/>
              </a:solidFill>
              <a:effectLst/>
              <a:latin typeface="Consolas" panose="020B0609020204030204" pitchFamily="49" charset="0"/>
            </a:endParaRPr>
          </a:p>
          <a:p>
            <a:pPr marL="0" indent="0">
              <a:spcBef>
                <a:spcPts val="100"/>
              </a:spcBef>
              <a:buNone/>
            </a:pPr>
            <a:r>
              <a:rPr lang="pt-BR" sz="1400" b="0">
                <a:solidFill>
                  <a:srgbClr val="000000"/>
                </a:solidFill>
                <a:effectLst/>
                <a:latin typeface="Consolas" panose="020B0609020204030204" pitchFamily="49" charset="0"/>
              </a:rPr>
              <a:t>        </a:t>
            </a:r>
            <a:r>
              <a:rPr lang="pt-BR" sz="1400" b="0">
                <a:solidFill>
                  <a:srgbClr val="0000FF"/>
                </a:solidFill>
                <a:effectLst/>
                <a:latin typeface="Consolas" panose="020B0609020204030204" pitchFamily="49" charset="0"/>
              </a:rPr>
              <a:t>public</a:t>
            </a:r>
            <a:r>
              <a:rPr lang="pt-BR" sz="1400" b="0">
                <a:solidFill>
                  <a:srgbClr val="000000"/>
                </a:solidFill>
                <a:effectLst/>
                <a:latin typeface="Consolas" panose="020B0609020204030204" pitchFamily="49" charset="0"/>
              </a:rPr>
              <a:t> Retangulo(</a:t>
            </a:r>
            <a:r>
              <a:rPr lang="pt-BR" sz="1400" b="0">
                <a:solidFill>
                  <a:srgbClr val="0000FF"/>
                </a:solidFill>
                <a:effectLst/>
                <a:latin typeface="Consolas" panose="020B0609020204030204" pitchFamily="49" charset="0"/>
              </a:rPr>
              <a:t>double</a:t>
            </a:r>
            <a:r>
              <a:rPr lang="pt-BR" sz="1400" b="0">
                <a:solidFill>
                  <a:srgbClr val="000000"/>
                </a:solidFill>
                <a:effectLst/>
                <a:latin typeface="Consolas" panose="020B0609020204030204" pitchFamily="49" charset="0"/>
              </a:rPr>
              <a:t> largura, </a:t>
            </a:r>
            <a:r>
              <a:rPr lang="pt-BR" sz="1400" b="0">
                <a:solidFill>
                  <a:srgbClr val="0000FF"/>
                </a:solidFill>
                <a:effectLst/>
                <a:latin typeface="Consolas" panose="020B0609020204030204" pitchFamily="49" charset="0"/>
              </a:rPr>
              <a:t>double</a:t>
            </a:r>
            <a:r>
              <a:rPr lang="pt-BR" sz="1400" b="0">
                <a:solidFill>
                  <a:srgbClr val="000000"/>
                </a:solidFill>
                <a:effectLst/>
                <a:latin typeface="Consolas" panose="020B0609020204030204" pitchFamily="49" charset="0"/>
              </a:rPr>
              <a:t> altura) {</a:t>
            </a:r>
          </a:p>
          <a:p>
            <a:pPr marL="0" indent="0">
              <a:spcBef>
                <a:spcPts val="100"/>
              </a:spcBef>
              <a:buNone/>
            </a:pPr>
            <a:r>
              <a:rPr lang="pt-BR" sz="1400" b="0">
                <a:solidFill>
                  <a:srgbClr val="000000"/>
                </a:solidFill>
                <a:effectLst/>
                <a:latin typeface="Consolas" panose="020B0609020204030204" pitchFamily="49" charset="0"/>
              </a:rPr>
              <a:t>           Largura = largura; </a:t>
            </a:r>
            <a:r>
              <a:rPr lang="pt-BR" sz="1400" b="0">
                <a:solidFill>
                  <a:srgbClr val="008000"/>
                </a:solidFill>
                <a:effectLst/>
                <a:latin typeface="Consolas" panose="020B0609020204030204" pitchFamily="49" charset="0"/>
              </a:rPr>
              <a:t>// Atribui o valor de largura passado como argumento à propriedade Largura</a:t>
            </a:r>
            <a:endParaRPr lang="pt-BR" sz="1400" b="0">
              <a:solidFill>
                <a:srgbClr val="000000"/>
              </a:solidFill>
              <a:effectLst/>
              <a:latin typeface="Consolas" panose="020B0609020204030204" pitchFamily="49" charset="0"/>
            </a:endParaRPr>
          </a:p>
          <a:p>
            <a:pPr marL="0" indent="0">
              <a:spcBef>
                <a:spcPts val="100"/>
              </a:spcBef>
              <a:buNone/>
            </a:pPr>
            <a:r>
              <a:rPr lang="pt-BR" sz="1400" b="0">
                <a:solidFill>
                  <a:srgbClr val="000000"/>
                </a:solidFill>
                <a:effectLst/>
                <a:latin typeface="Consolas" panose="020B0609020204030204" pitchFamily="49" charset="0"/>
              </a:rPr>
              <a:t>           Altura = altura;   </a:t>
            </a:r>
            <a:r>
              <a:rPr lang="pt-BR" sz="1400" b="0">
                <a:solidFill>
                  <a:srgbClr val="008000"/>
                </a:solidFill>
                <a:effectLst/>
                <a:latin typeface="Consolas" panose="020B0609020204030204" pitchFamily="49" charset="0"/>
              </a:rPr>
              <a:t>// Atribui o valor de altura passado como argumento à propriedade Altura</a:t>
            </a:r>
            <a:endParaRPr lang="pt-BR" sz="1400" b="0">
              <a:solidFill>
                <a:srgbClr val="000000"/>
              </a:solidFill>
              <a:effectLst/>
              <a:latin typeface="Consolas" panose="020B0609020204030204" pitchFamily="49" charset="0"/>
            </a:endParaRPr>
          </a:p>
          <a:p>
            <a:pPr marL="0" indent="0">
              <a:spcBef>
                <a:spcPts val="100"/>
              </a:spcBef>
              <a:buNone/>
            </a:pPr>
            <a:r>
              <a:rPr lang="pt-BR" sz="1400" b="0">
                <a:solidFill>
                  <a:srgbClr val="000000"/>
                </a:solidFill>
                <a:effectLst/>
                <a:latin typeface="Consolas" panose="020B0609020204030204" pitchFamily="49" charset="0"/>
              </a:rPr>
              <a:t>        }</a:t>
            </a:r>
          </a:p>
          <a:p>
            <a:pPr marL="0" indent="0">
              <a:spcBef>
                <a:spcPts val="100"/>
              </a:spcBef>
              <a:buNone/>
            </a:pPr>
            <a:br>
              <a:rPr lang="pt-BR" sz="1400" b="0">
                <a:solidFill>
                  <a:srgbClr val="000000"/>
                </a:solidFill>
                <a:effectLst/>
                <a:latin typeface="Consolas" panose="020B0609020204030204" pitchFamily="49" charset="0"/>
              </a:rPr>
            </a:br>
            <a:r>
              <a:rPr lang="pt-BR" sz="1400" b="0">
                <a:solidFill>
                  <a:srgbClr val="008000"/>
                </a:solidFill>
                <a:effectLst/>
                <a:latin typeface="Consolas" panose="020B0609020204030204" pitchFamily="49" charset="0"/>
              </a:rPr>
              <a:t>        // Método que calcula e retorna a área do retângulo</a:t>
            </a:r>
            <a:endParaRPr lang="pt-BR" sz="1400" b="0">
              <a:solidFill>
                <a:srgbClr val="000000"/>
              </a:solidFill>
              <a:effectLst/>
              <a:latin typeface="Consolas" panose="020B0609020204030204" pitchFamily="49" charset="0"/>
            </a:endParaRPr>
          </a:p>
          <a:p>
            <a:pPr marL="0" indent="0">
              <a:spcBef>
                <a:spcPts val="100"/>
              </a:spcBef>
              <a:buNone/>
            </a:pPr>
            <a:r>
              <a:rPr lang="pt-BR" sz="1400" b="0">
                <a:solidFill>
                  <a:srgbClr val="000000"/>
                </a:solidFill>
                <a:effectLst/>
                <a:latin typeface="Consolas" panose="020B0609020204030204" pitchFamily="49" charset="0"/>
              </a:rPr>
              <a:t>        </a:t>
            </a:r>
            <a:r>
              <a:rPr lang="pt-BR" sz="1400" b="0">
                <a:solidFill>
                  <a:srgbClr val="0000FF"/>
                </a:solidFill>
                <a:effectLst/>
                <a:latin typeface="Consolas" panose="020B0609020204030204" pitchFamily="49" charset="0"/>
              </a:rPr>
              <a:t>public</a:t>
            </a:r>
            <a:r>
              <a:rPr lang="pt-BR" sz="1400" b="0">
                <a:solidFill>
                  <a:srgbClr val="000000"/>
                </a:solidFill>
                <a:effectLst/>
                <a:latin typeface="Consolas" panose="020B0609020204030204" pitchFamily="49" charset="0"/>
              </a:rPr>
              <a:t> </a:t>
            </a:r>
            <a:r>
              <a:rPr lang="pt-BR" sz="1400" b="0">
                <a:solidFill>
                  <a:srgbClr val="0000FF"/>
                </a:solidFill>
                <a:effectLst/>
                <a:latin typeface="Consolas" panose="020B0609020204030204" pitchFamily="49" charset="0"/>
              </a:rPr>
              <a:t>double</a:t>
            </a:r>
            <a:r>
              <a:rPr lang="pt-BR" sz="1400" b="0">
                <a:solidFill>
                  <a:srgbClr val="000000"/>
                </a:solidFill>
                <a:effectLst/>
                <a:latin typeface="Consolas" panose="020B0609020204030204" pitchFamily="49" charset="0"/>
              </a:rPr>
              <a:t> CalcularArea() {</a:t>
            </a:r>
          </a:p>
          <a:p>
            <a:pPr marL="0" indent="0">
              <a:spcBef>
                <a:spcPts val="100"/>
              </a:spcBef>
              <a:buNone/>
            </a:pPr>
            <a:r>
              <a:rPr lang="pt-BR" sz="1400" b="0">
                <a:solidFill>
                  <a:srgbClr val="000000"/>
                </a:solidFill>
                <a:effectLst/>
                <a:latin typeface="Consolas" panose="020B0609020204030204" pitchFamily="49" charset="0"/>
              </a:rPr>
              <a:t>            </a:t>
            </a:r>
            <a:r>
              <a:rPr lang="pt-BR" sz="1400" b="0">
                <a:solidFill>
                  <a:srgbClr val="0000FF"/>
                </a:solidFill>
                <a:effectLst/>
                <a:latin typeface="Consolas" panose="020B0609020204030204" pitchFamily="49" charset="0"/>
              </a:rPr>
              <a:t>return</a:t>
            </a:r>
            <a:r>
              <a:rPr lang="pt-BR" sz="1400" b="0">
                <a:solidFill>
                  <a:srgbClr val="000000"/>
                </a:solidFill>
                <a:effectLst/>
                <a:latin typeface="Consolas" panose="020B0609020204030204" pitchFamily="49" charset="0"/>
              </a:rPr>
              <a:t> Largura * Altura; </a:t>
            </a:r>
            <a:r>
              <a:rPr lang="pt-BR" sz="1400" b="0">
                <a:solidFill>
                  <a:srgbClr val="008000"/>
                </a:solidFill>
                <a:effectLst/>
                <a:latin typeface="Consolas" panose="020B0609020204030204" pitchFamily="49" charset="0"/>
              </a:rPr>
              <a:t>// Retorna o produto da largura pela altura</a:t>
            </a:r>
            <a:endParaRPr lang="pt-BR" sz="1400" b="0">
              <a:solidFill>
                <a:srgbClr val="000000"/>
              </a:solidFill>
              <a:effectLst/>
              <a:latin typeface="Consolas" panose="020B0609020204030204" pitchFamily="49" charset="0"/>
            </a:endParaRPr>
          </a:p>
          <a:p>
            <a:pPr marL="0" indent="0">
              <a:spcBef>
                <a:spcPts val="100"/>
              </a:spcBef>
              <a:buNone/>
            </a:pPr>
            <a:r>
              <a:rPr lang="pt-BR" sz="1400" b="0">
                <a:solidFill>
                  <a:srgbClr val="000000"/>
                </a:solidFill>
                <a:effectLst/>
                <a:latin typeface="Consolas" panose="020B0609020204030204" pitchFamily="49" charset="0"/>
              </a:rPr>
              <a:t>        }</a:t>
            </a:r>
          </a:p>
          <a:p>
            <a:pPr marL="0" indent="0">
              <a:spcBef>
                <a:spcPts val="100"/>
              </a:spcBef>
              <a:buNone/>
            </a:pPr>
            <a:br>
              <a:rPr lang="pt-BR" sz="1400" b="0">
                <a:solidFill>
                  <a:srgbClr val="000000"/>
                </a:solidFill>
                <a:effectLst/>
                <a:latin typeface="Consolas" panose="020B0609020204030204" pitchFamily="49" charset="0"/>
              </a:rPr>
            </a:br>
            <a:r>
              <a:rPr lang="pt-BR" sz="1400" b="0">
                <a:solidFill>
                  <a:srgbClr val="008000"/>
                </a:solidFill>
                <a:effectLst/>
                <a:latin typeface="Consolas" panose="020B0609020204030204" pitchFamily="49" charset="0"/>
              </a:rPr>
              <a:t>        // Método que calcula e retorna o perímetro do retângulo</a:t>
            </a:r>
            <a:endParaRPr lang="pt-BR" sz="1400" b="0">
              <a:solidFill>
                <a:srgbClr val="000000"/>
              </a:solidFill>
              <a:effectLst/>
              <a:latin typeface="Consolas" panose="020B0609020204030204" pitchFamily="49" charset="0"/>
            </a:endParaRPr>
          </a:p>
          <a:p>
            <a:pPr marL="0" indent="0">
              <a:spcBef>
                <a:spcPts val="100"/>
              </a:spcBef>
              <a:buNone/>
            </a:pPr>
            <a:r>
              <a:rPr lang="pt-BR" sz="1400" b="0">
                <a:solidFill>
                  <a:srgbClr val="000000"/>
                </a:solidFill>
                <a:effectLst/>
                <a:latin typeface="Consolas" panose="020B0609020204030204" pitchFamily="49" charset="0"/>
              </a:rPr>
              <a:t>        </a:t>
            </a:r>
            <a:r>
              <a:rPr lang="pt-BR" sz="1400" b="0">
                <a:solidFill>
                  <a:srgbClr val="0000FF"/>
                </a:solidFill>
                <a:effectLst/>
                <a:latin typeface="Consolas" panose="020B0609020204030204" pitchFamily="49" charset="0"/>
              </a:rPr>
              <a:t>public</a:t>
            </a:r>
            <a:r>
              <a:rPr lang="pt-BR" sz="1400" b="0">
                <a:solidFill>
                  <a:srgbClr val="000000"/>
                </a:solidFill>
                <a:effectLst/>
                <a:latin typeface="Consolas" panose="020B0609020204030204" pitchFamily="49" charset="0"/>
              </a:rPr>
              <a:t> </a:t>
            </a:r>
            <a:r>
              <a:rPr lang="pt-BR" sz="1400" b="0">
                <a:solidFill>
                  <a:srgbClr val="0000FF"/>
                </a:solidFill>
                <a:effectLst/>
                <a:latin typeface="Consolas" panose="020B0609020204030204" pitchFamily="49" charset="0"/>
              </a:rPr>
              <a:t>double</a:t>
            </a:r>
            <a:r>
              <a:rPr lang="pt-BR" sz="1400" b="0">
                <a:solidFill>
                  <a:srgbClr val="000000"/>
                </a:solidFill>
                <a:effectLst/>
                <a:latin typeface="Consolas" panose="020B0609020204030204" pitchFamily="49" charset="0"/>
              </a:rPr>
              <a:t> CalcularPerimetro() {</a:t>
            </a:r>
          </a:p>
          <a:p>
            <a:pPr marL="0" indent="0">
              <a:spcBef>
                <a:spcPts val="100"/>
              </a:spcBef>
              <a:buNone/>
            </a:pPr>
            <a:r>
              <a:rPr lang="pt-BR" sz="1400" b="0">
                <a:solidFill>
                  <a:srgbClr val="000000"/>
                </a:solidFill>
                <a:effectLst/>
                <a:latin typeface="Consolas" panose="020B0609020204030204" pitchFamily="49" charset="0"/>
              </a:rPr>
              <a:t>            </a:t>
            </a:r>
            <a:r>
              <a:rPr lang="pt-BR" sz="1400" b="0">
                <a:solidFill>
                  <a:srgbClr val="0000FF"/>
                </a:solidFill>
                <a:effectLst/>
                <a:latin typeface="Consolas" panose="020B0609020204030204" pitchFamily="49" charset="0"/>
              </a:rPr>
              <a:t>return</a:t>
            </a:r>
            <a:r>
              <a:rPr lang="pt-BR" sz="1400" b="0">
                <a:solidFill>
                  <a:srgbClr val="000000"/>
                </a:solidFill>
                <a:effectLst/>
                <a:latin typeface="Consolas" panose="020B0609020204030204" pitchFamily="49" charset="0"/>
              </a:rPr>
              <a:t> </a:t>
            </a:r>
            <a:r>
              <a:rPr lang="pt-BR" sz="1400" b="0">
                <a:solidFill>
                  <a:srgbClr val="098658"/>
                </a:solidFill>
                <a:effectLst/>
                <a:latin typeface="Consolas" panose="020B0609020204030204" pitchFamily="49" charset="0"/>
              </a:rPr>
              <a:t>2</a:t>
            </a:r>
            <a:r>
              <a:rPr lang="pt-BR" sz="1400" b="0">
                <a:solidFill>
                  <a:srgbClr val="000000"/>
                </a:solidFill>
                <a:effectLst/>
                <a:latin typeface="Consolas" panose="020B0609020204030204" pitchFamily="49" charset="0"/>
              </a:rPr>
              <a:t> * (Largura + Altura); </a:t>
            </a:r>
            <a:r>
              <a:rPr lang="pt-BR" sz="1400" b="0">
                <a:solidFill>
                  <a:srgbClr val="008000"/>
                </a:solidFill>
                <a:effectLst/>
                <a:latin typeface="Consolas" panose="020B0609020204030204" pitchFamily="49" charset="0"/>
              </a:rPr>
              <a:t>// Retorna duas vezes a soma da largura e altura</a:t>
            </a:r>
            <a:endParaRPr lang="pt-BR" sz="1400" b="0">
              <a:solidFill>
                <a:srgbClr val="000000"/>
              </a:solidFill>
              <a:effectLst/>
              <a:latin typeface="Consolas" panose="020B0609020204030204" pitchFamily="49" charset="0"/>
            </a:endParaRPr>
          </a:p>
          <a:p>
            <a:pPr marL="0" indent="0">
              <a:spcBef>
                <a:spcPts val="100"/>
              </a:spcBef>
              <a:buNone/>
            </a:pPr>
            <a:r>
              <a:rPr lang="pt-BR" sz="1400" b="0">
                <a:solidFill>
                  <a:srgbClr val="000000"/>
                </a:solidFill>
                <a:effectLst/>
                <a:latin typeface="Consolas" panose="020B0609020204030204" pitchFamily="49" charset="0"/>
              </a:rPr>
              <a:t>        }</a:t>
            </a:r>
          </a:p>
          <a:p>
            <a:pPr marL="0" indent="0">
              <a:spcBef>
                <a:spcPts val="100"/>
              </a:spcBef>
              <a:buNone/>
            </a:pPr>
            <a:br>
              <a:rPr lang="pt-BR" sz="1400" b="0">
                <a:solidFill>
                  <a:srgbClr val="000000"/>
                </a:solidFill>
                <a:effectLst/>
                <a:latin typeface="Consolas" panose="020B0609020204030204" pitchFamily="49" charset="0"/>
              </a:rPr>
            </a:br>
            <a:r>
              <a:rPr lang="pt-BR" sz="1400" b="0">
                <a:solidFill>
                  <a:srgbClr val="008000"/>
                </a:solidFill>
                <a:effectLst/>
                <a:latin typeface="Consolas" panose="020B0609020204030204" pitchFamily="49" charset="0"/>
              </a:rPr>
              <a:t>        // Método que calcula e retorna a diagonal do retângulo</a:t>
            </a:r>
            <a:endParaRPr lang="pt-BR" sz="1400" b="0">
              <a:solidFill>
                <a:srgbClr val="000000"/>
              </a:solidFill>
              <a:effectLst/>
              <a:latin typeface="Consolas" panose="020B0609020204030204" pitchFamily="49" charset="0"/>
            </a:endParaRPr>
          </a:p>
          <a:p>
            <a:pPr marL="0" indent="0">
              <a:spcBef>
                <a:spcPts val="100"/>
              </a:spcBef>
              <a:buNone/>
            </a:pPr>
            <a:r>
              <a:rPr lang="pt-BR" sz="1400" b="0">
                <a:solidFill>
                  <a:srgbClr val="000000"/>
                </a:solidFill>
                <a:effectLst/>
                <a:latin typeface="Consolas" panose="020B0609020204030204" pitchFamily="49" charset="0"/>
              </a:rPr>
              <a:t>        </a:t>
            </a:r>
            <a:r>
              <a:rPr lang="pt-BR" sz="1400" b="0">
                <a:solidFill>
                  <a:srgbClr val="0000FF"/>
                </a:solidFill>
                <a:effectLst/>
                <a:latin typeface="Consolas" panose="020B0609020204030204" pitchFamily="49" charset="0"/>
              </a:rPr>
              <a:t>public</a:t>
            </a:r>
            <a:r>
              <a:rPr lang="pt-BR" sz="1400" b="0">
                <a:solidFill>
                  <a:srgbClr val="000000"/>
                </a:solidFill>
                <a:effectLst/>
                <a:latin typeface="Consolas" panose="020B0609020204030204" pitchFamily="49" charset="0"/>
              </a:rPr>
              <a:t> </a:t>
            </a:r>
            <a:r>
              <a:rPr lang="pt-BR" sz="1400" b="0">
                <a:solidFill>
                  <a:srgbClr val="0000FF"/>
                </a:solidFill>
                <a:effectLst/>
                <a:latin typeface="Consolas" panose="020B0609020204030204" pitchFamily="49" charset="0"/>
              </a:rPr>
              <a:t>double</a:t>
            </a:r>
            <a:r>
              <a:rPr lang="pt-BR" sz="1400" b="0">
                <a:solidFill>
                  <a:srgbClr val="000000"/>
                </a:solidFill>
                <a:effectLst/>
                <a:latin typeface="Consolas" panose="020B0609020204030204" pitchFamily="49" charset="0"/>
              </a:rPr>
              <a:t> CalcularDiagonal()  {</a:t>
            </a:r>
          </a:p>
          <a:p>
            <a:pPr marL="0" indent="0">
              <a:spcBef>
                <a:spcPts val="100"/>
              </a:spcBef>
              <a:buNone/>
            </a:pPr>
            <a:r>
              <a:rPr lang="pt-BR" sz="1400" b="0">
                <a:solidFill>
                  <a:srgbClr val="000000"/>
                </a:solidFill>
                <a:effectLst/>
                <a:latin typeface="Consolas" panose="020B0609020204030204" pitchFamily="49" charset="0"/>
              </a:rPr>
              <a:t>            </a:t>
            </a:r>
            <a:r>
              <a:rPr lang="pt-BR" sz="1400" b="0">
                <a:solidFill>
                  <a:srgbClr val="0000FF"/>
                </a:solidFill>
                <a:effectLst/>
                <a:latin typeface="Consolas" panose="020B0609020204030204" pitchFamily="49" charset="0"/>
              </a:rPr>
              <a:t>return</a:t>
            </a:r>
            <a:r>
              <a:rPr lang="pt-BR" sz="1400" b="0">
                <a:solidFill>
                  <a:srgbClr val="000000"/>
                </a:solidFill>
                <a:effectLst/>
                <a:latin typeface="Consolas" panose="020B0609020204030204" pitchFamily="49" charset="0"/>
              </a:rPr>
              <a:t> Math.Sqrt(Largura * Largura + Altura * Altura); </a:t>
            </a:r>
            <a:r>
              <a:rPr lang="pt-BR" sz="1400" b="0">
                <a:solidFill>
                  <a:srgbClr val="008000"/>
                </a:solidFill>
                <a:effectLst/>
                <a:latin typeface="Consolas" panose="020B0609020204030204" pitchFamily="49" charset="0"/>
              </a:rPr>
              <a:t>// Aplica o teorema de Pitágoras para calcular a diagonal</a:t>
            </a:r>
            <a:endParaRPr lang="pt-BR" sz="1400" b="0">
              <a:solidFill>
                <a:srgbClr val="000000"/>
              </a:solidFill>
              <a:effectLst/>
              <a:latin typeface="Consolas" panose="020B0609020204030204" pitchFamily="49" charset="0"/>
            </a:endParaRPr>
          </a:p>
          <a:p>
            <a:pPr marL="0" indent="0">
              <a:spcBef>
                <a:spcPts val="100"/>
              </a:spcBef>
              <a:buNone/>
            </a:pPr>
            <a:r>
              <a:rPr lang="pt-BR" sz="1400" b="0">
                <a:solidFill>
                  <a:srgbClr val="000000"/>
                </a:solidFill>
                <a:effectLst/>
                <a:latin typeface="Consolas" panose="020B0609020204030204" pitchFamily="49" charset="0"/>
              </a:rPr>
              <a:t>        }</a:t>
            </a:r>
          </a:p>
          <a:p>
            <a:pPr marL="0" indent="0">
              <a:spcBef>
                <a:spcPts val="100"/>
              </a:spcBef>
              <a:buNone/>
            </a:pPr>
            <a:r>
              <a:rPr lang="pt-BR" sz="1400" b="0">
                <a:solidFill>
                  <a:srgbClr val="000000"/>
                </a:solidFill>
                <a:effectLst/>
                <a:latin typeface="Consolas" panose="020B0609020204030204" pitchFamily="49" charset="0"/>
              </a:rPr>
              <a:t>    }</a:t>
            </a:r>
          </a:p>
          <a:p>
            <a:pPr marL="0" indent="0">
              <a:spcBef>
                <a:spcPts val="100"/>
              </a:spcBef>
              <a:buNone/>
            </a:pPr>
            <a:r>
              <a:rPr lang="pt-BR" sz="1400" b="0">
                <a:solidFill>
                  <a:srgbClr val="000000"/>
                </a:solidFill>
                <a:effectLst/>
                <a:latin typeface="Consolas" panose="020B0609020204030204" pitchFamily="49" charset="0"/>
              </a:rPr>
              <a:t>}</a:t>
            </a:r>
          </a:p>
          <a:p>
            <a:pPr marL="0" indent="0">
              <a:spcBef>
                <a:spcPts val="100"/>
              </a:spcBef>
              <a:buNone/>
            </a:pPr>
            <a:br>
              <a:rPr lang="pt-BR" sz="1400" b="0">
                <a:solidFill>
                  <a:srgbClr val="000000"/>
                </a:solidFill>
                <a:effectLst/>
                <a:latin typeface="Consolas" panose="020B0609020204030204" pitchFamily="49" charset="0"/>
              </a:rPr>
            </a:br>
            <a:endParaRPr lang="pt-BR" sz="1400" b="0">
              <a:solidFill>
                <a:srgbClr val="000000"/>
              </a:solidFill>
              <a:effectLst/>
              <a:latin typeface="Consolas" panose="020B0609020204030204" pitchFamily="49" charset="0"/>
            </a:endParaRPr>
          </a:p>
          <a:p>
            <a:pPr marL="0" indent="0">
              <a:spcBef>
                <a:spcPts val="100"/>
              </a:spcBef>
              <a:buNone/>
            </a:pPr>
            <a:endParaRPr lang="pt-BR" sz="1400" dirty="0"/>
          </a:p>
        </p:txBody>
      </p:sp>
    </p:spTree>
    <p:extLst>
      <p:ext uri="{BB962C8B-B14F-4D97-AF65-F5344CB8AC3E}">
        <p14:creationId xmlns:p14="http://schemas.microsoft.com/office/powerpoint/2010/main" val="1439955328"/>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29315F59-E74F-1FF8-2748-35658A2B57EB}"/>
              </a:ext>
            </a:extLst>
          </p:cNvPr>
          <p:cNvSpPr>
            <a:spLocks noGrp="1"/>
          </p:cNvSpPr>
          <p:nvPr>
            <p:ph type="title"/>
          </p:nvPr>
        </p:nvSpPr>
        <p:spPr>
          <a:xfrm>
            <a:off x="7906102" y="129994"/>
            <a:ext cx="4159624" cy="1325563"/>
          </a:xfrm>
        </p:spPr>
        <p:txBody>
          <a:bodyPr>
            <a:normAutofit/>
          </a:bodyPr>
          <a:lstStyle/>
          <a:p>
            <a:r>
              <a:rPr lang="pt-BR" sz="1800" b="1" dirty="0">
                <a:solidFill>
                  <a:srgbClr val="000000"/>
                </a:solidFill>
                <a:latin typeface="Consolas" panose="020B0609020204030204" pitchFamily="49" charset="0"/>
              </a:rPr>
              <a:t>Controle/</a:t>
            </a:r>
            <a:r>
              <a:rPr lang="pt-BR" sz="1800" b="1" dirty="0" err="1">
                <a:solidFill>
                  <a:srgbClr val="000000"/>
                </a:solidFill>
                <a:effectLst/>
                <a:latin typeface="Consolas" panose="020B0609020204030204" pitchFamily="49" charset="0"/>
              </a:rPr>
              <a:t>RetangulosController</a:t>
            </a:r>
            <a:endParaRPr lang="pt-BR" sz="1800" b="1" dirty="0"/>
          </a:p>
        </p:txBody>
      </p:sp>
      <p:sp>
        <p:nvSpPr>
          <p:cNvPr id="3" name="Espaço Reservado para Conteúdo 2">
            <a:extLst>
              <a:ext uri="{FF2B5EF4-FFF2-40B4-BE49-F238E27FC236}">
                <a16:creationId xmlns:a16="http://schemas.microsoft.com/office/drawing/2014/main" id="{5FFC49A1-082D-3693-48C9-27620CBC67B1}"/>
              </a:ext>
            </a:extLst>
          </p:cNvPr>
          <p:cNvSpPr>
            <a:spLocks noGrp="1"/>
          </p:cNvSpPr>
          <p:nvPr>
            <p:ph idx="1"/>
          </p:nvPr>
        </p:nvSpPr>
        <p:spPr>
          <a:xfrm>
            <a:off x="341810" y="230137"/>
            <a:ext cx="11545389" cy="5981887"/>
          </a:xfrm>
        </p:spPr>
        <p:txBody>
          <a:bodyPr>
            <a:noAutofit/>
          </a:bodyPr>
          <a:lstStyle/>
          <a:p>
            <a:pPr marL="0" indent="0">
              <a:spcBef>
                <a:spcPts val="100"/>
              </a:spcBef>
              <a:buNone/>
            </a:pPr>
            <a:r>
              <a:rPr lang="pt-BR" sz="1400" b="0" dirty="0">
                <a:solidFill>
                  <a:srgbClr val="008000"/>
                </a:solidFill>
                <a:effectLst/>
                <a:latin typeface="Consolas" panose="020B0609020204030204" pitchFamily="49" charset="0"/>
              </a:rPr>
              <a:t>// Importa o </a:t>
            </a:r>
            <a:r>
              <a:rPr lang="pt-BR" sz="1400" b="0" dirty="0" err="1">
                <a:solidFill>
                  <a:srgbClr val="008000"/>
                </a:solidFill>
                <a:effectLst/>
                <a:latin typeface="Consolas" panose="020B0609020204030204" pitchFamily="49" charset="0"/>
              </a:rPr>
              <a:t>namespace</a:t>
            </a:r>
            <a:r>
              <a:rPr lang="pt-BR" sz="1400" b="0" dirty="0">
                <a:solidFill>
                  <a:srgbClr val="008000"/>
                </a:solidFill>
                <a:effectLst/>
                <a:latin typeface="Consolas" panose="020B0609020204030204" pitchFamily="49" charset="0"/>
              </a:rPr>
              <a:t> necessário para trabalhar com controladores MVC no ASP.NET Core</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err="1">
                <a:solidFill>
                  <a:srgbClr val="0000FF"/>
                </a:solidFill>
                <a:effectLst/>
                <a:latin typeface="Consolas" panose="020B0609020204030204" pitchFamily="49" charset="0"/>
              </a:rPr>
              <a:t>using</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Microsoft.AspNetCore.Mvc</a:t>
            </a:r>
            <a:r>
              <a:rPr lang="pt-BR" sz="1400" b="0" dirty="0">
                <a:solidFill>
                  <a:srgbClr val="000000"/>
                </a:solidFill>
                <a:effectLst/>
                <a:latin typeface="Consolas" panose="020B0609020204030204" pitchFamily="49" charset="0"/>
              </a:rPr>
              <a:t>;</a:t>
            </a:r>
            <a:br>
              <a:rPr lang="pt-BR" sz="1400" b="0" dirty="0">
                <a:solidFill>
                  <a:srgbClr val="000000"/>
                </a:solidFill>
                <a:effectLst/>
                <a:latin typeface="Consolas" panose="020B0609020204030204" pitchFamily="49" charset="0"/>
              </a:rPr>
            </a:br>
            <a:r>
              <a:rPr lang="pt-BR" sz="1400" b="0" dirty="0">
                <a:solidFill>
                  <a:srgbClr val="008000"/>
                </a:solidFill>
                <a:effectLst/>
                <a:latin typeface="Consolas" panose="020B0609020204030204" pitchFamily="49" charset="0"/>
              </a:rPr>
              <a:t>// Importa o </a:t>
            </a:r>
            <a:r>
              <a:rPr lang="pt-BR" sz="1400" b="0" dirty="0" err="1">
                <a:solidFill>
                  <a:srgbClr val="008000"/>
                </a:solidFill>
                <a:effectLst/>
                <a:latin typeface="Consolas" panose="020B0609020204030204" pitchFamily="49" charset="0"/>
              </a:rPr>
              <a:t>namespace</a:t>
            </a:r>
            <a:r>
              <a:rPr lang="pt-BR" sz="1400" b="0" dirty="0">
                <a:solidFill>
                  <a:srgbClr val="008000"/>
                </a:solidFill>
                <a:effectLst/>
                <a:latin typeface="Consolas" panose="020B0609020204030204" pitchFamily="49" charset="0"/>
              </a:rPr>
              <a:t> que contém a definição da classe </a:t>
            </a:r>
            <a:r>
              <a:rPr lang="pt-BR" sz="1400" b="0" dirty="0" err="1">
                <a:solidFill>
                  <a:srgbClr val="008000"/>
                </a:solidFill>
                <a:effectLst/>
                <a:latin typeface="Consolas" panose="020B0609020204030204" pitchFamily="49" charset="0"/>
              </a:rPr>
              <a:t>Retangulo</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err="1">
                <a:solidFill>
                  <a:srgbClr val="0000FF"/>
                </a:solidFill>
                <a:effectLst/>
                <a:latin typeface="Consolas" panose="020B0609020204030204" pitchFamily="49" charset="0"/>
              </a:rPr>
              <a:t>using</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RetanguloApi.Modelo</a:t>
            </a:r>
            <a:r>
              <a:rPr lang="pt-BR" sz="1400" b="0" dirty="0">
                <a:solidFill>
                  <a:srgbClr val="000000"/>
                </a:solidFill>
                <a:effectLst/>
                <a:latin typeface="Consolas" panose="020B0609020204030204" pitchFamily="49" charset="0"/>
              </a:rPr>
              <a:t>;</a:t>
            </a:r>
            <a:br>
              <a:rPr lang="pt-BR" sz="1400" b="0" dirty="0">
                <a:solidFill>
                  <a:srgbClr val="000000"/>
                </a:solidFill>
                <a:effectLst/>
                <a:latin typeface="Consolas" panose="020B0609020204030204" pitchFamily="49" charset="0"/>
              </a:rPr>
            </a:br>
            <a:r>
              <a:rPr lang="pt-BR" sz="1400" b="0" dirty="0">
                <a:solidFill>
                  <a:srgbClr val="008000"/>
                </a:solidFill>
                <a:effectLst/>
                <a:latin typeface="Consolas" panose="020B0609020204030204" pitchFamily="49" charset="0"/>
              </a:rPr>
              <a:t>// Declaração do </a:t>
            </a:r>
            <a:r>
              <a:rPr lang="pt-BR" sz="1400" b="0" dirty="0" err="1">
                <a:solidFill>
                  <a:srgbClr val="008000"/>
                </a:solidFill>
                <a:effectLst/>
                <a:latin typeface="Consolas" panose="020B0609020204030204" pitchFamily="49" charset="0"/>
              </a:rPr>
              <a:t>namespace</a:t>
            </a:r>
            <a:r>
              <a:rPr lang="pt-BR" sz="1400" b="0" dirty="0">
                <a:solidFill>
                  <a:srgbClr val="008000"/>
                </a:solidFill>
                <a:effectLst/>
                <a:latin typeface="Consolas" panose="020B0609020204030204" pitchFamily="49" charset="0"/>
              </a:rPr>
              <a:t> para organizar o código e evitar conflitos de nomes</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err="1">
                <a:solidFill>
                  <a:srgbClr val="0000FF"/>
                </a:solidFill>
                <a:effectLst/>
                <a:latin typeface="Consolas" panose="020B0609020204030204" pitchFamily="49" charset="0"/>
              </a:rPr>
              <a:t>namespace</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RetanguloApi.Controle</a:t>
            </a:r>
            <a:r>
              <a:rPr lang="pt-BR" sz="1400" b="0" dirty="0">
                <a:solidFill>
                  <a:srgbClr val="000000"/>
                </a:solidFill>
                <a:effectLst/>
                <a:latin typeface="Consolas" panose="020B0609020204030204" pitchFamily="49" charset="0"/>
              </a:rPr>
              <a:t>{</a:t>
            </a:r>
          </a:p>
          <a:p>
            <a:pPr marL="0" indent="0">
              <a:spcBef>
                <a:spcPts val="100"/>
              </a:spcBef>
              <a:buNone/>
            </a:pPr>
            <a:r>
              <a:rPr lang="pt-BR" sz="1400" b="0" dirty="0">
                <a:solidFill>
                  <a:srgbClr val="008000"/>
                </a:solidFill>
                <a:effectLst/>
                <a:latin typeface="Consolas" panose="020B0609020204030204" pitchFamily="49" charset="0"/>
              </a:rPr>
              <a:t>    </a:t>
            </a:r>
            <a:r>
              <a:rPr lang="pt-BR" sz="1400" b="0" dirty="0">
                <a:solidFill>
                  <a:srgbClr val="000000"/>
                </a:solidFill>
                <a:effectLst/>
                <a:latin typeface="Consolas" panose="020B0609020204030204" pitchFamily="49" charset="0"/>
              </a:rPr>
              <a:t>[</a:t>
            </a:r>
            <a:r>
              <a:rPr lang="pt-BR" sz="1400" b="0" dirty="0" err="1">
                <a:solidFill>
                  <a:srgbClr val="000000"/>
                </a:solidFill>
                <a:effectLst/>
                <a:latin typeface="Consolas" panose="020B0609020204030204" pitchFamily="49" charset="0"/>
              </a:rPr>
              <a:t>ApiController</a:t>
            </a:r>
            <a:r>
              <a:rPr lang="pt-BR" sz="1400" b="0" dirty="0">
                <a:solidFill>
                  <a:srgbClr val="000000"/>
                </a:solidFill>
                <a:effectLst/>
                <a:latin typeface="Consolas" panose="020B0609020204030204" pitchFamily="49" charset="0"/>
              </a:rPr>
              <a:t>] </a:t>
            </a:r>
            <a:r>
              <a:rPr lang="pt-BR" sz="1400" b="0" dirty="0">
                <a:solidFill>
                  <a:srgbClr val="008000"/>
                </a:solidFill>
                <a:effectLst/>
                <a:latin typeface="Consolas" panose="020B0609020204030204" pitchFamily="49" charset="0"/>
              </a:rPr>
              <a:t>// Indica que esta classe é um controlador de API</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[Route(</a:t>
            </a:r>
            <a:r>
              <a:rPr lang="pt-BR" sz="1400" b="0" dirty="0">
                <a:solidFill>
                  <a:srgbClr val="A31515"/>
                </a:solidFill>
                <a:effectLst/>
                <a:latin typeface="Consolas" panose="020B0609020204030204" pitchFamily="49" charset="0"/>
              </a:rPr>
              <a:t>"/[</a:t>
            </a:r>
            <a:r>
              <a:rPr lang="pt-BR" sz="1400" b="0" dirty="0" err="1">
                <a:solidFill>
                  <a:srgbClr val="A31515"/>
                </a:solidFill>
                <a:effectLst/>
                <a:latin typeface="Consolas" panose="020B0609020204030204" pitchFamily="49" charset="0"/>
              </a:rPr>
              <a:t>controller</a:t>
            </a:r>
            <a:r>
              <a:rPr lang="pt-BR" sz="1400" b="0" dirty="0">
                <a:solidFill>
                  <a:srgbClr val="A31515"/>
                </a:solidFill>
                <a:effectLst/>
                <a:latin typeface="Consolas" panose="020B0609020204030204" pitchFamily="49" charset="0"/>
              </a:rPr>
              <a:t>]"</a:t>
            </a:r>
            <a:r>
              <a:rPr lang="pt-BR" sz="1400" b="0" dirty="0">
                <a:solidFill>
                  <a:srgbClr val="000000"/>
                </a:solidFill>
                <a:effectLst/>
                <a:latin typeface="Consolas" panose="020B0609020204030204" pitchFamily="49" charset="0"/>
              </a:rPr>
              <a:t>)] </a:t>
            </a:r>
            <a:r>
              <a:rPr lang="pt-BR" sz="1400" b="0" dirty="0">
                <a:solidFill>
                  <a:srgbClr val="008000"/>
                </a:solidFill>
                <a:effectLst/>
                <a:latin typeface="Consolas" panose="020B0609020204030204" pitchFamily="49" charset="0"/>
              </a:rPr>
              <a:t>// Define a rota base para este controlador</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public</a:t>
            </a: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class</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RetangulosController</a:t>
            </a:r>
            <a:r>
              <a:rPr lang="pt-BR" sz="1400" b="0" dirty="0">
                <a:solidFill>
                  <a:srgbClr val="000000"/>
                </a:solidFill>
                <a:effectLst/>
                <a:latin typeface="Consolas" panose="020B0609020204030204" pitchFamily="49" charset="0"/>
              </a:rPr>
              <a:t> : </a:t>
            </a:r>
            <a:r>
              <a:rPr lang="pt-BR" sz="1400" b="0" dirty="0" err="1">
                <a:solidFill>
                  <a:srgbClr val="000000"/>
                </a:solidFill>
                <a:effectLst/>
                <a:latin typeface="Consolas" panose="020B0609020204030204" pitchFamily="49" charset="0"/>
              </a:rPr>
              <a:t>ControllerBase</a:t>
            </a:r>
            <a:r>
              <a:rPr lang="pt-BR" sz="1400" b="0" dirty="0">
                <a:solidFill>
                  <a:srgbClr val="000000"/>
                </a:solidFill>
                <a:effectLst/>
                <a:latin typeface="Consolas" panose="020B0609020204030204" pitchFamily="49" charset="0"/>
              </a:rPr>
              <a:t> {</a:t>
            </a:r>
          </a:p>
          <a:p>
            <a:pPr marL="0" indent="0">
              <a:spcBef>
                <a:spcPts val="100"/>
              </a:spcBef>
              <a:buNone/>
            </a:pPr>
            <a:r>
              <a:rPr lang="pt-BR" sz="1400" b="0" dirty="0">
                <a:solidFill>
                  <a:srgbClr val="000000"/>
                </a:solidFill>
                <a:effectLst/>
                <a:latin typeface="Consolas" panose="020B0609020204030204" pitchFamily="49" charset="0"/>
              </a:rPr>
              <a:t>   </a:t>
            </a:r>
            <a:r>
              <a:rPr lang="pt-BR" sz="1400" b="0" dirty="0">
                <a:solidFill>
                  <a:srgbClr val="008000"/>
                </a:solidFill>
                <a:effectLst/>
                <a:latin typeface="Consolas" panose="020B0609020204030204" pitchFamily="49" charset="0"/>
              </a:rPr>
              <a:t>      // A rota será "/</a:t>
            </a:r>
            <a:r>
              <a:rPr lang="pt-BR" sz="1400" b="0" dirty="0" err="1">
                <a:solidFill>
                  <a:srgbClr val="008000"/>
                </a:solidFill>
                <a:effectLst/>
                <a:latin typeface="Consolas" panose="020B0609020204030204" pitchFamily="49" charset="0"/>
              </a:rPr>
              <a:t>retangulos</a:t>
            </a:r>
            <a:r>
              <a:rPr lang="pt-BR" sz="1400" b="0" dirty="0">
                <a:solidFill>
                  <a:srgbClr val="008000"/>
                </a:solidFill>
                <a:effectLst/>
                <a:latin typeface="Consolas" panose="020B0609020204030204" pitchFamily="49" charset="0"/>
              </a:rPr>
              <a:t>/</a:t>
            </a:r>
            <a:r>
              <a:rPr lang="pt-BR" sz="1400" b="0" dirty="0" err="1">
                <a:solidFill>
                  <a:srgbClr val="008000"/>
                </a:solidFill>
                <a:effectLst/>
                <a:latin typeface="Consolas" panose="020B0609020204030204" pitchFamily="49" charset="0"/>
              </a:rPr>
              <a:t>areas</a:t>
            </a:r>
            <a:r>
              <a:rPr lang="pt-BR" sz="1400" b="0" dirty="0">
                <a:solidFill>
                  <a:srgbClr val="008000"/>
                </a:solidFill>
                <a:effectLst/>
                <a:latin typeface="Consolas" panose="020B0609020204030204" pitchFamily="49" charset="0"/>
              </a:rPr>
              <a:t>/{largura}/{altura}"</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Http</a:t>
            </a:r>
            <a:r>
              <a:rPr lang="pt-BR" sz="1400" b="0" dirty="0" err="1">
                <a:solidFill>
                  <a:srgbClr val="000000"/>
                </a:solidFill>
                <a:effectLst/>
                <a:highlight>
                  <a:srgbClr val="FF00FF"/>
                </a:highlight>
                <a:latin typeface="Consolas" panose="020B0609020204030204" pitchFamily="49" charset="0"/>
              </a:rPr>
              <a:t>Get</a:t>
            </a:r>
            <a:r>
              <a:rPr lang="pt-BR" sz="1400" b="0" dirty="0">
                <a:solidFill>
                  <a:srgbClr val="000000"/>
                </a:solidFill>
                <a:effectLst/>
                <a:latin typeface="Consolas" panose="020B0609020204030204" pitchFamily="49" charset="0"/>
              </a:rPr>
              <a:t>(</a:t>
            </a:r>
            <a:r>
              <a:rPr lang="pt-BR" sz="1400" b="0" dirty="0">
                <a:solidFill>
                  <a:srgbClr val="A31515"/>
                </a:solidFill>
                <a:effectLst/>
                <a:latin typeface="Consolas" panose="020B0609020204030204" pitchFamily="49" charset="0"/>
              </a:rPr>
              <a:t>"/</a:t>
            </a:r>
            <a:r>
              <a:rPr lang="pt-BR" sz="1400" b="0" dirty="0" err="1">
                <a:solidFill>
                  <a:srgbClr val="A31515"/>
                </a:solidFill>
                <a:effectLst/>
                <a:latin typeface="Consolas" panose="020B0609020204030204" pitchFamily="49" charset="0"/>
              </a:rPr>
              <a:t>retangulos</a:t>
            </a:r>
            <a:r>
              <a:rPr lang="pt-BR" sz="1400" b="0" dirty="0">
                <a:solidFill>
                  <a:srgbClr val="A31515"/>
                </a:solidFill>
                <a:effectLst/>
                <a:latin typeface="Consolas" panose="020B0609020204030204" pitchFamily="49" charset="0"/>
              </a:rPr>
              <a:t>/</a:t>
            </a:r>
            <a:r>
              <a:rPr lang="pt-BR" sz="1400" b="0" dirty="0" err="1">
                <a:solidFill>
                  <a:srgbClr val="A31515"/>
                </a:solidFill>
                <a:effectLst/>
                <a:latin typeface="Consolas" panose="020B0609020204030204" pitchFamily="49" charset="0"/>
              </a:rPr>
              <a:t>areas</a:t>
            </a:r>
            <a:r>
              <a:rPr lang="pt-BR" sz="1400" b="0" dirty="0">
                <a:solidFill>
                  <a:srgbClr val="A31515"/>
                </a:solidFill>
                <a:effectLst/>
                <a:latin typeface="Consolas" panose="020B0609020204030204" pitchFamily="49" charset="0"/>
              </a:rPr>
              <a:t>/{</a:t>
            </a:r>
            <a:r>
              <a:rPr lang="pt-BR" sz="1400" b="0" dirty="0">
                <a:solidFill>
                  <a:srgbClr val="A31515"/>
                </a:solidFill>
                <a:effectLst/>
                <a:highlight>
                  <a:srgbClr val="FFFF00"/>
                </a:highlight>
                <a:latin typeface="Consolas" panose="020B0609020204030204" pitchFamily="49" charset="0"/>
              </a:rPr>
              <a:t>largura</a:t>
            </a:r>
            <a:r>
              <a:rPr lang="pt-BR" sz="1400" b="0" dirty="0">
                <a:solidFill>
                  <a:srgbClr val="A31515"/>
                </a:solidFill>
                <a:effectLst/>
                <a:latin typeface="Consolas" panose="020B0609020204030204" pitchFamily="49" charset="0"/>
              </a:rPr>
              <a:t>}/{</a:t>
            </a:r>
            <a:r>
              <a:rPr lang="pt-BR" sz="1400" b="0" dirty="0">
                <a:solidFill>
                  <a:srgbClr val="A31515"/>
                </a:solidFill>
                <a:effectLst/>
                <a:highlight>
                  <a:srgbClr val="00FF00"/>
                </a:highlight>
                <a:latin typeface="Consolas" panose="020B0609020204030204" pitchFamily="49" charset="0"/>
              </a:rPr>
              <a:t>altura</a:t>
            </a:r>
            <a:r>
              <a:rPr lang="pt-BR" sz="1400" b="0" dirty="0">
                <a:solidFill>
                  <a:srgbClr val="A31515"/>
                </a:solidFill>
                <a:effectLst/>
                <a:latin typeface="Consolas" panose="020B0609020204030204" pitchFamily="49" charset="0"/>
              </a:rPr>
              <a:t>}"</a:t>
            </a:r>
            <a:r>
              <a:rPr lang="pt-BR" sz="1400" b="0" dirty="0">
                <a:solidFill>
                  <a:srgbClr val="000000"/>
                </a:solidFill>
                <a:effectLst/>
                <a:latin typeface="Consolas" panose="020B0609020204030204" pitchFamily="49" charset="0"/>
              </a:rPr>
              <a:t>)]</a:t>
            </a: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public</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IActionResult</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CalcularArea</a:t>
            </a:r>
            <a:r>
              <a:rPr lang="pt-BR" sz="1400" b="0" dirty="0">
                <a:solidFill>
                  <a:srgbClr val="000000"/>
                </a:solidFill>
                <a:effectLst/>
                <a:latin typeface="Consolas" panose="020B0609020204030204" pitchFamily="49" charset="0"/>
              </a:rPr>
              <a:t>(</a:t>
            </a:r>
            <a:r>
              <a:rPr lang="pt-BR" sz="1400" b="0" dirty="0" err="1">
                <a:solidFill>
                  <a:srgbClr val="0000FF"/>
                </a:solidFill>
                <a:effectLst/>
                <a:latin typeface="Consolas" panose="020B0609020204030204" pitchFamily="49" charset="0"/>
              </a:rPr>
              <a:t>double</a:t>
            </a:r>
            <a:r>
              <a:rPr lang="pt-BR" sz="1400" b="0" dirty="0">
                <a:solidFill>
                  <a:srgbClr val="000000"/>
                </a:solidFill>
                <a:effectLst/>
                <a:latin typeface="Consolas" panose="020B0609020204030204" pitchFamily="49" charset="0"/>
              </a:rPr>
              <a:t> </a:t>
            </a:r>
            <a:r>
              <a:rPr lang="pt-BR" sz="1400" b="0" dirty="0">
                <a:solidFill>
                  <a:srgbClr val="000000"/>
                </a:solidFill>
                <a:effectLst/>
                <a:highlight>
                  <a:srgbClr val="FFFF00"/>
                </a:highlight>
                <a:latin typeface="Consolas" panose="020B0609020204030204" pitchFamily="49" charset="0"/>
              </a:rPr>
              <a:t>largura</a:t>
            </a: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double</a:t>
            </a:r>
            <a:r>
              <a:rPr lang="pt-BR" sz="1400" b="0" dirty="0">
                <a:solidFill>
                  <a:srgbClr val="000000"/>
                </a:solidFill>
                <a:effectLst/>
                <a:latin typeface="Consolas" panose="020B0609020204030204" pitchFamily="49" charset="0"/>
              </a:rPr>
              <a:t> </a:t>
            </a:r>
            <a:r>
              <a:rPr lang="pt-BR" sz="1400" b="0" dirty="0">
                <a:solidFill>
                  <a:srgbClr val="000000"/>
                </a:solidFill>
                <a:effectLst/>
                <a:highlight>
                  <a:srgbClr val="00FF00"/>
                </a:highlight>
                <a:latin typeface="Consolas" panose="020B0609020204030204" pitchFamily="49" charset="0"/>
              </a:rPr>
              <a:t>altura</a:t>
            </a:r>
            <a:r>
              <a:rPr lang="pt-BR" sz="1400" b="0" dirty="0">
                <a:solidFill>
                  <a:srgbClr val="000000"/>
                </a:solidFill>
                <a:effectLst/>
                <a:latin typeface="Consolas" panose="020B0609020204030204" pitchFamily="49" charset="0"/>
              </a:rPr>
              <a:t>) { </a:t>
            </a:r>
            <a:r>
              <a:rPr lang="pt-BR" sz="1400" b="0" dirty="0">
                <a:solidFill>
                  <a:srgbClr val="008000"/>
                </a:solidFill>
                <a:effectLst/>
                <a:latin typeface="Consolas" panose="020B0609020204030204" pitchFamily="49" charset="0"/>
              </a:rPr>
              <a:t>// recebe largura e altura</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Retangulo</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retangulo</a:t>
            </a:r>
            <a:r>
              <a:rPr lang="pt-BR" sz="1400" b="0" dirty="0">
                <a:solidFill>
                  <a:srgbClr val="000000"/>
                </a:solidFill>
                <a:effectLst/>
                <a:latin typeface="Consolas" panose="020B0609020204030204" pitchFamily="49" charset="0"/>
              </a:rPr>
              <a:t> = </a:t>
            </a:r>
            <a:r>
              <a:rPr lang="pt-BR" sz="1400" b="0" dirty="0">
                <a:solidFill>
                  <a:srgbClr val="0000FF"/>
                </a:solidFill>
                <a:effectLst/>
                <a:latin typeface="Consolas" panose="020B0609020204030204" pitchFamily="49" charset="0"/>
              </a:rPr>
              <a:t>new</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Retangulo</a:t>
            </a:r>
            <a:r>
              <a:rPr lang="pt-BR" sz="1400" b="0" dirty="0">
                <a:solidFill>
                  <a:srgbClr val="000000"/>
                </a:solidFill>
                <a:effectLst/>
                <a:latin typeface="Consolas" panose="020B0609020204030204" pitchFamily="49" charset="0"/>
              </a:rPr>
              <a:t>(</a:t>
            </a:r>
            <a:r>
              <a:rPr lang="pt-BR" sz="1400" b="0" dirty="0">
                <a:solidFill>
                  <a:srgbClr val="000000"/>
                </a:solidFill>
                <a:effectLst/>
                <a:highlight>
                  <a:srgbClr val="FFFF00"/>
                </a:highlight>
                <a:latin typeface="Consolas" panose="020B0609020204030204" pitchFamily="49" charset="0"/>
              </a:rPr>
              <a:t>largura</a:t>
            </a:r>
            <a:r>
              <a:rPr lang="pt-BR" sz="1400" b="0" dirty="0">
                <a:solidFill>
                  <a:srgbClr val="000000"/>
                </a:solidFill>
                <a:effectLst/>
                <a:latin typeface="Consolas" panose="020B0609020204030204" pitchFamily="49" charset="0"/>
              </a:rPr>
              <a:t>, </a:t>
            </a:r>
            <a:r>
              <a:rPr lang="pt-BR" sz="1400" b="0" dirty="0">
                <a:solidFill>
                  <a:srgbClr val="000000"/>
                </a:solidFill>
                <a:effectLst/>
                <a:highlight>
                  <a:srgbClr val="00FF00"/>
                </a:highlight>
                <a:latin typeface="Consolas" panose="020B0609020204030204" pitchFamily="49" charset="0"/>
              </a:rPr>
              <a:t>altura</a:t>
            </a:r>
            <a:r>
              <a:rPr lang="pt-BR" sz="1400" b="0" dirty="0">
                <a:solidFill>
                  <a:srgbClr val="000000"/>
                </a:solidFill>
                <a:effectLst/>
                <a:latin typeface="Consolas" panose="020B0609020204030204" pitchFamily="49" charset="0"/>
              </a:rPr>
              <a:t>);</a:t>
            </a:r>
            <a:br>
              <a:rPr lang="pt-BR" sz="1400" b="0" dirty="0">
                <a:solidFill>
                  <a:srgbClr val="000000"/>
                </a:solidFill>
                <a:effectLst/>
                <a:latin typeface="Consolas" panose="020B0609020204030204" pitchFamily="49" charset="0"/>
              </a:rPr>
            </a:br>
            <a:r>
              <a:rPr lang="pt-BR" sz="1400" b="0" dirty="0">
                <a:solidFill>
                  <a:srgbClr val="008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double</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area</a:t>
            </a:r>
            <a:r>
              <a:rPr lang="pt-BR" sz="1400" b="0" dirty="0">
                <a:solidFill>
                  <a:srgbClr val="000000"/>
                </a:solidFill>
                <a:effectLst/>
                <a:latin typeface="Consolas" panose="020B0609020204030204" pitchFamily="49" charset="0"/>
              </a:rPr>
              <a:t> = </a:t>
            </a:r>
            <a:r>
              <a:rPr lang="pt-BR" sz="1400" b="0" dirty="0" err="1">
                <a:solidFill>
                  <a:srgbClr val="000000"/>
                </a:solidFill>
                <a:effectLst/>
                <a:latin typeface="Consolas" panose="020B0609020204030204" pitchFamily="49" charset="0"/>
              </a:rPr>
              <a:t>retangulo.CalcularArea</a:t>
            </a:r>
            <a:r>
              <a:rPr lang="pt-BR" sz="1400" b="0" dirty="0">
                <a:solidFill>
                  <a:srgbClr val="000000"/>
                </a:solidFill>
                <a:effectLst/>
                <a:latin typeface="Consolas" panose="020B0609020204030204" pitchFamily="49" charset="0"/>
              </a:rPr>
              <a:t>();</a:t>
            </a:r>
            <a:br>
              <a:rPr lang="pt-BR" sz="1400" b="0" dirty="0">
                <a:solidFill>
                  <a:srgbClr val="000000"/>
                </a:solidFill>
                <a:effectLst/>
                <a:latin typeface="Consolas" panose="020B0609020204030204" pitchFamily="49" charset="0"/>
              </a:rPr>
            </a:br>
            <a:r>
              <a:rPr lang="pt-BR" sz="1400" b="0" dirty="0">
                <a:solidFill>
                  <a:srgbClr val="008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return</a:t>
            </a:r>
            <a:r>
              <a:rPr lang="pt-BR" sz="1400" b="0" dirty="0">
                <a:solidFill>
                  <a:srgbClr val="000000"/>
                </a:solidFill>
                <a:effectLst/>
                <a:latin typeface="Consolas" panose="020B0609020204030204" pitchFamily="49" charset="0"/>
              </a:rPr>
              <a:t> Ok(</a:t>
            </a:r>
            <a:r>
              <a:rPr lang="pt-BR" sz="1400" b="0" dirty="0">
                <a:solidFill>
                  <a:srgbClr val="0000FF"/>
                </a:solidFill>
                <a:effectLst/>
                <a:latin typeface="Consolas" panose="020B0609020204030204" pitchFamily="49" charset="0"/>
              </a:rPr>
              <a:t>new</a:t>
            </a:r>
            <a:r>
              <a:rPr lang="pt-BR" sz="1400" b="0" dirty="0">
                <a:solidFill>
                  <a:srgbClr val="000000"/>
                </a:solidFill>
                <a:effectLst/>
                <a:latin typeface="Consolas" panose="020B0609020204030204" pitchFamily="49" charset="0"/>
              </a:rPr>
              <a:t> { Area = </a:t>
            </a:r>
            <a:r>
              <a:rPr lang="pt-BR" sz="1400" b="0" dirty="0" err="1">
                <a:solidFill>
                  <a:srgbClr val="000000"/>
                </a:solidFill>
                <a:effectLst/>
                <a:latin typeface="Consolas" panose="020B0609020204030204" pitchFamily="49" charset="0"/>
              </a:rPr>
              <a:t>area</a:t>
            </a:r>
            <a:r>
              <a:rPr lang="pt-BR" sz="1400" b="0" dirty="0">
                <a:solidFill>
                  <a:srgbClr val="000000"/>
                </a:solidFill>
                <a:effectLst/>
                <a:latin typeface="Consolas" panose="020B0609020204030204" pitchFamily="49" charset="0"/>
              </a:rPr>
              <a:t> });</a:t>
            </a:r>
          </a:p>
          <a:p>
            <a:pPr marL="0" indent="0">
              <a:spcBef>
                <a:spcPts val="100"/>
              </a:spcBef>
              <a:buNone/>
            </a:pPr>
            <a:r>
              <a:rPr lang="pt-BR" sz="1400" b="0" dirty="0">
                <a:solidFill>
                  <a:srgbClr val="000000"/>
                </a:solidFill>
                <a:effectLst/>
                <a:latin typeface="Consolas" panose="020B0609020204030204" pitchFamily="49" charset="0"/>
              </a:rPr>
              <a:t>        }</a:t>
            </a:r>
            <a:br>
              <a:rPr lang="pt-BR" sz="1400" b="0" dirty="0">
                <a:solidFill>
                  <a:srgbClr val="000000"/>
                </a:solidFill>
                <a:effectLst/>
                <a:latin typeface="Consolas" panose="020B0609020204030204" pitchFamily="49" charset="0"/>
              </a:rPr>
            </a:br>
            <a:r>
              <a:rPr lang="pt-BR" sz="1400" b="0" dirty="0">
                <a:solidFill>
                  <a:srgbClr val="008000"/>
                </a:solidFill>
                <a:effectLst/>
                <a:latin typeface="Consolas" panose="020B0609020204030204" pitchFamily="49" charset="0"/>
              </a:rPr>
              <a:t>        // Método que lida com requisições </a:t>
            </a:r>
            <a:r>
              <a:rPr lang="pt-BR" sz="1400" b="0" dirty="0" err="1">
                <a:solidFill>
                  <a:srgbClr val="008000"/>
                </a:solidFill>
                <a:effectLst/>
                <a:latin typeface="Consolas" panose="020B0609020204030204" pitchFamily="49" charset="0"/>
              </a:rPr>
              <a:t>GET</a:t>
            </a:r>
            <a:r>
              <a:rPr lang="pt-BR" sz="1400" b="0" dirty="0">
                <a:solidFill>
                  <a:srgbClr val="008000"/>
                </a:solidFill>
                <a:effectLst/>
                <a:latin typeface="Consolas" panose="020B0609020204030204" pitchFamily="49" charset="0"/>
              </a:rPr>
              <a:t> para calcular a diagonal do retângulo</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8000"/>
                </a:solidFill>
                <a:effectLst/>
                <a:latin typeface="Consolas" panose="020B0609020204030204" pitchFamily="49" charset="0"/>
              </a:rPr>
              <a:t>        // A rota será "/</a:t>
            </a:r>
            <a:r>
              <a:rPr lang="pt-BR" sz="1400" b="0" dirty="0" err="1">
                <a:solidFill>
                  <a:srgbClr val="008000"/>
                </a:solidFill>
                <a:effectLst/>
                <a:latin typeface="Consolas" panose="020B0609020204030204" pitchFamily="49" charset="0"/>
              </a:rPr>
              <a:t>retangulos</a:t>
            </a:r>
            <a:r>
              <a:rPr lang="pt-BR" sz="1400" b="0" dirty="0">
                <a:solidFill>
                  <a:srgbClr val="008000"/>
                </a:solidFill>
                <a:effectLst/>
                <a:latin typeface="Consolas" panose="020B0609020204030204" pitchFamily="49" charset="0"/>
              </a:rPr>
              <a:t>/diagonais/{largura}/{altura}"</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Http</a:t>
            </a:r>
            <a:r>
              <a:rPr lang="pt-BR" sz="1400" b="0" dirty="0" err="1">
                <a:solidFill>
                  <a:srgbClr val="000000"/>
                </a:solidFill>
                <a:effectLst/>
                <a:highlight>
                  <a:srgbClr val="FF00FF"/>
                </a:highlight>
                <a:latin typeface="Consolas" panose="020B0609020204030204" pitchFamily="49" charset="0"/>
              </a:rPr>
              <a:t>Get</a:t>
            </a:r>
            <a:r>
              <a:rPr lang="pt-BR" sz="1400" b="0" dirty="0">
                <a:solidFill>
                  <a:srgbClr val="000000"/>
                </a:solidFill>
                <a:effectLst/>
                <a:latin typeface="Consolas" panose="020B0609020204030204" pitchFamily="49" charset="0"/>
              </a:rPr>
              <a:t>(</a:t>
            </a:r>
            <a:r>
              <a:rPr lang="pt-BR" sz="1400" b="0" dirty="0">
                <a:solidFill>
                  <a:srgbClr val="A31515"/>
                </a:solidFill>
                <a:effectLst/>
                <a:latin typeface="Consolas" panose="020B0609020204030204" pitchFamily="49" charset="0"/>
              </a:rPr>
              <a:t>"/</a:t>
            </a:r>
            <a:r>
              <a:rPr lang="pt-BR" sz="1400" b="0" dirty="0" err="1">
                <a:solidFill>
                  <a:srgbClr val="A31515"/>
                </a:solidFill>
                <a:effectLst/>
                <a:latin typeface="Consolas" panose="020B0609020204030204" pitchFamily="49" charset="0"/>
              </a:rPr>
              <a:t>retangulos</a:t>
            </a:r>
            <a:r>
              <a:rPr lang="pt-BR" sz="1400" b="0" dirty="0">
                <a:solidFill>
                  <a:srgbClr val="A31515"/>
                </a:solidFill>
                <a:effectLst/>
                <a:latin typeface="Consolas" panose="020B0609020204030204" pitchFamily="49" charset="0"/>
              </a:rPr>
              <a:t>/diagonais/{</a:t>
            </a:r>
            <a:r>
              <a:rPr lang="pt-BR" sz="1400" b="0" dirty="0">
                <a:solidFill>
                  <a:srgbClr val="A31515"/>
                </a:solidFill>
                <a:effectLst/>
                <a:highlight>
                  <a:srgbClr val="FFFF00"/>
                </a:highlight>
                <a:latin typeface="Consolas" panose="020B0609020204030204" pitchFamily="49" charset="0"/>
              </a:rPr>
              <a:t>largura</a:t>
            </a:r>
            <a:r>
              <a:rPr lang="pt-BR" sz="1400" b="0" dirty="0">
                <a:solidFill>
                  <a:srgbClr val="A31515"/>
                </a:solidFill>
                <a:effectLst/>
                <a:latin typeface="Consolas" panose="020B0609020204030204" pitchFamily="49" charset="0"/>
              </a:rPr>
              <a:t>}/{</a:t>
            </a:r>
            <a:r>
              <a:rPr lang="pt-BR" sz="1400" b="0" dirty="0">
                <a:solidFill>
                  <a:srgbClr val="A31515"/>
                </a:solidFill>
                <a:effectLst/>
                <a:highlight>
                  <a:srgbClr val="00FF00"/>
                </a:highlight>
                <a:latin typeface="Consolas" panose="020B0609020204030204" pitchFamily="49" charset="0"/>
              </a:rPr>
              <a:t>altura</a:t>
            </a:r>
            <a:r>
              <a:rPr lang="pt-BR" sz="1400" b="0" dirty="0">
                <a:solidFill>
                  <a:srgbClr val="A31515"/>
                </a:solidFill>
                <a:effectLst/>
                <a:latin typeface="Consolas" panose="020B0609020204030204" pitchFamily="49" charset="0"/>
              </a:rPr>
              <a:t>}"</a:t>
            </a:r>
            <a:r>
              <a:rPr lang="pt-BR" sz="1400" b="0" dirty="0">
                <a:solidFill>
                  <a:srgbClr val="000000"/>
                </a:solidFill>
                <a:effectLst/>
                <a:latin typeface="Consolas" panose="020B0609020204030204" pitchFamily="49" charset="0"/>
              </a:rPr>
              <a:t>)]</a:t>
            </a: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public</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IActionResult</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CalcularDiagonal</a:t>
            </a:r>
            <a:r>
              <a:rPr lang="pt-BR" sz="1400" b="0" dirty="0">
                <a:solidFill>
                  <a:srgbClr val="000000"/>
                </a:solidFill>
                <a:effectLst/>
                <a:latin typeface="Consolas" panose="020B0609020204030204" pitchFamily="49" charset="0"/>
              </a:rPr>
              <a:t>(</a:t>
            </a:r>
            <a:r>
              <a:rPr lang="pt-BR" sz="1400" b="0" dirty="0" err="1">
                <a:solidFill>
                  <a:srgbClr val="0000FF"/>
                </a:solidFill>
                <a:effectLst/>
                <a:latin typeface="Consolas" panose="020B0609020204030204" pitchFamily="49" charset="0"/>
              </a:rPr>
              <a:t>double</a:t>
            </a:r>
            <a:r>
              <a:rPr lang="pt-BR" sz="1400" b="0" dirty="0">
                <a:solidFill>
                  <a:srgbClr val="000000"/>
                </a:solidFill>
                <a:effectLst/>
                <a:latin typeface="Consolas" panose="020B0609020204030204" pitchFamily="49" charset="0"/>
              </a:rPr>
              <a:t> </a:t>
            </a:r>
            <a:r>
              <a:rPr lang="pt-BR" sz="1400" b="0" dirty="0">
                <a:solidFill>
                  <a:srgbClr val="000000"/>
                </a:solidFill>
                <a:effectLst/>
                <a:highlight>
                  <a:srgbClr val="FFFF00"/>
                </a:highlight>
                <a:latin typeface="Consolas" panose="020B0609020204030204" pitchFamily="49" charset="0"/>
              </a:rPr>
              <a:t>largura</a:t>
            </a: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double</a:t>
            </a:r>
            <a:r>
              <a:rPr lang="pt-BR" sz="1400" b="0" dirty="0">
                <a:solidFill>
                  <a:srgbClr val="000000"/>
                </a:solidFill>
                <a:effectLst/>
                <a:latin typeface="Consolas" panose="020B0609020204030204" pitchFamily="49" charset="0"/>
              </a:rPr>
              <a:t> </a:t>
            </a:r>
            <a:r>
              <a:rPr lang="pt-BR" sz="1400" b="0" dirty="0">
                <a:solidFill>
                  <a:srgbClr val="000000"/>
                </a:solidFill>
                <a:effectLst/>
                <a:highlight>
                  <a:srgbClr val="00FF00"/>
                </a:highlight>
                <a:latin typeface="Consolas" panose="020B0609020204030204" pitchFamily="49" charset="0"/>
              </a:rPr>
              <a:t>altura</a:t>
            </a:r>
            <a:r>
              <a:rPr lang="pt-BR" sz="1400" b="0" dirty="0">
                <a:solidFill>
                  <a:srgbClr val="000000"/>
                </a:solidFill>
                <a:effectLst/>
                <a:latin typeface="Consolas" panose="020B0609020204030204" pitchFamily="49" charset="0"/>
              </a:rPr>
              <a:t>) { </a:t>
            </a:r>
            <a:r>
              <a:rPr lang="pt-BR" sz="1400" b="0" dirty="0">
                <a:solidFill>
                  <a:srgbClr val="008000"/>
                </a:solidFill>
                <a:effectLst/>
                <a:latin typeface="Consolas" panose="020B0609020204030204" pitchFamily="49" charset="0"/>
              </a:rPr>
              <a:t>// recebe largura e altura          </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if</a:t>
            </a:r>
            <a:r>
              <a:rPr lang="pt-BR" sz="1400" b="0" dirty="0">
                <a:solidFill>
                  <a:srgbClr val="000000"/>
                </a:solidFill>
                <a:effectLst/>
                <a:latin typeface="Consolas" panose="020B0609020204030204" pitchFamily="49" charset="0"/>
              </a:rPr>
              <a:t> (</a:t>
            </a:r>
            <a:r>
              <a:rPr lang="pt-BR" sz="1400" b="0" dirty="0">
                <a:solidFill>
                  <a:srgbClr val="000000"/>
                </a:solidFill>
                <a:effectLst/>
                <a:highlight>
                  <a:srgbClr val="FFFF00"/>
                </a:highlight>
                <a:latin typeface="Consolas" panose="020B0609020204030204" pitchFamily="49" charset="0"/>
              </a:rPr>
              <a:t>largura</a:t>
            </a:r>
            <a:r>
              <a:rPr lang="pt-BR" sz="1400" b="0" dirty="0">
                <a:solidFill>
                  <a:srgbClr val="000000"/>
                </a:solidFill>
                <a:effectLst/>
                <a:latin typeface="Consolas" panose="020B0609020204030204" pitchFamily="49" charset="0"/>
              </a:rPr>
              <a:t> &lt;= </a:t>
            </a:r>
            <a:r>
              <a:rPr lang="pt-BR" sz="1400" b="0" dirty="0">
                <a:solidFill>
                  <a:srgbClr val="098658"/>
                </a:solidFill>
                <a:effectLst/>
                <a:latin typeface="Consolas" panose="020B0609020204030204" pitchFamily="49" charset="0"/>
              </a:rPr>
              <a:t>0</a:t>
            </a:r>
            <a:r>
              <a:rPr lang="pt-BR" sz="1400" b="0" dirty="0">
                <a:solidFill>
                  <a:srgbClr val="000000"/>
                </a:solidFill>
                <a:effectLst/>
                <a:latin typeface="Consolas" panose="020B0609020204030204" pitchFamily="49" charset="0"/>
              </a:rPr>
              <a:t> || </a:t>
            </a:r>
            <a:r>
              <a:rPr lang="pt-BR" sz="1400" b="0" dirty="0">
                <a:solidFill>
                  <a:srgbClr val="000000"/>
                </a:solidFill>
                <a:effectLst/>
                <a:highlight>
                  <a:srgbClr val="00FF00"/>
                </a:highlight>
                <a:latin typeface="Consolas" panose="020B0609020204030204" pitchFamily="49" charset="0"/>
              </a:rPr>
              <a:t>altura</a:t>
            </a:r>
            <a:r>
              <a:rPr lang="pt-BR" sz="1400" b="0" dirty="0">
                <a:solidFill>
                  <a:srgbClr val="000000"/>
                </a:solidFill>
                <a:effectLst/>
                <a:latin typeface="Consolas" panose="020B0609020204030204" pitchFamily="49" charset="0"/>
              </a:rPr>
              <a:t> &lt;= </a:t>
            </a:r>
            <a:r>
              <a:rPr lang="pt-BR" sz="1400" b="0" dirty="0">
                <a:solidFill>
                  <a:srgbClr val="098658"/>
                </a:solidFill>
                <a:effectLst/>
                <a:latin typeface="Consolas" panose="020B0609020204030204" pitchFamily="49" charset="0"/>
              </a:rPr>
              <a:t>0</a:t>
            </a:r>
            <a:r>
              <a:rPr lang="pt-BR" sz="1400" b="0" dirty="0">
                <a:solidFill>
                  <a:srgbClr val="000000"/>
                </a:solidFill>
                <a:effectLst/>
                <a:latin typeface="Consolas" panose="020B0609020204030204" pitchFamily="49" charset="0"/>
              </a:rPr>
              <a:t>) {</a:t>
            </a:r>
          </a:p>
          <a:p>
            <a:pPr marL="0" indent="0">
              <a:spcBef>
                <a:spcPts val="100"/>
              </a:spcBef>
              <a:buNone/>
            </a:pPr>
            <a:r>
              <a:rPr lang="pt-BR" sz="1400" b="0" dirty="0">
                <a:solidFill>
                  <a:srgbClr val="008000"/>
                </a:solidFill>
                <a:effectLst/>
                <a:latin typeface="Consolas" panose="020B0609020204030204" pitchFamily="49" charset="0"/>
              </a:rPr>
              <a:t>                // Retorna um resultado HTTP 400 </a:t>
            </a:r>
            <a:r>
              <a:rPr lang="pt-BR" sz="1400" b="0" dirty="0" err="1">
                <a:solidFill>
                  <a:srgbClr val="008000"/>
                </a:solidFill>
                <a:effectLst/>
                <a:latin typeface="Consolas" panose="020B0609020204030204" pitchFamily="49" charset="0"/>
              </a:rPr>
              <a:t>Bad</a:t>
            </a:r>
            <a:r>
              <a:rPr lang="pt-BR" sz="1400" b="0" dirty="0">
                <a:solidFill>
                  <a:srgbClr val="008000"/>
                </a:solidFill>
                <a:effectLst/>
                <a:latin typeface="Consolas" panose="020B0609020204030204" pitchFamily="49" charset="0"/>
              </a:rPr>
              <a:t> </a:t>
            </a:r>
            <a:r>
              <a:rPr lang="pt-BR" sz="1400" b="0" dirty="0" err="1">
                <a:solidFill>
                  <a:srgbClr val="008000"/>
                </a:solidFill>
                <a:effectLst/>
                <a:latin typeface="Consolas" panose="020B0609020204030204" pitchFamily="49" charset="0"/>
              </a:rPr>
              <a:t>Request</a:t>
            </a:r>
            <a:r>
              <a:rPr lang="pt-BR" sz="1400" b="0" dirty="0">
                <a:solidFill>
                  <a:srgbClr val="008000"/>
                </a:solidFill>
                <a:effectLst/>
                <a:latin typeface="Consolas" panose="020B0609020204030204" pitchFamily="49" charset="0"/>
              </a:rPr>
              <a:t> se as dimensões não forem válidas</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return</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BadRequest</a:t>
            </a:r>
            <a:r>
              <a:rPr lang="pt-BR" sz="1400" b="0" dirty="0">
                <a:solidFill>
                  <a:srgbClr val="000000"/>
                </a:solidFill>
                <a:effectLst/>
                <a:latin typeface="Consolas" panose="020B0609020204030204" pitchFamily="49" charset="0"/>
              </a:rPr>
              <a:t>(</a:t>
            </a:r>
            <a:r>
              <a:rPr lang="pt-BR" sz="1400" b="0" dirty="0">
                <a:solidFill>
                  <a:srgbClr val="0000FF"/>
                </a:solidFill>
                <a:effectLst/>
                <a:latin typeface="Consolas" panose="020B0609020204030204" pitchFamily="49" charset="0"/>
              </a:rPr>
              <a:t>new</a:t>
            </a:r>
            <a:r>
              <a:rPr lang="pt-BR" sz="1400" b="0" dirty="0">
                <a:solidFill>
                  <a:srgbClr val="000000"/>
                </a:solidFill>
                <a:effectLst/>
                <a:latin typeface="Consolas" panose="020B0609020204030204" pitchFamily="49" charset="0"/>
              </a:rPr>
              <a:t> { </a:t>
            </a:r>
            <a:r>
              <a:rPr lang="pt-BR" sz="1400" b="0" dirty="0" err="1">
                <a:solidFill>
                  <a:srgbClr val="000000"/>
                </a:solidFill>
                <a:effectLst/>
                <a:latin typeface="Consolas" panose="020B0609020204030204" pitchFamily="49" charset="0"/>
              </a:rPr>
              <a:t>Message</a:t>
            </a:r>
            <a:r>
              <a:rPr lang="pt-BR" sz="1400" b="0" dirty="0">
                <a:solidFill>
                  <a:srgbClr val="000000"/>
                </a:solidFill>
                <a:effectLst/>
                <a:latin typeface="Consolas" panose="020B0609020204030204" pitchFamily="49" charset="0"/>
              </a:rPr>
              <a:t> = </a:t>
            </a:r>
            <a:r>
              <a:rPr lang="pt-BR" sz="1400" b="0" dirty="0">
                <a:solidFill>
                  <a:srgbClr val="A31515"/>
                </a:solidFill>
                <a:effectLst/>
                <a:latin typeface="Consolas" panose="020B0609020204030204" pitchFamily="49" charset="0"/>
              </a:rPr>
              <a:t>"Largura e altura devem ser maiores que zero."</a:t>
            </a:r>
            <a:r>
              <a:rPr lang="pt-BR" sz="1400" b="0" dirty="0">
                <a:solidFill>
                  <a:srgbClr val="000000"/>
                </a:solidFill>
                <a:effectLst/>
                <a:latin typeface="Consolas" panose="020B0609020204030204" pitchFamily="49" charset="0"/>
              </a:rPr>
              <a:t>, status = </a:t>
            </a:r>
            <a:r>
              <a:rPr lang="pt-BR" sz="1400" b="0" dirty="0">
                <a:solidFill>
                  <a:srgbClr val="0000FF"/>
                </a:solidFill>
                <a:effectLst/>
                <a:latin typeface="Consolas" panose="020B0609020204030204" pitchFamily="49" charset="0"/>
              </a:rPr>
              <a:t>false</a:t>
            </a:r>
            <a:r>
              <a:rPr lang="pt-BR" sz="1400" b="0" dirty="0">
                <a:solidFill>
                  <a:srgbClr val="000000"/>
                </a:solidFill>
                <a:effectLst/>
                <a:latin typeface="Consolas" panose="020B0609020204030204" pitchFamily="49" charset="0"/>
              </a:rPr>
              <a:t>               });</a:t>
            </a:r>
          </a:p>
          <a:p>
            <a:pPr marL="0" indent="0">
              <a:spcBef>
                <a:spcPts val="100"/>
              </a:spcBef>
              <a:buNone/>
            </a:pPr>
            <a:r>
              <a:rPr lang="pt-BR" sz="1400" b="0" dirty="0">
                <a:solidFill>
                  <a:srgbClr val="000000"/>
                </a:solidFill>
                <a:effectLst/>
                <a:latin typeface="Consolas" panose="020B0609020204030204" pitchFamily="49" charset="0"/>
              </a:rPr>
              <a:t>            }</a:t>
            </a:r>
            <a:r>
              <a:rPr lang="pt-BR" sz="1400" b="0" dirty="0">
                <a:solidFill>
                  <a:srgbClr val="008000"/>
                </a:solidFill>
                <a:effectLst/>
                <a:latin typeface="Consolas" panose="020B0609020204030204" pitchFamily="49" charset="0"/>
              </a:rPr>
              <a:t>          </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Retangulo</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retangulo</a:t>
            </a:r>
            <a:r>
              <a:rPr lang="pt-BR" sz="1400" b="0" dirty="0">
                <a:solidFill>
                  <a:srgbClr val="000000"/>
                </a:solidFill>
                <a:effectLst/>
                <a:latin typeface="Consolas" panose="020B0609020204030204" pitchFamily="49" charset="0"/>
              </a:rPr>
              <a:t> = </a:t>
            </a:r>
            <a:r>
              <a:rPr lang="pt-BR" sz="1400" b="0" dirty="0">
                <a:solidFill>
                  <a:srgbClr val="0000FF"/>
                </a:solidFill>
                <a:effectLst/>
                <a:latin typeface="Consolas" panose="020B0609020204030204" pitchFamily="49" charset="0"/>
              </a:rPr>
              <a:t>new</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Retangulo</a:t>
            </a:r>
            <a:r>
              <a:rPr lang="pt-BR" sz="1400" b="0" dirty="0">
                <a:solidFill>
                  <a:srgbClr val="000000"/>
                </a:solidFill>
                <a:effectLst/>
                <a:latin typeface="Consolas" panose="020B0609020204030204" pitchFamily="49" charset="0"/>
              </a:rPr>
              <a:t>(</a:t>
            </a:r>
            <a:r>
              <a:rPr lang="pt-BR" sz="1400" b="0" dirty="0">
                <a:solidFill>
                  <a:srgbClr val="000000"/>
                </a:solidFill>
                <a:effectLst/>
                <a:highlight>
                  <a:srgbClr val="FFFF00"/>
                </a:highlight>
                <a:latin typeface="Consolas" panose="020B0609020204030204" pitchFamily="49" charset="0"/>
              </a:rPr>
              <a:t>largura</a:t>
            </a:r>
            <a:r>
              <a:rPr lang="pt-BR" sz="1400" b="0" dirty="0">
                <a:solidFill>
                  <a:srgbClr val="000000"/>
                </a:solidFill>
                <a:effectLst/>
                <a:latin typeface="Consolas" panose="020B0609020204030204" pitchFamily="49" charset="0"/>
              </a:rPr>
              <a:t>, </a:t>
            </a:r>
            <a:r>
              <a:rPr lang="pt-BR" sz="1400" b="0" dirty="0">
                <a:solidFill>
                  <a:srgbClr val="000000"/>
                </a:solidFill>
                <a:effectLst/>
                <a:highlight>
                  <a:srgbClr val="00FF00"/>
                </a:highlight>
                <a:latin typeface="Consolas" panose="020B0609020204030204" pitchFamily="49" charset="0"/>
              </a:rPr>
              <a:t>altura</a:t>
            </a:r>
            <a:r>
              <a:rPr lang="pt-BR" sz="1400" b="0" dirty="0">
                <a:solidFill>
                  <a:srgbClr val="000000"/>
                </a:solidFill>
                <a:effectLst/>
                <a:latin typeface="Consolas" panose="020B0609020204030204" pitchFamily="49" charset="0"/>
              </a:rPr>
              <a:t>);</a:t>
            </a:r>
            <a:br>
              <a:rPr lang="pt-BR" sz="1400" b="0" dirty="0">
                <a:solidFill>
                  <a:srgbClr val="000000"/>
                </a:solidFill>
                <a:effectLst/>
                <a:latin typeface="Consolas" panose="020B0609020204030204" pitchFamily="49" charset="0"/>
              </a:rPr>
            </a:br>
            <a:r>
              <a:rPr lang="pt-BR" sz="1400" b="0" dirty="0">
                <a:solidFill>
                  <a:srgbClr val="008000"/>
                </a:solidFill>
                <a:effectLst/>
                <a:latin typeface="Consolas" panose="020B0609020204030204" pitchFamily="49" charset="0"/>
              </a:rPr>
              <a:t>     </a:t>
            </a: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double</a:t>
            </a:r>
            <a:r>
              <a:rPr lang="pt-BR" sz="1400" b="0" dirty="0">
                <a:solidFill>
                  <a:srgbClr val="000000"/>
                </a:solidFill>
                <a:effectLst/>
                <a:latin typeface="Consolas" panose="020B0609020204030204" pitchFamily="49" charset="0"/>
              </a:rPr>
              <a:t> diagonal = </a:t>
            </a:r>
            <a:r>
              <a:rPr lang="pt-BR" sz="1400" b="0" dirty="0" err="1">
                <a:solidFill>
                  <a:srgbClr val="000000"/>
                </a:solidFill>
                <a:effectLst/>
                <a:latin typeface="Consolas" panose="020B0609020204030204" pitchFamily="49" charset="0"/>
              </a:rPr>
              <a:t>retangulo.CalcularDiagonal</a:t>
            </a:r>
            <a:r>
              <a:rPr lang="pt-BR" sz="1400" b="0" dirty="0">
                <a:solidFill>
                  <a:srgbClr val="000000"/>
                </a:solidFill>
                <a:effectLst/>
                <a:latin typeface="Consolas" panose="020B0609020204030204" pitchFamily="49" charset="0"/>
              </a:rPr>
              <a:t>();</a:t>
            </a:r>
            <a:br>
              <a:rPr lang="pt-BR" sz="1400" b="0" dirty="0">
                <a:solidFill>
                  <a:srgbClr val="000000"/>
                </a:solidFill>
                <a:effectLst/>
                <a:latin typeface="Consolas" panose="020B0609020204030204" pitchFamily="49" charset="0"/>
              </a:rPr>
            </a:b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return</a:t>
            </a:r>
            <a:r>
              <a:rPr lang="pt-BR" sz="1400" b="0" dirty="0">
                <a:solidFill>
                  <a:srgbClr val="000000"/>
                </a:solidFill>
                <a:effectLst/>
                <a:latin typeface="Consolas" panose="020B0609020204030204" pitchFamily="49" charset="0"/>
              </a:rPr>
              <a:t> Ok(</a:t>
            </a:r>
            <a:r>
              <a:rPr lang="pt-BR" sz="1400" b="0" dirty="0">
                <a:solidFill>
                  <a:srgbClr val="0000FF"/>
                </a:solidFill>
                <a:effectLst/>
                <a:latin typeface="Consolas" panose="020B0609020204030204" pitchFamily="49" charset="0"/>
              </a:rPr>
              <a:t>new</a:t>
            </a:r>
            <a:r>
              <a:rPr lang="pt-BR" sz="1400" b="0" dirty="0">
                <a:solidFill>
                  <a:srgbClr val="000000"/>
                </a:solidFill>
                <a:effectLst/>
                <a:latin typeface="Consolas" panose="020B0609020204030204" pitchFamily="49" charset="0"/>
              </a:rPr>
              <a:t> { Diagonal = diagonal, status = </a:t>
            </a:r>
            <a:r>
              <a:rPr lang="pt-BR" sz="1400" b="0" dirty="0" err="1">
                <a:solidFill>
                  <a:srgbClr val="0000FF"/>
                </a:solidFill>
                <a:effectLst/>
                <a:latin typeface="Consolas" panose="020B0609020204030204" pitchFamily="49" charset="0"/>
              </a:rPr>
              <a:t>true</a:t>
            </a:r>
            <a:r>
              <a:rPr lang="pt-BR" sz="1400" b="0" dirty="0">
                <a:solidFill>
                  <a:srgbClr val="000000"/>
                </a:solidFill>
                <a:effectLst/>
                <a:latin typeface="Consolas" panose="020B0609020204030204" pitchFamily="49" charset="0"/>
              </a:rPr>
              <a:t> });</a:t>
            </a:r>
          </a:p>
          <a:p>
            <a:pPr marL="0" indent="0">
              <a:spcBef>
                <a:spcPts val="100"/>
              </a:spcBef>
              <a:buNone/>
            </a:pPr>
            <a:r>
              <a:rPr lang="pt-BR" sz="1400" b="0" dirty="0">
                <a:solidFill>
                  <a:srgbClr val="000000"/>
                </a:solidFill>
                <a:effectLst/>
                <a:latin typeface="Consolas" panose="020B0609020204030204" pitchFamily="49" charset="0"/>
              </a:rPr>
              <a:t>        }</a:t>
            </a:r>
          </a:p>
          <a:p>
            <a:pPr marL="0" indent="0">
              <a:spcBef>
                <a:spcPts val="100"/>
              </a:spcBef>
              <a:buNone/>
            </a:pPr>
            <a:r>
              <a:rPr lang="pt-BR" sz="1400" b="0" dirty="0">
                <a:solidFill>
                  <a:srgbClr val="000000"/>
                </a:solidFill>
                <a:effectLst/>
                <a:latin typeface="Consolas" panose="020B0609020204030204" pitchFamily="49" charset="0"/>
              </a:rPr>
              <a:t>    }</a:t>
            </a:r>
          </a:p>
          <a:p>
            <a:pPr marL="0" indent="0">
              <a:spcBef>
                <a:spcPts val="100"/>
              </a:spcBef>
              <a:buNone/>
            </a:pPr>
            <a:r>
              <a:rPr lang="pt-BR" sz="1400" b="0" dirty="0">
                <a:solidFill>
                  <a:srgbClr val="000000"/>
                </a:solidFill>
                <a:effectLst/>
                <a:latin typeface="Consolas" panose="020B0609020204030204" pitchFamily="49" charset="0"/>
              </a:rPr>
              <a:t>}</a:t>
            </a:r>
          </a:p>
          <a:p>
            <a:pPr marL="0" indent="0">
              <a:spcBef>
                <a:spcPts val="100"/>
              </a:spcBef>
              <a:buNone/>
            </a:pPr>
            <a:br>
              <a:rPr lang="pt-BR" sz="1400" b="0" dirty="0">
                <a:solidFill>
                  <a:srgbClr val="000000"/>
                </a:solidFill>
                <a:effectLst/>
                <a:latin typeface="Consolas" panose="020B0609020204030204" pitchFamily="49" charset="0"/>
              </a:rPr>
            </a:br>
            <a:endParaRPr lang="pt-BR" sz="1400" b="0" dirty="0">
              <a:solidFill>
                <a:srgbClr val="000000"/>
              </a:solidFill>
              <a:effectLst/>
              <a:latin typeface="Consolas" panose="020B0609020204030204" pitchFamily="49" charset="0"/>
            </a:endParaRPr>
          </a:p>
        </p:txBody>
      </p:sp>
    </p:spTree>
    <p:extLst>
      <p:ext uri="{BB962C8B-B14F-4D97-AF65-F5344CB8AC3E}">
        <p14:creationId xmlns:p14="http://schemas.microsoft.com/office/powerpoint/2010/main" val="3855601065"/>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B2FCEDC0-3DE8-71BE-108F-F48B05DDA6F6}"/>
              </a:ext>
            </a:extLst>
          </p:cNvPr>
          <p:cNvSpPr>
            <a:spLocks noGrp="1"/>
          </p:cNvSpPr>
          <p:nvPr>
            <p:ph type="title"/>
          </p:nvPr>
        </p:nvSpPr>
        <p:spPr>
          <a:xfrm>
            <a:off x="8534400" y="365125"/>
            <a:ext cx="2819400" cy="1325563"/>
          </a:xfrm>
        </p:spPr>
        <p:txBody>
          <a:bodyPr/>
          <a:lstStyle/>
          <a:p>
            <a:r>
              <a:rPr lang="pt-BR" dirty="0" err="1"/>
              <a:t>Program.cs</a:t>
            </a:r>
            <a:endParaRPr lang="pt-BR" dirty="0"/>
          </a:p>
        </p:txBody>
      </p:sp>
      <p:sp>
        <p:nvSpPr>
          <p:cNvPr id="3" name="Espaço Reservado para Conteúdo 2">
            <a:extLst>
              <a:ext uri="{FF2B5EF4-FFF2-40B4-BE49-F238E27FC236}">
                <a16:creationId xmlns:a16="http://schemas.microsoft.com/office/drawing/2014/main" id="{F3698E1B-1370-FF3D-8071-6E9FF31F2DBF}"/>
              </a:ext>
            </a:extLst>
          </p:cNvPr>
          <p:cNvSpPr>
            <a:spLocks noGrp="1"/>
          </p:cNvSpPr>
          <p:nvPr>
            <p:ph idx="1"/>
          </p:nvPr>
        </p:nvSpPr>
        <p:spPr>
          <a:xfrm>
            <a:off x="838200" y="351427"/>
            <a:ext cx="9804400" cy="5811839"/>
          </a:xfrm>
        </p:spPr>
        <p:txBody>
          <a:bodyPr>
            <a:noAutofit/>
          </a:bodyPr>
          <a:lstStyle/>
          <a:p>
            <a:pPr marL="0" indent="0">
              <a:spcBef>
                <a:spcPts val="100"/>
              </a:spcBef>
              <a:buNone/>
            </a:pPr>
            <a:r>
              <a:rPr lang="pt-BR" sz="1400" b="0" dirty="0">
                <a:solidFill>
                  <a:srgbClr val="008000"/>
                </a:solidFill>
                <a:effectLst/>
                <a:latin typeface="Consolas" panose="020B0609020204030204" pitchFamily="49" charset="0"/>
              </a:rPr>
              <a:t>// Cria um novo construtor para a aplicação com os argumentos da linha de comando</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err="1">
                <a:solidFill>
                  <a:srgbClr val="000000"/>
                </a:solidFill>
                <a:effectLst/>
                <a:latin typeface="Consolas" panose="020B0609020204030204" pitchFamily="49" charset="0"/>
              </a:rPr>
              <a:t>WebApplicationBuilder</a:t>
            </a:r>
            <a:r>
              <a:rPr lang="pt-BR" sz="1400" b="0" dirty="0">
                <a:solidFill>
                  <a:srgbClr val="000000"/>
                </a:solidFill>
                <a:effectLst/>
                <a:latin typeface="Consolas" panose="020B0609020204030204" pitchFamily="49" charset="0"/>
              </a:rPr>
              <a:t> construtor = </a:t>
            </a:r>
            <a:r>
              <a:rPr lang="pt-BR" sz="1400" b="0" dirty="0" err="1">
                <a:solidFill>
                  <a:srgbClr val="000000"/>
                </a:solidFill>
                <a:effectLst/>
                <a:latin typeface="Consolas" panose="020B0609020204030204" pitchFamily="49" charset="0"/>
              </a:rPr>
              <a:t>WebApplication.CreateBuilder</a:t>
            </a:r>
            <a:r>
              <a:rPr lang="pt-BR" sz="1400" b="0" dirty="0">
                <a:solidFill>
                  <a:srgbClr val="000000"/>
                </a:solidFill>
                <a:effectLst/>
                <a:latin typeface="Consolas" panose="020B0609020204030204" pitchFamily="49" charset="0"/>
              </a:rPr>
              <a:t>(</a:t>
            </a:r>
            <a:r>
              <a:rPr lang="pt-BR" sz="1400" b="0" dirty="0" err="1">
                <a:solidFill>
                  <a:srgbClr val="0000FF"/>
                </a:solidFill>
                <a:effectLst/>
                <a:latin typeface="Consolas" panose="020B0609020204030204" pitchFamily="49" charset="0"/>
              </a:rPr>
              <a:t>args</a:t>
            </a:r>
            <a:r>
              <a:rPr lang="pt-BR" sz="1400" b="0" dirty="0">
                <a:solidFill>
                  <a:srgbClr val="000000"/>
                </a:solidFill>
                <a:effectLst/>
                <a:latin typeface="Consolas" panose="020B0609020204030204" pitchFamily="49" charset="0"/>
              </a:rPr>
              <a:t>);</a:t>
            </a:r>
          </a:p>
          <a:p>
            <a:pPr marL="0" indent="0">
              <a:spcBef>
                <a:spcPts val="100"/>
              </a:spcBef>
              <a:buNone/>
            </a:pPr>
            <a:r>
              <a:rPr lang="pt-BR" sz="1400" b="0" dirty="0">
                <a:solidFill>
                  <a:srgbClr val="008000"/>
                </a:solidFill>
                <a:effectLst/>
                <a:latin typeface="Consolas" panose="020B0609020204030204" pitchFamily="49" charset="0"/>
              </a:rPr>
              <a:t>// Obtém a coleção de serviços onde os serviços serão registrados</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err="1">
                <a:solidFill>
                  <a:srgbClr val="000000"/>
                </a:solidFill>
                <a:effectLst/>
                <a:latin typeface="Consolas" panose="020B0609020204030204" pitchFamily="49" charset="0"/>
              </a:rPr>
              <a:t>IServiceCollection</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servicos</a:t>
            </a:r>
            <a:r>
              <a:rPr lang="pt-BR" sz="1400" b="0" dirty="0">
                <a:solidFill>
                  <a:srgbClr val="000000"/>
                </a:solidFill>
                <a:effectLst/>
                <a:latin typeface="Consolas" panose="020B0609020204030204" pitchFamily="49" charset="0"/>
              </a:rPr>
              <a:t> = </a:t>
            </a:r>
            <a:r>
              <a:rPr lang="pt-BR" sz="1400" b="0" dirty="0" err="1">
                <a:solidFill>
                  <a:srgbClr val="000000"/>
                </a:solidFill>
                <a:effectLst/>
                <a:latin typeface="Consolas" panose="020B0609020204030204" pitchFamily="49" charset="0"/>
              </a:rPr>
              <a:t>construtor.Services</a:t>
            </a:r>
            <a:r>
              <a:rPr lang="pt-BR" sz="1400" b="0" dirty="0">
                <a:solidFill>
                  <a:srgbClr val="000000"/>
                </a:solidFill>
                <a:effectLst/>
                <a:latin typeface="Consolas" panose="020B0609020204030204" pitchFamily="49" charset="0"/>
              </a:rPr>
              <a:t>;</a:t>
            </a:r>
          </a:p>
          <a:p>
            <a:pPr marL="0" indent="0">
              <a:spcBef>
                <a:spcPts val="100"/>
              </a:spcBef>
              <a:buNone/>
            </a:pPr>
            <a:r>
              <a:rPr lang="pt-BR" sz="1400" b="0" dirty="0">
                <a:solidFill>
                  <a:srgbClr val="008000"/>
                </a:solidFill>
                <a:effectLst/>
                <a:latin typeface="Consolas" panose="020B0609020204030204" pitchFamily="49" charset="0"/>
              </a:rPr>
              <a:t>// Adiciona os serviços de controle ao contêiner de serviços</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err="1">
                <a:solidFill>
                  <a:srgbClr val="000000"/>
                </a:solidFill>
                <a:effectLst/>
                <a:latin typeface="Consolas" panose="020B0609020204030204" pitchFamily="49" charset="0"/>
              </a:rPr>
              <a:t>servicos.AddControllers</a:t>
            </a:r>
            <a:r>
              <a:rPr lang="pt-BR" sz="1400" b="0" dirty="0">
                <a:solidFill>
                  <a:srgbClr val="000000"/>
                </a:solidFill>
                <a:effectLst/>
                <a:latin typeface="Consolas" panose="020B0609020204030204" pitchFamily="49" charset="0"/>
              </a:rPr>
              <a:t>();</a:t>
            </a:r>
          </a:p>
          <a:p>
            <a:pPr marL="0" indent="0">
              <a:spcBef>
                <a:spcPts val="100"/>
              </a:spcBef>
              <a:buNone/>
            </a:pPr>
            <a:r>
              <a:rPr lang="pt-BR" sz="1400" b="0" dirty="0">
                <a:solidFill>
                  <a:srgbClr val="008000"/>
                </a:solidFill>
                <a:effectLst/>
                <a:latin typeface="Consolas" panose="020B0609020204030204" pitchFamily="49" charset="0"/>
              </a:rPr>
              <a:t>// Adiciona a exploração de </a:t>
            </a:r>
            <a:r>
              <a:rPr lang="pt-BR" sz="1400" b="0" dirty="0" err="1">
                <a:solidFill>
                  <a:srgbClr val="008000"/>
                </a:solidFill>
                <a:effectLst/>
                <a:latin typeface="Consolas" panose="020B0609020204030204" pitchFamily="49" charset="0"/>
              </a:rPr>
              <a:t>endpoints</a:t>
            </a:r>
            <a:r>
              <a:rPr lang="pt-BR" sz="1400" b="0" dirty="0">
                <a:solidFill>
                  <a:srgbClr val="008000"/>
                </a:solidFill>
                <a:effectLst/>
                <a:latin typeface="Consolas" panose="020B0609020204030204" pitchFamily="49" charset="0"/>
              </a:rPr>
              <a:t> API para a documentação automática</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err="1">
                <a:solidFill>
                  <a:srgbClr val="000000"/>
                </a:solidFill>
                <a:effectLst/>
                <a:latin typeface="Consolas" panose="020B0609020204030204" pitchFamily="49" charset="0"/>
              </a:rPr>
              <a:t>servicos.AddEndpointsApiExplorer</a:t>
            </a:r>
            <a:r>
              <a:rPr lang="pt-BR" sz="1400" b="0" dirty="0">
                <a:solidFill>
                  <a:srgbClr val="000000"/>
                </a:solidFill>
                <a:effectLst/>
                <a:latin typeface="Consolas" panose="020B0609020204030204" pitchFamily="49" charset="0"/>
              </a:rPr>
              <a:t>();</a:t>
            </a:r>
          </a:p>
          <a:p>
            <a:pPr marL="0" indent="0">
              <a:spcBef>
                <a:spcPts val="100"/>
              </a:spcBef>
              <a:buNone/>
            </a:pPr>
            <a:r>
              <a:rPr lang="pt-BR" sz="1400" b="0" dirty="0">
                <a:solidFill>
                  <a:srgbClr val="008000"/>
                </a:solidFill>
                <a:effectLst/>
                <a:latin typeface="Consolas" panose="020B0609020204030204" pitchFamily="49" charset="0"/>
              </a:rPr>
              <a:t>// Configura o </a:t>
            </a:r>
            <a:r>
              <a:rPr lang="pt-BR" sz="1400" b="0" dirty="0" err="1">
                <a:solidFill>
                  <a:srgbClr val="008000"/>
                </a:solidFill>
                <a:effectLst/>
                <a:latin typeface="Consolas" panose="020B0609020204030204" pitchFamily="49" charset="0"/>
              </a:rPr>
              <a:t>Kestrel</a:t>
            </a:r>
            <a:r>
              <a:rPr lang="pt-BR" sz="1400" b="0" dirty="0">
                <a:solidFill>
                  <a:srgbClr val="008000"/>
                </a:solidFill>
                <a:effectLst/>
                <a:latin typeface="Consolas" panose="020B0609020204030204" pitchFamily="49" charset="0"/>
              </a:rPr>
              <a:t>, o servidor web que será usado pela aplicação</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err="1">
                <a:solidFill>
                  <a:srgbClr val="000000"/>
                </a:solidFill>
                <a:effectLst/>
                <a:latin typeface="Consolas" panose="020B0609020204030204" pitchFamily="49" charset="0"/>
              </a:rPr>
              <a:t>construtor.WebHost.ConfigureKestrel</a:t>
            </a:r>
            <a:r>
              <a:rPr lang="pt-BR" sz="1400" b="0" dirty="0">
                <a:solidFill>
                  <a:srgbClr val="000000"/>
                </a:solidFill>
                <a:effectLst/>
                <a:latin typeface="Consolas" panose="020B0609020204030204" pitchFamily="49" charset="0"/>
              </a:rPr>
              <a:t>(</a:t>
            </a:r>
            <a:r>
              <a:rPr lang="pt-BR" sz="1400" b="0" dirty="0" err="1">
                <a:solidFill>
                  <a:srgbClr val="000000"/>
                </a:solidFill>
                <a:effectLst/>
                <a:latin typeface="Consolas" panose="020B0609020204030204" pitchFamily="49" charset="0"/>
              </a:rPr>
              <a:t>serverOptions</a:t>
            </a:r>
            <a:r>
              <a:rPr lang="pt-BR" sz="1400" b="0" dirty="0">
                <a:solidFill>
                  <a:srgbClr val="000000"/>
                </a:solidFill>
                <a:effectLst/>
                <a:latin typeface="Consolas" panose="020B0609020204030204" pitchFamily="49" charset="0"/>
              </a:rPr>
              <a:t> =&gt; {</a:t>
            </a:r>
          </a:p>
          <a:p>
            <a:pPr marL="0" indent="0">
              <a:spcBef>
                <a:spcPts val="100"/>
              </a:spcBef>
              <a:buNone/>
            </a:pPr>
            <a:r>
              <a:rPr lang="pt-BR" sz="1400" b="0" dirty="0">
                <a:solidFill>
                  <a:srgbClr val="008000"/>
                </a:solidFill>
                <a:effectLst/>
                <a:latin typeface="Consolas" panose="020B0609020204030204" pitchFamily="49" charset="0"/>
              </a:rPr>
              <a:t>    // Altera a porta para 8080 e permite conexões de qualquer IP</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serverOptions.ListenAnyIP</a:t>
            </a:r>
            <a:r>
              <a:rPr lang="pt-BR" sz="1400" b="0" dirty="0">
                <a:solidFill>
                  <a:srgbClr val="000000"/>
                </a:solidFill>
                <a:effectLst/>
                <a:latin typeface="Consolas" panose="020B0609020204030204" pitchFamily="49" charset="0"/>
              </a:rPr>
              <a:t>(</a:t>
            </a:r>
            <a:r>
              <a:rPr lang="pt-BR" sz="1400" b="0" dirty="0">
                <a:solidFill>
                  <a:srgbClr val="098658"/>
                </a:solidFill>
                <a:effectLst/>
                <a:latin typeface="Consolas" panose="020B0609020204030204" pitchFamily="49" charset="0"/>
              </a:rPr>
              <a:t>8080</a:t>
            </a:r>
            <a:r>
              <a:rPr lang="pt-BR" sz="1400" b="0" dirty="0">
                <a:solidFill>
                  <a:srgbClr val="000000"/>
                </a:solidFill>
                <a:effectLst/>
                <a:latin typeface="Consolas" panose="020B0609020204030204" pitchFamily="49" charset="0"/>
              </a:rPr>
              <a:t>);</a:t>
            </a:r>
          </a:p>
          <a:p>
            <a:pPr marL="0" indent="0">
              <a:spcBef>
                <a:spcPts val="100"/>
              </a:spcBef>
              <a:buNone/>
            </a:pPr>
            <a:r>
              <a:rPr lang="pt-BR" sz="1400" b="0" dirty="0">
                <a:solidFill>
                  <a:srgbClr val="000000"/>
                </a:solidFill>
                <a:effectLst/>
                <a:latin typeface="Consolas" panose="020B0609020204030204" pitchFamily="49" charset="0"/>
              </a:rPr>
              <a:t>});</a:t>
            </a:r>
          </a:p>
          <a:p>
            <a:pPr marL="0" indent="0">
              <a:spcBef>
                <a:spcPts val="100"/>
              </a:spcBef>
              <a:buNone/>
            </a:pPr>
            <a:r>
              <a:rPr lang="pt-BR" sz="1400" b="0" dirty="0">
                <a:solidFill>
                  <a:srgbClr val="008000"/>
                </a:solidFill>
                <a:effectLst/>
                <a:latin typeface="Consolas" panose="020B0609020204030204" pitchFamily="49" charset="0"/>
              </a:rPr>
              <a:t>// Constrói a aplicação web a partir do construtor</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err="1">
                <a:solidFill>
                  <a:srgbClr val="000000"/>
                </a:solidFill>
                <a:effectLst/>
                <a:latin typeface="Consolas" panose="020B0609020204030204" pitchFamily="49" charset="0"/>
              </a:rPr>
              <a:t>WebApplication</a:t>
            </a:r>
            <a:r>
              <a:rPr lang="pt-BR" sz="1400" b="0" dirty="0">
                <a:solidFill>
                  <a:srgbClr val="000000"/>
                </a:solidFill>
                <a:effectLst/>
                <a:latin typeface="Consolas" panose="020B0609020204030204" pitchFamily="49" charset="0"/>
              </a:rPr>
              <a:t> app = </a:t>
            </a:r>
            <a:r>
              <a:rPr lang="pt-BR" sz="1400" b="0" dirty="0" err="1">
                <a:solidFill>
                  <a:srgbClr val="000000"/>
                </a:solidFill>
                <a:effectLst/>
                <a:latin typeface="Consolas" panose="020B0609020204030204" pitchFamily="49" charset="0"/>
              </a:rPr>
              <a:t>construtor.Build</a:t>
            </a:r>
            <a:r>
              <a:rPr lang="pt-BR" sz="1400" b="0" dirty="0">
                <a:solidFill>
                  <a:srgbClr val="000000"/>
                </a:solidFill>
                <a:effectLst/>
                <a:latin typeface="Consolas" panose="020B0609020204030204" pitchFamily="49" charset="0"/>
              </a:rPr>
              <a:t>();</a:t>
            </a:r>
          </a:p>
          <a:p>
            <a:pPr marL="0" indent="0">
              <a:spcBef>
                <a:spcPts val="100"/>
              </a:spcBef>
              <a:buNone/>
            </a:pPr>
            <a:r>
              <a:rPr lang="pt-BR" sz="1400" b="0" dirty="0">
                <a:solidFill>
                  <a:srgbClr val="008000"/>
                </a:solidFill>
                <a:effectLst/>
                <a:latin typeface="Consolas" panose="020B0609020204030204" pitchFamily="49" charset="0"/>
              </a:rPr>
              <a:t>// Obtém o ambiente web atual (desenvolvimento, produção, etc.)</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err="1">
                <a:solidFill>
                  <a:srgbClr val="000000"/>
                </a:solidFill>
                <a:effectLst/>
                <a:latin typeface="Consolas" panose="020B0609020204030204" pitchFamily="49" charset="0"/>
              </a:rPr>
              <a:t>IWebHostEnvironment</a:t>
            </a:r>
            <a:r>
              <a:rPr lang="pt-BR" sz="1400" b="0" dirty="0">
                <a:solidFill>
                  <a:srgbClr val="000000"/>
                </a:solidFill>
                <a:effectLst/>
                <a:latin typeface="Consolas" panose="020B0609020204030204" pitchFamily="49" charset="0"/>
              </a:rPr>
              <a:t> ambiente = </a:t>
            </a:r>
            <a:r>
              <a:rPr lang="pt-BR" sz="1400" b="0" dirty="0" err="1">
                <a:solidFill>
                  <a:srgbClr val="000000"/>
                </a:solidFill>
                <a:effectLst/>
                <a:latin typeface="Consolas" panose="020B0609020204030204" pitchFamily="49" charset="0"/>
              </a:rPr>
              <a:t>app.Environment</a:t>
            </a:r>
            <a:r>
              <a:rPr lang="pt-BR" sz="1400" b="0" dirty="0">
                <a:solidFill>
                  <a:srgbClr val="000000"/>
                </a:solidFill>
                <a:effectLst/>
                <a:latin typeface="Consolas" panose="020B0609020204030204" pitchFamily="49" charset="0"/>
              </a:rPr>
              <a:t>;</a:t>
            </a:r>
          </a:p>
          <a:p>
            <a:pPr marL="0" indent="0">
              <a:spcBef>
                <a:spcPts val="100"/>
              </a:spcBef>
              <a:buNone/>
            </a:pPr>
            <a:r>
              <a:rPr lang="pt-BR" sz="1400" b="0" dirty="0">
                <a:solidFill>
                  <a:srgbClr val="008000"/>
                </a:solidFill>
                <a:effectLst/>
                <a:latin typeface="Consolas" panose="020B0609020204030204" pitchFamily="49" charset="0"/>
              </a:rPr>
              <a:t>// Redireciona requisições HTTP para HTTPS</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err="1">
                <a:solidFill>
                  <a:srgbClr val="000000"/>
                </a:solidFill>
                <a:effectLst/>
                <a:latin typeface="Consolas" panose="020B0609020204030204" pitchFamily="49" charset="0"/>
              </a:rPr>
              <a:t>app.UseHttpsRedirection</a:t>
            </a:r>
            <a:r>
              <a:rPr lang="pt-BR" sz="1400" b="0" dirty="0">
                <a:solidFill>
                  <a:srgbClr val="000000"/>
                </a:solidFill>
                <a:effectLst/>
                <a:latin typeface="Consolas" panose="020B0609020204030204" pitchFamily="49" charset="0"/>
              </a:rPr>
              <a:t>();</a:t>
            </a:r>
          </a:p>
          <a:p>
            <a:pPr marL="0" indent="0">
              <a:spcBef>
                <a:spcPts val="100"/>
              </a:spcBef>
              <a:buNone/>
            </a:pPr>
            <a:r>
              <a:rPr lang="pt-BR" sz="1400" b="0" dirty="0" err="1">
                <a:solidFill>
                  <a:srgbClr val="000000"/>
                </a:solidFill>
                <a:effectLst/>
                <a:latin typeface="Consolas" panose="020B0609020204030204" pitchFamily="49" charset="0"/>
              </a:rPr>
              <a:t>app.UseStaticFiles</a:t>
            </a:r>
            <a:r>
              <a:rPr lang="pt-BR" sz="1400" b="0" dirty="0">
                <a:solidFill>
                  <a:srgbClr val="000000"/>
                </a:solidFill>
                <a:effectLst/>
                <a:latin typeface="Consolas" panose="020B0609020204030204" pitchFamily="49" charset="0"/>
              </a:rPr>
              <a:t>(); </a:t>
            </a:r>
            <a:r>
              <a:rPr lang="pt-BR" sz="1400" b="0" dirty="0">
                <a:solidFill>
                  <a:srgbClr val="008000"/>
                </a:solidFill>
                <a:effectLst/>
                <a:latin typeface="Consolas" panose="020B0609020204030204" pitchFamily="49" charset="0"/>
              </a:rPr>
              <a:t>// Isso faz com que arquivos em </a:t>
            </a:r>
            <a:r>
              <a:rPr lang="pt-BR" sz="1400" b="0" dirty="0" err="1">
                <a:solidFill>
                  <a:srgbClr val="008000"/>
                </a:solidFill>
                <a:effectLst/>
                <a:latin typeface="Consolas" panose="020B0609020204030204" pitchFamily="49" charset="0"/>
              </a:rPr>
              <a:t>wwwroot</a:t>
            </a:r>
            <a:r>
              <a:rPr lang="pt-BR" sz="1400" b="0" dirty="0">
                <a:solidFill>
                  <a:srgbClr val="008000"/>
                </a:solidFill>
                <a:effectLst/>
                <a:latin typeface="Consolas" panose="020B0609020204030204" pitchFamily="49" charset="0"/>
              </a:rPr>
              <a:t> sejam servidos</a:t>
            </a:r>
            <a:br>
              <a:rPr lang="pt-BR" sz="1400" b="0" dirty="0">
                <a:solidFill>
                  <a:srgbClr val="000000"/>
                </a:solidFill>
                <a:effectLst/>
                <a:latin typeface="Consolas" panose="020B0609020204030204" pitchFamily="49" charset="0"/>
              </a:rPr>
            </a:br>
            <a:r>
              <a:rPr lang="pt-BR" sz="1400" b="0" dirty="0">
                <a:solidFill>
                  <a:srgbClr val="008000"/>
                </a:solidFill>
                <a:effectLst/>
                <a:latin typeface="Consolas" panose="020B0609020204030204" pitchFamily="49" charset="0"/>
              </a:rPr>
              <a:t>// Habilita a autorização na aplicação</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err="1">
                <a:solidFill>
                  <a:srgbClr val="000000"/>
                </a:solidFill>
                <a:effectLst/>
                <a:latin typeface="Consolas" panose="020B0609020204030204" pitchFamily="49" charset="0"/>
              </a:rPr>
              <a:t>app.UseAuthorization</a:t>
            </a:r>
            <a:r>
              <a:rPr lang="pt-BR" sz="1400" b="0" dirty="0">
                <a:solidFill>
                  <a:srgbClr val="000000"/>
                </a:solidFill>
                <a:effectLst/>
                <a:latin typeface="Consolas" panose="020B0609020204030204" pitchFamily="49" charset="0"/>
              </a:rPr>
              <a:t>();</a:t>
            </a:r>
            <a:br>
              <a:rPr lang="pt-BR" sz="1400" b="0" dirty="0">
                <a:solidFill>
                  <a:srgbClr val="000000"/>
                </a:solidFill>
                <a:effectLst/>
                <a:latin typeface="Consolas" panose="020B0609020204030204" pitchFamily="49" charset="0"/>
              </a:rPr>
            </a:br>
            <a:r>
              <a:rPr lang="pt-BR" sz="1400" b="0" dirty="0">
                <a:solidFill>
                  <a:srgbClr val="008000"/>
                </a:solidFill>
                <a:effectLst/>
                <a:latin typeface="Consolas" panose="020B0609020204030204" pitchFamily="49" charset="0"/>
              </a:rPr>
              <a:t>// Mapeia os controladores para que as rotas possam ser acessadas</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err="1">
                <a:solidFill>
                  <a:srgbClr val="000000"/>
                </a:solidFill>
                <a:effectLst/>
                <a:latin typeface="Consolas" panose="020B0609020204030204" pitchFamily="49" charset="0"/>
              </a:rPr>
              <a:t>app.MapControllers</a:t>
            </a:r>
            <a:r>
              <a:rPr lang="pt-BR" sz="1400" b="0" dirty="0">
                <a:solidFill>
                  <a:srgbClr val="000000"/>
                </a:solidFill>
                <a:effectLst/>
                <a:latin typeface="Consolas" panose="020B0609020204030204" pitchFamily="49" charset="0"/>
              </a:rPr>
              <a:t>(); </a:t>
            </a:r>
            <a:br>
              <a:rPr lang="pt-BR" sz="1400" b="0" dirty="0">
                <a:solidFill>
                  <a:srgbClr val="000000"/>
                </a:solidFill>
                <a:effectLst/>
                <a:latin typeface="Consolas" panose="020B0609020204030204" pitchFamily="49" charset="0"/>
              </a:rPr>
            </a:br>
            <a:r>
              <a:rPr lang="pt-BR" sz="1400" b="0" dirty="0">
                <a:solidFill>
                  <a:srgbClr val="008000"/>
                </a:solidFill>
                <a:effectLst/>
                <a:latin typeface="Consolas" panose="020B0609020204030204" pitchFamily="49" charset="0"/>
              </a:rPr>
              <a:t>// Inicia a execução da aplicação</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err="1">
                <a:solidFill>
                  <a:srgbClr val="000000"/>
                </a:solidFill>
                <a:effectLst/>
                <a:latin typeface="Consolas" panose="020B0609020204030204" pitchFamily="49" charset="0"/>
              </a:rPr>
              <a:t>app.Run</a:t>
            </a:r>
            <a:r>
              <a:rPr lang="pt-BR" sz="1400" b="0" dirty="0">
                <a:solidFill>
                  <a:srgbClr val="000000"/>
                </a:solidFill>
                <a:effectLst/>
                <a:latin typeface="Consolas" panose="020B0609020204030204" pitchFamily="49" charset="0"/>
              </a:rPr>
              <a:t>();</a:t>
            </a:r>
          </a:p>
          <a:p>
            <a:pPr marL="0" indent="0">
              <a:spcBef>
                <a:spcPts val="100"/>
              </a:spcBef>
              <a:buNone/>
            </a:pPr>
            <a:endParaRPr lang="pt-BR" sz="1400" dirty="0"/>
          </a:p>
        </p:txBody>
      </p:sp>
    </p:spTree>
    <p:extLst>
      <p:ext uri="{BB962C8B-B14F-4D97-AF65-F5344CB8AC3E}">
        <p14:creationId xmlns:p14="http://schemas.microsoft.com/office/powerpoint/2010/main" val="3945752988"/>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D0E07C9B-9A0B-BA2E-C458-84A2C8F2F63A}"/>
              </a:ext>
            </a:extLst>
          </p:cNvPr>
          <p:cNvSpPr>
            <a:spLocks noGrp="1"/>
          </p:cNvSpPr>
          <p:nvPr>
            <p:ph type="title"/>
          </p:nvPr>
        </p:nvSpPr>
        <p:spPr/>
        <p:txBody>
          <a:bodyPr/>
          <a:lstStyle/>
          <a:p>
            <a:r>
              <a:rPr lang="pt-BR" dirty="0" err="1"/>
              <a:t>Runing</a:t>
            </a:r>
            <a:endParaRPr lang="pt-BR" dirty="0"/>
          </a:p>
        </p:txBody>
      </p:sp>
      <p:sp>
        <p:nvSpPr>
          <p:cNvPr id="3" name="Espaço Reservado para Conteúdo 2">
            <a:extLst>
              <a:ext uri="{FF2B5EF4-FFF2-40B4-BE49-F238E27FC236}">
                <a16:creationId xmlns:a16="http://schemas.microsoft.com/office/drawing/2014/main" id="{0392050F-7A44-F15E-84BC-C39383FCABCC}"/>
              </a:ext>
            </a:extLst>
          </p:cNvPr>
          <p:cNvSpPr>
            <a:spLocks noGrp="1"/>
          </p:cNvSpPr>
          <p:nvPr>
            <p:ph idx="1"/>
          </p:nvPr>
        </p:nvSpPr>
        <p:spPr/>
        <p:txBody>
          <a:bodyPr/>
          <a:lstStyle/>
          <a:p>
            <a:r>
              <a:rPr lang="pt-BR" dirty="0"/>
              <a:t>Para rodar o programa:</a:t>
            </a:r>
          </a:p>
          <a:p>
            <a:pPr lvl="1"/>
            <a:r>
              <a:rPr lang="pt-BR" dirty="0"/>
              <a:t>Digite no terminal:</a:t>
            </a:r>
          </a:p>
          <a:p>
            <a:pPr lvl="2"/>
            <a:r>
              <a:rPr lang="pt-BR" dirty="0" err="1"/>
              <a:t>dotnet</a:t>
            </a:r>
            <a:r>
              <a:rPr lang="pt-BR" dirty="0"/>
              <a:t> </a:t>
            </a:r>
            <a:r>
              <a:rPr lang="pt-BR" dirty="0" err="1"/>
              <a:t>run</a:t>
            </a:r>
            <a:endParaRPr lang="pt-BR" dirty="0"/>
          </a:p>
        </p:txBody>
      </p:sp>
    </p:spTree>
    <p:extLst>
      <p:ext uri="{BB962C8B-B14F-4D97-AF65-F5344CB8AC3E}">
        <p14:creationId xmlns:p14="http://schemas.microsoft.com/office/powerpoint/2010/main" val="57314681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 name="Picture 4" descr="Esferas em equilíbrio">
            <a:extLst>
              <a:ext uri="{FF2B5EF4-FFF2-40B4-BE49-F238E27FC236}">
                <a16:creationId xmlns:a16="http://schemas.microsoft.com/office/drawing/2014/main" id="{6762337B-BAD1-902E-3BBE-38ABEE1FBE8F}"/>
              </a:ext>
            </a:extLst>
          </p:cNvPr>
          <p:cNvPicPr>
            <a:picLocks noChangeAspect="1"/>
          </p:cNvPicPr>
          <p:nvPr/>
        </p:nvPicPr>
        <p:blipFill>
          <a:blip r:embed="rId2"/>
          <a:srcRect t="11690" b="4929"/>
          <a:stretch/>
        </p:blipFill>
        <p:spPr>
          <a:xfrm>
            <a:off x="20" y="-7619"/>
            <a:ext cx="12191979" cy="6887364"/>
          </a:xfrm>
          <a:prstGeom prst="rect">
            <a:avLst/>
          </a:prstGeom>
        </p:spPr>
      </p:pic>
      <p:sp>
        <p:nvSpPr>
          <p:cNvPr id="9" name="Rectangle 8">
            <a:extLst>
              <a:ext uri="{FF2B5EF4-FFF2-40B4-BE49-F238E27FC236}">
                <a16:creationId xmlns:a16="http://schemas.microsoft.com/office/drawing/2014/main" id="{4D60F200-5EB0-B223-2439-C96C67F0FEE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7620"/>
            <a:ext cx="5566593" cy="6887364"/>
          </a:xfrm>
          <a:prstGeom prst="rect">
            <a:avLst/>
          </a:prstGeom>
          <a:gradFill flip="none" rotWithShape="1">
            <a:gsLst>
              <a:gs pos="21000">
                <a:srgbClr val="000000">
                  <a:alpha val="62000"/>
                </a:srgbClr>
              </a:gs>
              <a:gs pos="100000">
                <a:srgbClr val="000000">
                  <a:alpha val="0"/>
                </a:srgb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74067CD3-146F-6228-E362-39AA720C25F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a:off x="-863442" y="855815"/>
            <a:ext cx="6887365" cy="5160474"/>
          </a:xfrm>
          <a:prstGeom prst="rect">
            <a:avLst/>
          </a:prstGeom>
          <a:gradFill flip="none" rotWithShape="1">
            <a:gsLst>
              <a:gs pos="0">
                <a:schemeClr val="accent5">
                  <a:lumMod val="75000"/>
                  <a:alpha val="91000"/>
                </a:schemeClr>
              </a:gs>
              <a:gs pos="83000">
                <a:schemeClr val="accent5">
                  <a:alpha val="0"/>
                </a:schemeClr>
              </a:gs>
            </a:gsLst>
            <a:lin ang="5100000" scaled="0"/>
            <a:tileRect/>
          </a:gra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a:p>
        </p:txBody>
      </p:sp>
      <p:sp>
        <p:nvSpPr>
          <p:cNvPr id="13" name="Rectangle 12">
            <a:extLst>
              <a:ext uri="{FF2B5EF4-FFF2-40B4-BE49-F238E27FC236}">
                <a16:creationId xmlns:a16="http://schemas.microsoft.com/office/drawing/2014/main" id="{271C7E5C-A0F8-E9FA-56DB-31A257FD4ED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 y="-7648"/>
            <a:ext cx="2079513" cy="6865647"/>
          </a:xfrm>
          <a:prstGeom prst="rect">
            <a:avLst/>
          </a:prstGeom>
          <a:gradFill flip="none" rotWithShape="1">
            <a:gsLst>
              <a:gs pos="5000">
                <a:schemeClr val="accent5"/>
              </a:gs>
              <a:gs pos="49000">
                <a:schemeClr val="accent5">
                  <a:alpha val="0"/>
                </a:schemeClr>
              </a:gs>
            </a:gsLst>
            <a:lin ang="210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33F70A3C-4474-2A39-470C-FD55A88375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7706777" y="3068761"/>
            <a:ext cx="4504659" cy="3789239"/>
          </a:xfrm>
          <a:prstGeom prst="rect">
            <a:avLst/>
          </a:prstGeom>
          <a:gradFill flip="none" rotWithShape="1">
            <a:gsLst>
              <a:gs pos="0">
                <a:schemeClr val="accent5"/>
              </a:gs>
              <a:gs pos="60000">
                <a:schemeClr val="accent5">
                  <a:alpha val="0"/>
                </a:schemeClr>
              </a:gs>
            </a:gsLst>
            <a:path path="circle">
              <a:fillToRect r="100000" b="100000"/>
            </a:path>
            <a:tileRect l="-100000" t="-100000"/>
          </a:gra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a:p>
        </p:txBody>
      </p:sp>
      <p:sp>
        <p:nvSpPr>
          <p:cNvPr id="17" name="Rectangle 16">
            <a:extLst>
              <a:ext uri="{FF2B5EF4-FFF2-40B4-BE49-F238E27FC236}">
                <a16:creationId xmlns:a16="http://schemas.microsoft.com/office/drawing/2014/main" id="{BAC3F7D4-9613-0E1F-901C-98FE831DEBC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8774557" y="-6485"/>
            <a:ext cx="3427160" cy="6879745"/>
          </a:xfrm>
          <a:prstGeom prst="rect">
            <a:avLst/>
          </a:prstGeom>
          <a:gradFill flip="none" rotWithShape="1">
            <a:gsLst>
              <a:gs pos="5000">
                <a:schemeClr val="accent2"/>
              </a:gs>
              <a:gs pos="49000">
                <a:schemeClr val="accent5">
                  <a:lumMod val="60000"/>
                  <a:lumOff val="40000"/>
                  <a:alpha val="0"/>
                </a:schemeClr>
              </a:gs>
            </a:gsLst>
            <a:lin ang="12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AFD5167C-AF48-26F0-7A9F-3F764337487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4264705" y="-1061856"/>
            <a:ext cx="3682024" cy="12211438"/>
          </a:xfrm>
          <a:prstGeom prst="rect">
            <a:avLst/>
          </a:prstGeom>
          <a:gradFill>
            <a:gsLst>
              <a:gs pos="0">
                <a:schemeClr val="accent5"/>
              </a:gs>
              <a:gs pos="65000">
                <a:schemeClr val="accent2">
                  <a:alpha val="0"/>
                </a:schemeClr>
              </a:gs>
            </a:gsLst>
            <a:lin ang="11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87B30A01-FCA8-86A5-A840-C32A3BE2EDD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6" y="-7639"/>
            <a:ext cx="4879823" cy="6887373"/>
          </a:xfrm>
          <a:prstGeom prst="rect">
            <a:avLst/>
          </a:prstGeom>
          <a:gradFill>
            <a:gsLst>
              <a:gs pos="0">
                <a:schemeClr val="accent2">
                  <a:alpha val="70000"/>
                </a:schemeClr>
              </a:gs>
              <a:gs pos="44000">
                <a:schemeClr val="accent5">
                  <a:lumMod val="60000"/>
                  <a:lumOff val="40000"/>
                  <a:alpha val="0"/>
                </a:schemeClr>
              </a:gs>
            </a:gsLst>
            <a:lin ang="9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F6E3F975-0117-ED86-DA0E-C4114AA80B78}"/>
              </a:ext>
            </a:extLst>
          </p:cNvPr>
          <p:cNvSpPr>
            <a:spLocks noGrp="1"/>
          </p:cNvSpPr>
          <p:nvPr>
            <p:ph type="title"/>
          </p:nvPr>
        </p:nvSpPr>
        <p:spPr>
          <a:xfrm>
            <a:off x="859028" y="2155188"/>
            <a:ext cx="4160233" cy="2839273"/>
          </a:xfrm>
        </p:spPr>
        <p:txBody>
          <a:bodyPr vert="horz" lIns="91440" tIns="45720" rIns="91440" bIns="45720" rtlCol="0" anchor="b">
            <a:normAutofit/>
          </a:bodyPr>
          <a:lstStyle/>
          <a:p>
            <a:r>
              <a:rPr lang="en-US" sz="4000">
                <a:solidFill>
                  <a:srgbClr val="FFFFFF"/>
                </a:solidFill>
              </a:rPr>
              <a:t>Vantagens do uso do C# </a:t>
            </a:r>
            <a:br>
              <a:rPr lang="en-US" sz="4000">
                <a:solidFill>
                  <a:srgbClr val="FFFFFF"/>
                </a:solidFill>
              </a:rPr>
            </a:br>
            <a:r>
              <a:rPr lang="en-US" sz="4000">
                <a:solidFill>
                  <a:srgbClr val="FFFFFF"/>
                </a:solidFill>
              </a:rPr>
              <a:t>Ps. na teoria</a:t>
            </a:r>
          </a:p>
        </p:txBody>
      </p:sp>
    </p:spTree>
    <p:extLst>
      <p:ext uri="{BB962C8B-B14F-4D97-AF65-F5344CB8AC3E}">
        <p14:creationId xmlns:p14="http://schemas.microsoft.com/office/powerpoint/2010/main" val="3161353132"/>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907E470A-25F4-47D0-8FEC-EE9FD606BB3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66220E63-99E1-482A-A0A6-B47EB4BF879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F8610896-EA5E-4BE8-8398-C1AFC0490A2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Color Cover">
              <a:extLst>
                <a:ext uri="{FF2B5EF4-FFF2-40B4-BE49-F238E27FC236}">
                  <a16:creationId xmlns:a16="http://schemas.microsoft.com/office/drawing/2014/main" id="{F44E9794-9C4B-427F-BB50-89D893347DE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8618EE54-271A-4FE8-B6B3-D0FCF55A7A0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ECA6F781-4382-4525-9DA8-9D66605F877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olor">
              <a:extLst>
                <a:ext uri="{FF2B5EF4-FFF2-40B4-BE49-F238E27FC236}">
                  <a16:creationId xmlns:a16="http://schemas.microsoft.com/office/drawing/2014/main" id="{209C186B-2883-498E-A176-6B60F8B51BF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17">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ítulo 1">
            <a:extLst>
              <a:ext uri="{FF2B5EF4-FFF2-40B4-BE49-F238E27FC236}">
                <a16:creationId xmlns:a16="http://schemas.microsoft.com/office/drawing/2014/main" id="{25F0DB1F-1134-32FE-45E8-5E41FE51533D}"/>
              </a:ext>
            </a:extLst>
          </p:cNvPr>
          <p:cNvSpPr>
            <a:spLocks noGrp="1"/>
          </p:cNvSpPr>
          <p:nvPr>
            <p:ph type="title"/>
          </p:nvPr>
        </p:nvSpPr>
        <p:spPr>
          <a:xfrm>
            <a:off x="1014984" y="891712"/>
            <a:ext cx="5309616" cy="5160789"/>
          </a:xfrm>
        </p:spPr>
        <p:txBody>
          <a:bodyPr anchor="ctr">
            <a:normAutofit/>
          </a:bodyPr>
          <a:lstStyle/>
          <a:p>
            <a:r>
              <a:rPr lang="pt-BR" sz="4800">
                <a:solidFill>
                  <a:schemeClr val="bg1"/>
                </a:solidFill>
              </a:rPr>
              <a:t>Exemplo CRUD</a:t>
            </a:r>
          </a:p>
        </p:txBody>
      </p:sp>
      <p:sp>
        <p:nvSpPr>
          <p:cNvPr id="3" name="Espaço Reservado para Conteúdo 2">
            <a:extLst>
              <a:ext uri="{FF2B5EF4-FFF2-40B4-BE49-F238E27FC236}">
                <a16:creationId xmlns:a16="http://schemas.microsoft.com/office/drawing/2014/main" id="{07A085DF-4816-7DE0-DB17-B0810ECB0EBE}"/>
              </a:ext>
            </a:extLst>
          </p:cNvPr>
          <p:cNvSpPr>
            <a:spLocks noGrp="1"/>
          </p:cNvSpPr>
          <p:nvPr>
            <p:ph idx="1"/>
          </p:nvPr>
        </p:nvSpPr>
        <p:spPr>
          <a:xfrm>
            <a:off x="6412302" y="891713"/>
            <a:ext cx="4584882" cy="5160790"/>
          </a:xfrm>
        </p:spPr>
        <p:txBody>
          <a:bodyPr anchor="ctr">
            <a:normAutofit/>
          </a:bodyPr>
          <a:lstStyle/>
          <a:p>
            <a:endParaRPr lang="pt-BR" sz="1800">
              <a:solidFill>
                <a:schemeClr val="bg1"/>
              </a:solidFill>
            </a:endParaRPr>
          </a:p>
        </p:txBody>
      </p:sp>
    </p:spTree>
    <p:extLst>
      <p:ext uri="{BB962C8B-B14F-4D97-AF65-F5344CB8AC3E}">
        <p14:creationId xmlns:p14="http://schemas.microsoft.com/office/powerpoint/2010/main" val="1485081389"/>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Slide Background Fill">
            <a:extLst>
              <a:ext uri="{FF2B5EF4-FFF2-40B4-BE49-F238E27FC236}">
                <a16:creationId xmlns:a16="http://schemas.microsoft.com/office/drawing/2014/main" id="{913AE63C-D5B4-45D1-ACFC-648CFFCF980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6536E295-EF5B-4BE9-A4CB-D5C581AAA99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13" name="Color">
              <a:extLst>
                <a:ext uri="{FF2B5EF4-FFF2-40B4-BE49-F238E27FC236}">
                  <a16:creationId xmlns:a16="http://schemas.microsoft.com/office/drawing/2014/main" id="{9EDFE04B-BA3D-4E70-8E8D-3130980E001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Color">
              <a:extLst>
                <a:ext uri="{FF2B5EF4-FFF2-40B4-BE49-F238E27FC236}">
                  <a16:creationId xmlns:a16="http://schemas.microsoft.com/office/drawing/2014/main" id="{9B9AA2D3-5BB5-441E-AE46-54B87F25148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 name="Imagem 4">
            <a:extLst>
              <a:ext uri="{FF2B5EF4-FFF2-40B4-BE49-F238E27FC236}">
                <a16:creationId xmlns:a16="http://schemas.microsoft.com/office/drawing/2014/main" id="{C47B8195-6D7C-1B41-5AAF-B383A0488E64}"/>
              </a:ext>
            </a:extLst>
          </p:cNvPr>
          <p:cNvPicPr>
            <a:picLocks noChangeAspect="1"/>
          </p:cNvPicPr>
          <p:nvPr/>
        </p:nvPicPr>
        <p:blipFill>
          <a:blip r:embed="rId2"/>
          <a:stretch>
            <a:fillRect/>
          </a:stretch>
        </p:blipFill>
        <p:spPr>
          <a:xfrm>
            <a:off x="6218159" y="1543188"/>
            <a:ext cx="5315702" cy="3760858"/>
          </a:xfrm>
          <a:prstGeom prst="rect">
            <a:avLst/>
          </a:prstGeom>
        </p:spPr>
      </p:pic>
      <p:grpSp>
        <p:nvGrpSpPr>
          <p:cNvPr id="16" name="Group 15">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ítulo 1">
            <a:extLst>
              <a:ext uri="{FF2B5EF4-FFF2-40B4-BE49-F238E27FC236}">
                <a16:creationId xmlns:a16="http://schemas.microsoft.com/office/drawing/2014/main" id="{B923EFF9-2B38-A9E2-E321-E800E7960758}"/>
              </a:ext>
            </a:extLst>
          </p:cNvPr>
          <p:cNvSpPr>
            <a:spLocks noGrp="1"/>
          </p:cNvSpPr>
          <p:nvPr>
            <p:ph type="title"/>
          </p:nvPr>
        </p:nvSpPr>
        <p:spPr>
          <a:xfrm>
            <a:off x="786385" y="841249"/>
            <a:ext cx="5074368" cy="3018870"/>
          </a:xfrm>
        </p:spPr>
        <p:txBody>
          <a:bodyPr anchor="b">
            <a:normAutofit/>
          </a:bodyPr>
          <a:lstStyle/>
          <a:p>
            <a:r>
              <a:rPr lang="pt-BR" sz="4800">
                <a:solidFill>
                  <a:schemeClr val="bg1"/>
                </a:solidFill>
              </a:rPr>
              <a:t>Modelo de banco de dados</a:t>
            </a:r>
          </a:p>
        </p:txBody>
      </p:sp>
      <p:sp>
        <p:nvSpPr>
          <p:cNvPr id="3" name="Espaço Reservado para Conteúdo 2">
            <a:extLst>
              <a:ext uri="{FF2B5EF4-FFF2-40B4-BE49-F238E27FC236}">
                <a16:creationId xmlns:a16="http://schemas.microsoft.com/office/drawing/2014/main" id="{6A4A9590-30E9-0C2E-DCF7-461C3C8E2CAA}"/>
              </a:ext>
            </a:extLst>
          </p:cNvPr>
          <p:cNvSpPr>
            <a:spLocks noGrp="1"/>
          </p:cNvSpPr>
          <p:nvPr>
            <p:ph idx="1"/>
          </p:nvPr>
        </p:nvSpPr>
        <p:spPr>
          <a:xfrm>
            <a:off x="786384" y="3952172"/>
            <a:ext cx="5074368" cy="2229172"/>
          </a:xfrm>
        </p:spPr>
        <p:txBody>
          <a:bodyPr anchor="t">
            <a:normAutofit/>
          </a:bodyPr>
          <a:lstStyle/>
          <a:p>
            <a:endParaRPr lang="pt-BR" sz="1800">
              <a:solidFill>
                <a:schemeClr val="bg1"/>
              </a:solidFill>
            </a:endParaRPr>
          </a:p>
        </p:txBody>
      </p:sp>
    </p:spTree>
    <p:extLst>
      <p:ext uri="{BB962C8B-B14F-4D97-AF65-F5344CB8AC3E}">
        <p14:creationId xmlns:p14="http://schemas.microsoft.com/office/powerpoint/2010/main" val="2775993698"/>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EF6E497A-821D-87BD-220A-E19D2B080DEB}"/>
              </a:ext>
            </a:extLst>
          </p:cNvPr>
          <p:cNvSpPr>
            <a:spLocks noGrp="1"/>
          </p:cNvSpPr>
          <p:nvPr>
            <p:ph type="title"/>
          </p:nvPr>
        </p:nvSpPr>
        <p:spPr>
          <a:xfrm>
            <a:off x="9144000" y="365125"/>
            <a:ext cx="2808514" cy="1325563"/>
          </a:xfrm>
        </p:spPr>
        <p:txBody>
          <a:bodyPr/>
          <a:lstStyle/>
          <a:p>
            <a:r>
              <a:rPr lang="pt-BR" dirty="0"/>
              <a:t>SQL/Banco</a:t>
            </a:r>
          </a:p>
        </p:txBody>
      </p:sp>
      <p:sp>
        <p:nvSpPr>
          <p:cNvPr id="3" name="Espaço Reservado para Conteúdo 2">
            <a:extLst>
              <a:ext uri="{FF2B5EF4-FFF2-40B4-BE49-F238E27FC236}">
                <a16:creationId xmlns:a16="http://schemas.microsoft.com/office/drawing/2014/main" id="{E3B4D440-73B6-C5E3-1F94-A45A76354B8F}"/>
              </a:ext>
            </a:extLst>
          </p:cNvPr>
          <p:cNvSpPr>
            <a:spLocks noGrp="1"/>
          </p:cNvSpPr>
          <p:nvPr>
            <p:ph idx="1"/>
          </p:nvPr>
        </p:nvSpPr>
        <p:spPr>
          <a:xfrm>
            <a:off x="635725" y="65315"/>
            <a:ext cx="10515600" cy="5451974"/>
          </a:xfrm>
        </p:spPr>
        <p:txBody>
          <a:bodyPr>
            <a:noAutofit/>
          </a:bodyPr>
          <a:lstStyle/>
          <a:p>
            <a:pPr marL="0" indent="0">
              <a:spcBef>
                <a:spcPts val="500"/>
              </a:spcBef>
              <a:buNone/>
            </a:pPr>
            <a:r>
              <a:rPr lang="pt-BR" sz="1000" b="0" dirty="0" err="1">
                <a:solidFill>
                  <a:srgbClr val="0000FF"/>
                </a:solidFill>
                <a:effectLst/>
                <a:latin typeface="Consolas" panose="020B0609020204030204" pitchFamily="49" charset="0"/>
              </a:rPr>
              <a:t>DROP</a:t>
            </a:r>
            <a:r>
              <a:rPr lang="pt-BR" sz="1000" b="0" dirty="0">
                <a:solidFill>
                  <a:srgbClr val="000000"/>
                </a:solidFill>
                <a:effectLst/>
                <a:latin typeface="Consolas" panose="020B0609020204030204" pitchFamily="49" charset="0"/>
              </a:rPr>
              <a:t> </a:t>
            </a:r>
            <a:r>
              <a:rPr lang="pt-BR" sz="1000" b="0" dirty="0" err="1">
                <a:solidFill>
                  <a:srgbClr val="0000FF"/>
                </a:solidFill>
                <a:effectLst/>
                <a:latin typeface="Consolas" panose="020B0609020204030204" pitchFamily="49" charset="0"/>
              </a:rPr>
              <a:t>SCHEMA</a:t>
            </a:r>
            <a:r>
              <a:rPr lang="pt-BR" sz="1000" b="0" dirty="0">
                <a:solidFill>
                  <a:srgbClr val="000000"/>
                </a:solidFill>
                <a:effectLst/>
                <a:latin typeface="Consolas" panose="020B0609020204030204" pitchFamily="49" charset="0"/>
              </a:rPr>
              <a:t>  </a:t>
            </a:r>
            <a:r>
              <a:rPr lang="pt-BR" sz="1000" b="0" dirty="0">
                <a:solidFill>
                  <a:srgbClr val="A31515"/>
                </a:solidFill>
                <a:effectLst/>
                <a:latin typeface="Consolas" panose="020B0609020204030204" pitchFamily="49" charset="0"/>
              </a:rPr>
              <a:t>`</a:t>
            </a:r>
            <a:r>
              <a:rPr lang="pt-BR" sz="1000" b="0" dirty="0" err="1">
                <a:solidFill>
                  <a:srgbClr val="A31515"/>
                </a:solidFill>
                <a:effectLst/>
                <a:latin typeface="Consolas" panose="020B0609020204030204" pitchFamily="49" charset="0"/>
              </a:rPr>
              <a:t>aula_api_2024</a:t>
            </a:r>
            <a:r>
              <a:rPr lang="pt-BR" sz="1000" b="0" dirty="0">
                <a:solidFill>
                  <a:srgbClr val="A31515"/>
                </a:solidFill>
                <a:effectLst/>
                <a:latin typeface="Consolas" panose="020B0609020204030204" pitchFamily="49" charset="0"/>
              </a:rPr>
              <a:t>`</a:t>
            </a:r>
            <a:r>
              <a:rPr lang="pt-BR" sz="1000" b="0" dirty="0">
                <a:solidFill>
                  <a:srgbClr val="000000"/>
                </a:solidFill>
                <a:effectLst/>
                <a:latin typeface="Consolas" panose="020B0609020204030204" pitchFamily="49" charset="0"/>
              </a:rPr>
              <a:t>;</a:t>
            </a:r>
          </a:p>
          <a:p>
            <a:pPr marL="0" indent="0">
              <a:spcBef>
                <a:spcPts val="500"/>
              </a:spcBef>
              <a:buNone/>
            </a:pPr>
            <a:r>
              <a:rPr lang="pt-BR" sz="1000" b="0" dirty="0" err="1">
                <a:solidFill>
                  <a:srgbClr val="0000FF"/>
                </a:solidFill>
                <a:effectLst/>
                <a:latin typeface="Consolas" panose="020B0609020204030204" pitchFamily="49" charset="0"/>
              </a:rPr>
              <a:t>CREATE</a:t>
            </a:r>
            <a:r>
              <a:rPr lang="pt-BR" sz="1000" b="0" dirty="0">
                <a:solidFill>
                  <a:srgbClr val="000000"/>
                </a:solidFill>
                <a:effectLst/>
                <a:latin typeface="Consolas" panose="020B0609020204030204" pitchFamily="49" charset="0"/>
              </a:rPr>
              <a:t> </a:t>
            </a:r>
            <a:r>
              <a:rPr lang="pt-BR" sz="1000" b="0" dirty="0" err="1">
                <a:solidFill>
                  <a:srgbClr val="0000FF"/>
                </a:solidFill>
                <a:effectLst/>
                <a:latin typeface="Consolas" panose="020B0609020204030204" pitchFamily="49" charset="0"/>
              </a:rPr>
              <a:t>SCHEMA</a:t>
            </a:r>
            <a:r>
              <a:rPr lang="pt-BR" sz="1000" b="0" dirty="0">
                <a:solidFill>
                  <a:srgbClr val="000000"/>
                </a:solidFill>
                <a:effectLst/>
                <a:latin typeface="Consolas" panose="020B0609020204030204" pitchFamily="49" charset="0"/>
              </a:rPr>
              <a:t> IF </a:t>
            </a:r>
            <a:r>
              <a:rPr lang="pt-BR" sz="1000" b="0" dirty="0" err="1">
                <a:solidFill>
                  <a:srgbClr val="0000FF"/>
                </a:solidFill>
                <a:effectLst/>
                <a:latin typeface="Consolas" panose="020B0609020204030204" pitchFamily="49" charset="0"/>
              </a:rPr>
              <a:t>NOT</a:t>
            </a:r>
            <a:r>
              <a:rPr lang="pt-BR" sz="1000" b="0" dirty="0">
                <a:solidFill>
                  <a:srgbClr val="000000"/>
                </a:solidFill>
                <a:effectLst/>
                <a:latin typeface="Consolas" panose="020B0609020204030204" pitchFamily="49" charset="0"/>
              </a:rPr>
              <a:t> </a:t>
            </a:r>
            <a:r>
              <a:rPr lang="pt-BR" sz="1000" b="0" dirty="0" err="1">
                <a:solidFill>
                  <a:srgbClr val="0000FF"/>
                </a:solidFill>
                <a:effectLst/>
                <a:latin typeface="Consolas" panose="020B0609020204030204" pitchFamily="49" charset="0"/>
              </a:rPr>
              <a:t>EXISTS</a:t>
            </a:r>
            <a:r>
              <a:rPr lang="pt-BR" sz="1000" b="0" dirty="0">
                <a:solidFill>
                  <a:srgbClr val="000000"/>
                </a:solidFill>
                <a:effectLst/>
                <a:latin typeface="Consolas" panose="020B0609020204030204" pitchFamily="49" charset="0"/>
              </a:rPr>
              <a:t> </a:t>
            </a:r>
            <a:r>
              <a:rPr lang="pt-BR" sz="1000" b="0" dirty="0">
                <a:solidFill>
                  <a:srgbClr val="A31515"/>
                </a:solidFill>
                <a:effectLst/>
                <a:latin typeface="Consolas" panose="020B0609020204030204" pitchFamily="49" charset="0"/>
              </a:rPr>
              <a:t>`</a:t>
            </a:r>
            <a:r>
              <a:rPr lang="pt-BR" sz="1000" b="0" dirty="0" err="1">
                <a:solidFill>
                  <a:srgbClr val="A31515"/>
                </a:solidFill>
                <a:effectLst/>
                <a:latin typeface="Consolas" panose="020B0609020204030204" pitchFamily="49" charset="0"/>
              </a:rPr>
              <a:t>aula_api_2024</a:t>
            </a:r>
            <a:r>
              <a:rPr lang="pt-BR" sz="1000" b="0" dirty="0">
                <a:solidFill>
                  <a:srgbClr val="A31515"/>
                </a:solidFill>
                <a:effectLst/>
                <a:latin typeface="Consolas" panose="020B0609020204030204" pitchFamily="49" charset="0"/>
              </a:rPr>
              <a:t>`</a:t>
            </a:r>
            <a:r>
              <a:rPr lang="pt-BR" sz="1000" b="0" dirty="0">
                <a:solidFill>
                  <a:srgbClr val="000000"/>
                </a:solidFill>
                <a:effectLst/>
                <a:latin typeface="Consolas" panose="020B0609020204030204" pitchFamily="49" charset="0"/>
              </a:rPr>
              <a:t> </a:t>
            </a:r>
            <a:r>
              <a:rPr lang="pt-BR" sz="1000" b="0" dirty="0">
                <a:solidFill>
                  <a:srgbClr val="0000FF"/>
                </a:solidFill>
                <a:effectLst/>
                <a:latin typeface="Consolas" panose="020B0609020204030204" pitchFamily="49" charset="0"/>
              </a:rPr>
              <a:t>DEFAULT</a:t>
            </a:r>
            <a:r>
              <a:rPr lang="pt-BR" sz="1000" b="0" dirty="0">
                <a:solidFill>
                  <a:srgbClr val="000000"/>
                </a:solidFill>
                <a:effectLst/>
                <a:latin typeface="Consolas" panose="020B0609020204030204" pitchFamily="49" charset="0"/>
              </a:rPr>
              <a:t> </a:t>
            </a:r>
            <a:r>
              <a:rPr lang="pt-BR" sz="1000" b="0" dirty="0">
                <a:solidFill>
                  <a:srgbClr val="0000FF"/>
                </a:solidFill>
                <a:effectLst/>
                <a:latin typeface="Consolas" panose="020B0609020204030204" pitchFamily="49" charset="0"/>
              </a:rPr>
              <a:t>CHARACTER</a:t>
            </a:r>
            <a:r>
              <a:rPr lang="pt-BR" sz="1000" b="0" dirty="0">
                <a:solidFill>
                  <a:srgbClr val="000000"/>
                </a:solidFill>
                <a:effectLst/>
                <a:latin typeface="Consolas" panose="020B0609020204030204" pitchFamily="49" charset="0"/>
              </a:rPr>
              <a:t> </a:t>
            </a:r>
            <a:r>
              <a:rPr lang="pt-BR" sz="1000" b="0" dirty="0">
                <a:solidFill>
                  <a:srgbClr val="0000FF"/>
                </a:solidFill>
                <a:effectLst/>
                <a:latin typeface="Consolas" panose="020B0609020204030204" pitchFamily="49" charset="0"/>
              </a:rPr>
              <a:t>SET</a:t>
            </a:r>
            <a:r>
              <a:rPr lang="pt-BR" sz="1000" b="0" dirty="0">
                <a:solidFill>
                  <a:srgbClr val="000000"/>
                </a:solidFill>
                <a:effectLst/>
                <a:latin typeface="Consolas" panose="020B0609020204030204" pitchFamily="49" charset="0"/>
              </a:rPr>
              <a:t> </a:t>
            </a:r>
            <a:r>
              <a:rPr lang="pt-BR" sz="1000" b="0" dirty="0" err="1">
                <a:solidFill>
                  <a:srgbClr val="000000"/>
                </a:solidFill>
                <a:effectLst/>
                <a:latin typeface="Consolas" panose="020B0609020204030204" pitchFamily="49" charset="0"/>
              </a:rPr>
              <a:t>utf8</a:t>
            </a:r>
            <a:r>
              <a:rPr lang="pt-BR" sz="1000" b="0" dirty="0">
                <a:solidFill>
                  <a:srgbClr val="000000"/>
                </a:solidFill>
                <a:effectLst/>
                <a:latin typeface="Consolas" panose="020B0609020204030204" pitchFamily="49" charset="0"/>
              </a:rPr>
              <a:t> ;</a:t>
            </a:r>
          </a:p>
          <a:p>
            <a:pPr marL="0" indent="0">
              <a:spcBef>
                <a:spcPts val="500"/>
              </a:spcBef>
              <a:buNone/>
            </a:pPr>
            <a:r>
              <a:rPr lang="pt-BR" sz="1000" b="0" dirty="0">
                <a:solidFill>
                  <a:srgbClr val="0000FF"/>
                </a:solidFill>
                <a:effectLst/>
                <a:latin typeface="Consolas" panose="020B0609020204030204" pitchFamily="49" charset="0"/>
              </a:rPr>
              <a:t>USE</a:t>
            </a:r>
            <a:r>
              <a:rPr lang="pt-BR" sz="1000" b="0" dirty="0">
                <a:solidFill>
                  <a:srgbClr val="000000"/>
                </a:solidFill>
                <a:effectLst/>
                <a:latin typeface="Consolas" panose="020B0609020204030204" pitchFamily="49" charset="0"/>
              </a:rPr>
              <a:t> </a:t>
            </a:r>
            <a:r>
              <a:rPr lang="pt-BR" sz="1000" b="0" dirty="0">
                <a:solidFill>
                  <a:srgbClr val="A31515"/>
                </a:solidFill>
                <a:effectLst/>
                <a:latin typeface="Consolas" panose="020B0609020204030204" pitchFamily="49" charset="0"/>
              </a:rPr>
              <a:t>`</a:t>
            </a:r>
            <a:r>
              <a:rPr lang="pt-BR" sz="1000" b="0" dirty="0" err="1">
                <a:solidFill>
                  <a:srgbClr val="A31515"/>
                </a:solidFill>
                <a:effectLst/>
                <a:latin typeface="Consolas" panose="020B0609020204030204" pitchFamily="49" charset="0"/>
              </a:rPr>
              <a:t>aula_api_2024</a:t>
            </a:r>
            <a:r>
              <a:rPr lang="pt-BR" sz="1000" b="0" dirty="0">
                <a:solidFill>
                  <a:srgbClr val="A31515"/>
                </a:solidFill>
                <a:effectLst/>
                <a:latin typeface="Consolas" panose="020B0609020204030204" pitchFamily="49" charset="0"/>
              </a:rPr>
              <a:t>`</a:t>
            </a:r>
            <a:r>
              <a:rPr lang="pt-BR" sz="1000" b="0" dirty="0">
                <a:solidFill>
                  <a:srgbClr val="000000"/>
                </a:solidFill>
                <a:effectLst/>
                <a:latin typeface="Consolas" panose="020B0609020204030204" pitchFamily="49" charset="0"/>
              </a:rPr>
              <a:t> ;</a:t>
            </a:r>
          </a:p>
          <a:p>
            <a:pPr marL="0" indent="0">
              <a:spcBef>
                <a:spcPts val="500"/>
              </a:spcBef>
              <a:buNone/>
            </a:pPr>
            <a:r>
              <a:rPr lang="pt-BR" sz="1000" b="0" dirty="0" err="1">
                <a:solidFill>
                  <a:srgbClr val="0000FF"/>
                </a:solidFill>
                <a:effectLst/>
                <a:latin typeface="Consolas" panose="020B0609020204030204" pitchFamily="49" charset="0"/>
              </a:rPr>
              <a:t>CREATE</a:t>
            </a:r>
            <a:r>
              <a:rPr lang="pt-BR" sz="1000" b="0" dirty="0">
                <a:solidFill>
                  <a:srgbClr val="000000"/>
                </a:solidFill>
                <a:effectLst/>
                <a:latin typeface="Consolas" panose="020B0609020204030204" pitchFamily="49" charset="0"/>
              </a:rPr>
              <a:t> </a:t>
            </a:r>
            <a:r>
              <a:rPr lang="pt-BR" sz="1000" b="0" dirty="0" err="1">
                <a:solidFill>
                  <a:srgbClr val="0000FF"/>
                </a:solidFill>
                <a:effectLst/>
                <a:latin typeface="Consolas" panose="020B0609020204030204" pitchFamily="49" charset="0"/>
              </a:rPr>
              <a:t>TABLE</a:t>
            </a:r>
            <a:r>
              <a:rPr lang="pt-BR" sz="1000" b="0" dirty="0">
                <a:solidFill>
                  <a:srgbClr val="000000"/>
                </a:solidFill>
                <a:effectLst/>
                <a:latin typeface="Consolas" panose="020B0609020204030204" pitchFamily="49" charset="0"/>
              </a:rPr>
              <a:t> IF </a:t>
            </a:r>
            <a:r>
              <a:rPr lang="pt-BR" sz="1000" b="0" dirty="0" err="1">
                <a:solidFill>
                  <a:srgbClr val="0000FF"/>
                </a:solidFill>
                <a:effectLst/>
                <a:latin typeface="Consolas" panose="020B0609020204030204" pitchFamily="49" charset="0"/>
              </a:rPr>
              <a:t>NOT</a:t>
            </a:r>
            <a:r>
              <a:rPr lang="pt-BR" sz="1000" b="0" dirty="0">
                <a:solidFill>
                  <a:srgbClr val="000000"/>
                </a:solidFill>
                <a:effectLst/>
                <a:latin typeface="Consolas" panose="020B0609020204030204" pitchFamily="49" charset="0"/>
              </a:rPr>
              <a:t> </a:t>
            </a:r>
            <a:r>
              <a:rPr lang="pt-BR" sz="1000" b="0" dirty="0" err="1">
                <a:solidFill>
                  <a:srgbClr val="0000FF"/>
                </a:solidFill>
                <a:effectLst/>
                <a:latin typeface="Consolas" panose="020B0609020204030204" pitchFamily="49" charset="0"/>
              </a:rPr>
              <a:t>EXISTS</a:t>
            </a:r>
            <a:r>
              <a:rPr lang="pt-BR" sz="1000" b="0" dirty="0">
                <a:solidFill>
                  <a:srgbClr val="000000"/>
                </a:solidFill>
                <a:effectLst/>
                <a:latin typeface="Consolas" panose="020B0609020204030204" pitchFamily="49" charset="0"/>
              </a:rPr>
              <a:t> </a:t>
            </a:r>
            <a:r>
              <a:rPr lang="pt-BR" sz="1000" b="0" dirty="0">
                <a:solidFill>
                  <a:srgbClr val="A31515"/>
                </a:solidFill>
                <a:effectLst/>
                <a:latin typeface="Consolas" panose="020B0609020204030204" pitchFamily="49" charset="0"/>
              </a:rPr>
              <a:t>`</a:t>
            </a:r>
            <a:r>
              <a:rPr lang="pt-BR" sz="1000" b="0" dirty="0" err="1">
                <a:solidFill>
                  <a:srgbClr val="A31515"/>
                </a:solidFill>
                <a:effectLst/>
                <a:latin typeface="Consolas" panose="020B0609020204030204" pitchFamily="49" charset="0"/>
              </a:rPr>
              <a:t>aula_api_2024`</a:t>
            </a:r>
            <a:r>
              <a:rPr lang="pt-BR" sz="1000" b="0" dirty="0" err="1">
                <a:solidFill>
                  <a:srgbClr val="000000"/>
                </a:solidFill>
                <a:effectLst/>
                <a:latin typeface="Consolas" panose="020B0609020204030204" pitchFamily="49" charset="0"/>
              </a:rPr>
              <a:t>.</a:t>
            </a:r>
            <a:r>
              <a:rPr lang="pt-BR" sz="1000" b="0" dirty="0" err="1">
                <a:solidFill>
                  <a:srgbClr val="A31515"/>
                </a:solidFill>
                <a:effectLst/>
                <a:latin typeface="Consolas" panose="020B0609020204030204" pitchFamily="49" charset="0"/>
              </a:rPr>
              <a:t>`Cargo</a:t>
            </a:r>
            <a:r>
              <a:rPr lang="pt-BR" sz="1000" b="0" dirty="0">
                <a:solidFill>
                  <a:srgbClr val="A31515"/>
                </a:solidFill>
                <a:effectLst/>
                <a:latin typeface="Consolas" panose="020B0609020204030204" pitchFamily="49" charset="0"/>
              </a:rPr>
              <a:t>`</a:t>
            </a:r>
            <a:r>
              <a:rPr lang="pt-BR" sz="1000" b="0" dirty="0">
                <a:solidFill>
                  <a:srgbClr val="000000"/>
                </a:solidFill>
                <a:effectLst/>
                <a:latin typeface="Consolas" panose="020B0609020204030204" pitchFamily="49" charset="0"/>
              </a:rPr>
              <a:t> (</a:t>
            </a:r>
          </a:p>
          <a:p>
            <a:pPr marL="0" indent="0">
              <a:spcBef>
                <a:spcPts val="500"/>
              </a:spcBef>
              <a:buNone/>
            </a:pPr>
            <a:r>
              <a:rPr lang="pt-BR" sz="1000" b="0" dirty="0">
                <a:solidFill>
                  <a:srgbClr val="000000"/>
                </a:solidFill>
                <a:effectLst/>
                <a:latin typeface="Consolas" panose="020B0609020204030204" pitchFamily="49" charset="0"/>
              </a:rPr>
              <a:t>  </a:t>
            </a:r>
            <a:r>
              <a:rPr lang="pt-BR" sz="1000" b="0" dirty="0">
                <a:solidFill>
                  <a:srgbClr val="A31515"/>
                </a:solidFill>
                <a:effectLst/>
                <a:latin typeface="Consolas" panose="020B0609020204030204" pitchFamily="49" charset="0"/>
              </a:rPr>
              <a:t>`</a:t>
            </a:r>
            <a:r>
              <a:rPr lang="pt-BR" sz="1000" b="0" dirty="0" err="1">
                <a:solidFill>
                  <a:srgbClr val="A31515"/>
                </a:solidFill>
                <a:effectLst/>
                <a:latin typeface="Consolas" panose="020B0609020204030204" pitchFamily="49" charset="0"/>
              </a:rPr>
              <a:t>idCargo</a:t>
            </a:r>
            <a:r>
              <a:rPr lang="pt-BR" sz="1000" b="0" dirty="0">
                <a:solidFill>
                  <a:srgbClr val="A31515"/>
                </a:solidFill>
                <a:effectLst/>
                <a:latin typeface="Consolas" panose="020B0609020204030204" pitchFamily="49" charset="0"/>
              </a:rPr>
              <a:t>`</a:t>
            </a:r>
            <a:r>
              <a:rPr lang="pt-BR" sz="1000" b="0" dirty="0">
                <a:solidFill>
                  <a:srgbClr val="000000"/>
                </a:solidFill>
                <a:effectLst/>
                <a:latin typeface="Consolas" panose="020B0609020204030204" pitchFamily="49" charset="0"/>
              </a:rPr>
              <a:t> </a:t>
            </a:r>
            <a:r>
              <a:rPr lang="pt-BR" sz="1000" b="0" dirty="0">
                <a:solidFill>
                  <a:srgbClr val="0000FF"/>
                </a:solidFill>
                <a:effectLst/>
                <a:latin typeface="Consolas" panose="020B0609020204030204" pitchFamily="49" charset="0"/>
              </a:rPr>
              <a:t>INT</a:t>
            </a:r>
            <a:r>
              <a:rPr lang="pt-BR" sz="1000" b="0" dirty="0">
                <a:solidFill>
                  <a:srgbClr val="000000"/>
                </a:solidFill>
                <a:effectLst/>
                <a:latin typeface="Consolas" panose="020B0609020204030204" pitchFamily="49" charset="0"/>
              </a:rPr>
              <a:t> </a:t>
            </a:r>
            <a:r>
              <a:rPr lang="pt-BR" sz="1000" b="0" dirty="0" err="1">
                <a:solidFill>
                  <a:srgbClr val="000000"/>
                </a:solidFill>
                <a:effectLst/>
                <a:latin typeface="Consolas" panose="020B0609020204030204" pitchFamily="49" charset="0"/>
              </a:rPr>
              <a:t>UNSIGNED</a:t>
            </a:r>
            <a:r>
              <a:rPr lang="pt-BR" sz="1000" b="0" dirty="0">
                <a:solidFill>
                  <a:srgbClr val="000000"/>
                </a:solidFill>
                <a:effectLst/>
                <a:latin typeface="Consolas" panose="020B0609020204030204" pitchFamily="49" charset="0"/>
              </a:rPr>
              <a:t> </a:t>
            </a:r>
            <a:r>
              <a:rPr lang="pt-BR" sz="1000" b="0" dirty="0" err="1">
                <a:solidFill>
                  <a:srgbClr val="0000FF"/>
                </a:solidFill>
                <a:effectLst/>
                <a:latin typeface="Consolas" panose="020B0609020204030204" pitchFamily="49" charset="0"/>
              </a:rPr>
              <a:t>NOT</a:t>
            </a:r>
            <a:r>
              <a:rPr lang="pt-BR" sz="1000" b="0" dirty="0">
                <a:solidFill>
                  <a:srgbClr val="0000FF"/>
                </a:solidFill>
                <a:effectLst/>
                <a:latin typeface="Consolas" panose="020B0609020204030204" pitchFamily="49" charset="0"/>
              </a:rPr>
              <a:t> </a:t>
            </a:r>
            <a:r>
              <a:rPr lang="pt-BR" sz="1000" b="0" dirty="0" err="1">
                <a:solidFill>
                  <a:srgbClr val="0000FF"/>
                </a:solidFill>
                <a:effectLst/>
                <a:latin typeface="Consolas" panose="020B0609020204030204" pitchFamily="49" charset="0"/>
              </a:rPr>
              <a:t>NULL</a:t>
            </a:r>
            <a:r>
              <a:rPr lang="pt-BR" sz="1000" b="0" dirty="0">
                <a:solidFill>
                  <a:srgbClr val="000000"/>
                </a:solidFill>
                <a:effectLst/>
                <a:latin typeface="Consolas" panose="020B0609020204030204" pitchFamily="49" charset="0"/>
              </a:rPr>
              <a:t> </a:t>
            </a:r>
            <a:r>
              <a:rPr lang="pt-BR" sz="1000" b="0" dirty="0" err="1">
                <a:solidFill>
                  <a:srgbClr val="000000"/>
                </a:solidFill>
                <a:effectLst/>
                <a:latin typeface="Consolas" panose="020B0609020204030204" pitchFamily="49" charset="0"/>
              </a:rPr>
              <a:t>AUTO_INCREMENT</a:t>
            </a:r>
            <a:r>
              <a:rPr lang="pt-BR" sz="1000" b="0" dirty="0">
                <a:solidFill>
                  <a:srgbClr val="000000"/>
                </a:solidFill>
                <a:effectLst/>
                <a:latin typeface="Consolas" panose="020B0609020204030204" pitchFamily="49" charset="0"/>
              </a:rPr>
              <a:t>,</a:t>
            </a:r>
          </a:p>
          <a:p>
            <a:pPr marL="0" indent="0">
              <a:spcBef>
                <a:spcPts val="500"/>
              </a:spcBef>
              <a:buNone/>
            </a:pPr>
            <a:r>
              <a:rPr lang="pt-BR" sz="1000" b="0" dirty="0">
                <a:solidFill>
                  <a:srgbClr val="000000"/>
                </a:solidFill>
                <a:effectLst/>
                <a:latin typeface="Consolas" panose="020B0609020204030204" pitchFamily="49" charset="0"/>
              </a:rPr>
              <a:t>  </a:t>
            </a:r>
            <a:r>
              <a:rPr lang="pt-BR" sz="1000" b="0" dirty="0">
                <a:solidFill>
                  <a:srgbClr val="A31515"/>
                </a:solidFill>
                <a:effectLst/>
                <a:latin typeface="Consolas" panose="020B0609020204030204" pitchFamily="49" charset="0"/>
              </a:rPr>
              <a:t>`</a:t>
            </a:r>
            <a:r>
              <a:rPr lang="pt-BR" sz="1000" b="0" dirty="0" err="1">
                <a:solidFill>
                  <a:srgbClr val="A31515"/>
                </a:solidFill>
                <a:effectLst/>
                <a:latin typeface="Consolas" panose="020B0609020204030204" pitchFamily="49" charset="0"/>
              </a:rPr>
              <a:t>nomeCargo</a:t>
            </a:r>
            <a:r>
              <a:rPr lang="pt-BR" sz="1000" b="0" dirty="0">
                <a:solidFill>
                  <a:srgbClr val="A31515"/>
                </a:solidFill>
                <a:effectLst/>
                <a:latin typeface="Consolas" panose="020B0609020204030204" pitchFamily="49" charset="0"/>
              </a:rPr>
              <a:t>`</a:t>
            </a:r>
            <a:r>
              <a:rPr lang="pt-BR" sz="1000" b="0" dirty="0">
                <a:solidFill>
                  <a:srgbClr val="000000"/>
                </a:solidFill>
                <a:effectLst/>
                <a:latin typeface="Consolas" panose="020B0609020204030204" pitchFamily="49" charset="0"/>
              </a:rPr>
              <a:t> </a:t>
            </a:r>
            <a:r>
              <a:rPr lang="pt-BR" sz="1000" b="0" dirty="0" err="1">
                <a:solidFill>
                  <a:srgbClr val="0000FF"/>
                </a:solidFill>
                <a:effectLst/>
                <a:latin typeface="Consolas" panose="020B0609020204030204" pitchFamily="49" charset="0"/>
              </a:rPr>
              <a:t>VARCHAR</a:t>
            </a:r>
            <a:r>
              <a:rPr lang="pt-BR" sz="1000" b="0" dirty="0">
                <a:solidFill>
                  <a:srgbClr val="000000"/>
                </a:solidFill>
                <a:effectLst/>
                <a:latin typeface="Consolas" panose="020B0609020204030204" pitchFamily="49" charset="0"/>
              </a:rPr>
              <a:t>(</a:t>
            </a:r>
            <a:r>
              <a:rPr lang="pt-BR" sz="1000" b="0" dirty="0">
                <a:solidFill>
                  <a:srgbClr val="098658"/>
                </a:solidFill>
                <a:effectLst/>
                <a:latin typeface="Consolas" panose="020B0609020204030204" pitchFamily="49" charset="0"/>
              </a:rPr>
              <a:t>64</a:t>
            </a:r>
            <a:r>
              <a:rPr lang="pt-BR" sz="1000" b="0" dirty="0">
                <a:solidFill>
                  <a:srgbClr val="000000"/>
                </a:solidFill>
                <a:effectLst/>
                <a:latin typeface="Consolas" panose="020B0609020204030204" pitchFamily="49" charset="0"/>
              </a:rPr>
              <a:t>) </a:t>
            </a:r>
            <a:r>
              <a:rPr lang="pt-BR" sz="1000" b="0" dirty="0" err="1">
                <a:solidFill>
                  <a:srgbClr val="0000FF"/>
                </a:solidFill>
                <a:effectLst/>
                <a:latin typeface="Consolas" panose="020B0609020204030204" pitchFamily="49" charset="0"/>
              </a:rPr>
              <a:t>NOT</a:t>
            </a:r>
            <a:r>
              <a:rPr lang="pt-BR" sz="1000" b="0" dirty="0">
                <a:solidFill>
                  <a:srgbClr val="0000FF"/>
                </a:solidFill>
                <a:effectLst/>
                <a:latin typeface="Consolas" panose="020B0609020204030204" pitchFamily="49" charset="0"/>
              </a:rPr>
              <a:t> </a:t>
            </a:r>
            <a:r>
              <a:rPr lang="pt-BR" sz="1000" b="0" dirty="0" err="1">
                <a:solidFill>
                  <a:srgbClr val="0000FF"/>
                </a:solidFill>
                <a:effectLst/>
                <a:latin typeface="Consolas" panose="020B0609020204030204" pitchFamily="49" charset="0"/>
              </a:rPr>
              <a:t>NULL</a:t>
            </a:r>
            <a:r>
              <a:rPr lang="pt-BR" sz="1000" b="0" dirty="0">
                <a:solidFill>
                  <a:srgbClr val="000000"/>
                </a:solidFill>
                <a:effectLst/>
                <a:latin typeface="Consolas" panose="020B0609020204030204" pitchFamily="49" charset="0"/>
              </a:rPr>
              <a:t>,</a:t>
            </a:r>
          </a:p>
          <a:p>
            <a:pPr marL="0" indent="0">
              <a:spcBef>
                <a:spcPts val="500"/>
              </a:spcBef>
              <a:buNone/>
            </a:pPr>
            <a:r>
              <a:rPr lang="pt-BR" sz="1000" b="0" dirty="0">
                <a:solidFill>
                  <a:srgbClr val="000000"/>
                </a:solidFill>
                <a:effectLst/>
                <a:latin typeface="Consolas" panose="020B0609020204030204" pitchFamily="49" charset="0"/>
              </a:rPr>
              <a:t>  </a:t>
            </a:r>
            <a:r>
              <a:rPr lang="pt-BR" sz="1000" b="0" dirty="0">
                <a:solidFill>
                  <a:srgbClr val="0000FF"/>
                </a:solidFill>
                <a:effectLst/>
                <a:latin typeface="Consolas" panose="020B0609020204030204" pitchFamily="49" charset="0"/>
              </a:rPr>
              <a:t>PRIMARY KEY</a:t>
            </a:r>
            <a:r>
              <a:rPr lang="pt-BR" sz="1000" b="0" dirty="0">
                <a:solidFill>
                  <a:srgbClr val="000000"/>
                </a:solidFill>
                <a:effectLst/>
                <a:latin typeface="Consolas" panose="020B0609020204030204" pitchFamily="49" charset="0"/>
              </a:rPr>
              <a:t> (</a:t>
            </a:r>
            <a:r>
              <a:rPr lang="pt-BR" sz="1000" b="0" dirty="0">
                <a:solidFill>
                  <a:srgbClr val="A31515"/>
                </a:solidFill>
                <a:effectLst/>
                <a:latin typeface="Consolas" panose="020B0609020204030204" pitchFamily="49" charset="0"/>
              </a:rPr>
              <a:t>`</a:t>
            </a:r>
            <a:r>
              <a:rPr lang="pt-BR" sz="1000" b="0" dirty="0" err="1">
                <a:solidFill>
                  <a:srgbClr val="A31515"/>
                </a:solidFill>
                <a:effectLst/>
                <a:latin typeface="Consolas" panose="020B0609020204030204" pitchFamily="49" charset="0"/>
              </a:rPr>
              <a:t>idCargo</a:t>
            </a:r>
            <a:r>
              <a:rPr lang="pt-BR" sz="1000" b="0" dirty="0">
                <a:solidFill>
                  <a:srgbClr val="A31515"/>
                </a:solidFill>
                <a:effectLst/>
                <a:latin typeface="Consolas" panose="020B0609020204030204" pitchFamily="49" charset="0"/>
              </a:rPr>
              <a:t>`</a:t>
            </a:r>
            <a:r>
              <a:rPr lang="pt-BR" sz="1000" b="0" dirty="0">
                <a:solidFill>
                  <a:srgbClr val="000000"/>
                </a:solidFill>
                <a:effectLst/>
                <a:latin typeface="Consolas" panose="020B0609020204030204" pitchFamily="49" charset="0"/>
              </a:rPr>
              <a:t>),</a:t>
            </a:r>
          </a:p>
          <a:p>
            <a:pPr marL="0" indent="0">
              <a:spcBef>
                <a:spcPts val="500"/>
              </a:spcBef>
              <a:buNone/>
            </a:pPr>
            <a:r>
              <a:rPr lang="pt-BR" sz="1000" b="0" dirty="0">
                <a:solidFill>
                  <a:srgbClr val="000000"/>
                </a:solidFill>
                <a:effectLst/>
                <a:latin typeface="Consolas" panose="020B0609020204030204" pitchFamily="49" charset="0"/>
              </a:rPr>
              <a:t>  </a:t>
            </a:r>
            <a:r>
              <a:rPr lang="pt-BR" sz="1000" b="0" dirty="0">
                <a:solidFill>
                  <a:srgbClr val="0000FF"/>
                </a:solidFill>
                <a:effectLst/>
                <a:latin typeface="Consolas" panose="020B0609020204030204" pitchFamily="49" charset="0"/>
              </a:rPr>
              <a:t>UNIQUE</a:t>
            </a:r>
            <a:r>
              <a:rPr lang="pt-BR" sz="1000" b="0" dirty="0">
                <a:solidFill>
                  <a:srgbClr val="000000"/>
                </a:solidFill>
                <a:effectLst/>
                <a:latin typeface="Consolas" panose="020B0609020204030204" pitchFamily="49" charset="0"/>
              </a:rPr>
              <a:t> </a:t>
            </a:r>
            <a:r>
              <a:rPr lang="pt-BR" sz="1000" b="0" dirty="0">
                <a:solidFill>
                  <a:srgbClr val="0000FF"/>
                </a:solidFill>
                <a:effectLst/>
                <a:latin typeface="Consolas" panose="020B0609020204030204" pitchFamily="49" charset="0"/>
              </a:rPr>
              <a:t>INDEX</a:t>
            </a:r>
            <a:r>
              <a:rPr lang="pt-BR" sz="1000" b="0" dirty="0">
                <a:solidFill>
                  <a:srgbClr val="000000"/>
                </a:solidFill>
                <a:effectLst/>
                <a:latin typeface="Consolas" panose="020B0609020204030204" pitchFamily="49" charset="0"/>
              </a:rPr>
              <a:t> </a:t>
            </a:r>
            <a:r>
              <a:rPr lang="pt-BR" sz="1000" b="0" dirty="0">
                <a:solidFill>
                  <a:srgbClr val="A31515"/>
                </a:solidFill>
                <a:effectLst/>
                <a:latin typeface="Consolas" panose="020B0609020204030204" pitchFamily="49" charset="0"/>
              </a:rPr>
              <a:t>`</a:t>
            </a:r>
            <a:r>
              <a:rPr lang="pt-BR" sz="1000" b="0" dirty="0" err="1">
                <a:solidFill>
                  <a:srgbClr val="A31515"/>
                </a:solidFill>
                <a:effectLst/>
                <a:latin typeface="Consolas" panose="020B0609020204030204" pitchFamily="49" charset="0"/>
              </a:rPr>
              <a:t>idCargo_UNIQUE</a:t>
            </a:r>
            <a:r>
              <a:rPr lang="pt-BR" sz="1000" b="0" dirty="0">
                <a:solidFill>
                  <a:srgbClr val="A31515"/>
                </a:solidFill>
                <a:effectLst/>
                <a:latin typeface="Consolas" panose="020B0609020204030204" pitchFamily="49" charset="0"/>
              </a:rPr>
              <a:t>`</a:t>
            </a:r>
            <a:r>
              <a:rPr lang="pt-BR" sz="1000" b="0" dirty="0">
                <a:solidFill>
                  <a:srgbClr val="000000"/>
                </a:solidFill>
                <a:effectLst/>
                <a:latin typeface="Consolas" panose="020B0609020204030204" pitchFamily="49" charset="0"/>
              </a:rPr>
              <a:t> (</a:t>
            </a:r>
            <a:r>
              <a:rPr lang="pt-BR" sz="1000" b="0" dirty="0">
                <a:solidFill>
                  <a:srgbClr val="A31515"/>
                </a:solidFill>
                <a:effectLst/>
                <a:latin typeface="Consolas" panose="020B0609020204030204" pitchFamily="49" charset="0"/>
              </a:rPr>
              <a:t>`</a:t>
            </a:r>
            <a:r>
              <a:rPr lang="pt-BR" sz="1000" b="0" dirty="0" err="1">
                <a:solidFill>
                  <a:srgbClr val="A31515"/>
                </a:solidFill>
                <a:effectLst/>
                <a:latin typeface="Consolas" panose="020B0609020204030204" pitchFamily="49" charset="0"/>
              </a:rPr>
              <a:t>idCargo</a:t>
            </a:r>
            <a:r>
              <a:rPr lang="pt-BR" sz="1000" b="0" dirty="0">
                <a:solidFill>
                  <a:srgbClr val="A31515"/>
                </a:solidFill>
                <a:effectLst/>
                <a:latin typeface="Consolas" panose="020B0609020204030204" pitchFamily="49" charset="0"/>
              </a:rPr>
              <a:t>`</a:t>
            </a:r>
            <a:r>
              <a:rPr lang="pt-BR" sz="1000" b="0" dirty="0">
                <a:solidFill>
                  <a:srgbClr val="000000"/>
                </a:solidFill>
                <a:effectLst/>
                <a:latin typeface="Consolas" panose="020B0609020204030204" pitchFamily="49" charset="0"/>
              </a:rPr>
              <a:t> </a:t>
            </a:r>
            <a:r>
              <a:rPr lang="pt-BR" sz="1000" b="0" dirty="0" err="1">
                <a:solidFill>
                  <a:srgbClr val="0000FF"/>
                </a:solidFill>
                <a:effectLst/>
                <a:latin typeface="Consolas" panose="020B0609020204030204" pitchFamily="49" charset="0"/>
              </a:rPr>
              <a:t>ASC</a:t>
            </a:r>
            <a:r>
              <a:rPr lang="pt-BR" sz="1000" b="0" dirty="0">
                <a:solidFill>
                  <a:srgbClr val="000000"/>
                </a:solidFill>
                <a:effectLst/>
                <a:latin typeface="Consolas" panose="020B0609020204030204" pitchFamily="49" charset="0"/>
              </a:rPr>
              <a:t>),</a:t>
            </a:r>
          </a:p>
          <a:p>
            <a:pPr marL="0" indent="0">
              <a:spcBef>
                <a:spcPts val="500"/>
              </a:spcBef>
              <a:buNone/>
            </a:pPr>
            <a:r>
              <a:rPr lang="pt-BR" sz="1000" b="0" dirty="0">
                <a:solidFill>
                  <a:srgbClr val="000000"/>
                </a:solidFill>
                <a:effectLst/>
                <a:latin typeface="Consolas" panose="020B0609020204030204" pitchFamily="49" charset="0"/>
              </a:rPr>
              <a:t>  </a:t>
            </a:r>
            <a:r>
              <a:rPr lang="pt-BR" sz="1000" b="0" dirty="0">
                <a:solidFill>
                  <a:srgbClr val="0000FF"/>
                </a:solidFill>
                <a:effectLst/>
                <a:latin typeface="Consolas" panose="020B0609020204030204" pitchFamily="49" charset="0"/>
              </a:rPr>
              <a:t>UNIQUE</a:t>
            </a:r>
            <a:r>
              <a:rPr lang="pt-BR" sz="1000" b="0" dirty="0">
                <a:solidFill>
                  <a:srgbClr val="000000"/>
                </a:solidFill>
                <a:effectLst/>
                <a:latin typeface="Consolas" panose="020B0609020204030204" pitchFamily="49" charset="0"/>
              </a:rPr>
              <a:t> </a:t>
            </a:r>
            <a:r>
              <a:rPr lang="pt-BR" sz="1000" b="0" dirty="0">
                <a:solidFill>
                  <a:srgbClr val="0000FF"/>
                </a:solidFill>
                <a:effectLst/>
                <a:latin typeface="Consolas" panose="020B0609020204030204" pitchFamily="49" charset="0"/>
              </a:rPr>
              <a:t>INDEX</a:t>
            </a:r>
            <a:r>
              <a:rPr lang="pt-BR" sz="1000" b="0" dirty="0">
                <a:solidFill>
                  <a:srgbClr val="000000"/>
                </a:solidFill>
                <a:effectLst/>
                <a:latin typeface="Consolas" panose="020B0609020204030204" pitchFamily="49" charset="0"/>
              </a:rPr>
              <a:t> </a:t>
            </a:r>
            <a:r>
              <a:rPr lang="pt-BR" sz="1000" b="0" dirty="0">
                <a:solidFill>
                  <a:srgbClr val="A31515"/>
                </a:solidFill>
                <a:effectLst/>
                <a:latin typeface="Consolas" panose="020B0609020204030204" pitchFamily="49" charset="0"/>
              </a:rPr>
              <a:t>`</a:t>
            </a:r>
            <a:r>
              <a:rPr lang="pt-BR" sz="1000" b="0" dirty="0" err="1">
                <a:solidFill>
                  <a:srgbClr val="A31515"/>
                </a:solidFill>
                <a:effectLst/>
                <a:latin typeface="Consolas" panose="020B0609020204030204" pitchFamily="49" charset="0"/>
              </a:rPr>
              <a:t>nomeCargo_UNIQUE</a:t>
            </a:r>
            <a:r>
              <a:rPr lang="pt-BR" sz="1000" b="0" dirty="0">
                <a:solidFill>
                  <a:srgbClr val="A31515"/>
                </a:solidFill>
                <a:effectLst/>
                <a:latin typeface="Consolas" panose="020B0609020204030204" pitchFamily="49" charset="0"/>
              </a:rPr>
              <a:t>`</a:t>
            </a:r>
            <a:r>
              <a:rPr lang="pt-BR" sz="1000" b="0" dirty="0">
                <a:solidFill>
                  <a:srgbClr val="000000"/>
                </a:solidFill>
                <a:effectLst/>
                <a:latin typeface="Consolas" panose="020B0609020204030204" pitchFamily="49" charset="0"/>
              </a:rPr>
              <a:t> (</a:t>
            </a:r>
            <a:r>
              <a:rPr lang="pt-BR" sz="1000" b="0" dirty="0">
                <a:solidFill>
                  <a:srgbClr val="A31515"/>
                </a:solidFill>
                <a:effectLst/>
                <a:latin typeface="Consolas" panose="020B0609020204030204" pitchFamily="49" charset="0"/>
              </a:rPr>
              <a:t>`</a:t>
            </a:r>
            <a:r>
              <a:rPr lang="pt-BR" sz="1000" b="0" dirty="0" err="1">
                <a:solidFill>
                  <a:srgbClr val="A31515"/>
                </a:solidFill>
                <a:effectLst/>
                <a:latin typeface="Consolas" panose="020B0609020204030204" pitchFamily="49" charset="0"/>
              </a:rPr>
              <a:t>nomeCargo</a:t>
            </a:r>
            <a:r>
              <a:rPr lang="pt-BR" sz="1000" b="0" dirty="0">
                <a:solidFill>
                  <a:srgbClr val="A31515"/>
                </a:solidFill>
                <a:effectLst/>
                <a:latin typeface="Consolas" panose="020B0609020204030204" pitchFamily="49" charset="0"/>
              </a:rPr>
              <a:t>`</a:t>
            </a:r>
            <a:r>
              <a:rPr lang="pt-BR" sz="1000" b="0" dirty="0">
                <a:solidFill>
                  <a:srgbClr val="000000"/>
                </a:solidFill>
                <a:effectLst/>
                <a:latin typeface="Consolas" panose="020B0609020204030204" pitchFamily="49" charset="0"/>
              </a:rPr>
              <a:t> </a:t>
            </a:r>
            <a:r>
              <a:rPr lang="pt-BR" sz="1000" b="0" dirty="0" err="1">
                <a:solidFill>
                  <a:srgbClr val="0000FF"/>
                </a:solidFill>
                <a:effectLst/>
                <a:latin typeface="Consolas" panose="020B0609020204030204" pitchFamily="49" charset="0"/>
              </a:rPr>
              <a:t>ASC</a:t>
            </a:r>
            <a:r>
              <a:rPr lang="pt-BR" sz="1000" b="0" dirty="0">
                <a:solidFill>
                  <a:srgbClr val="000000"/>
                </a:solidFill>
                <a:effectLst/>
                <a:latin typeface="Consolas" panose="020B0609020204030204" pitchFamily="49" charset="0"/>
              </a:rPr>
              <a:t>))</a:t>
            </a:r>
          </a:p>
          <a:p>
            <a:pPr marL="0" indent="0">
              <a:spcBef>
                <a:spcPts val="500"/>
              </a:spcBef>
              <a:buNone/>
            </a:pPr>
            <a:r>
              <a:rPr lang="pt-BR" sz="1000" b="0" dirty="0" err="1">
                <a:solidFill>
                  <a:srgbClr val="000000"/>
                </a:solidFill>
                <a:effectLst/>
                <a:latin typeface="Consolas" panose="020B0609020204030204" pitchFamily="49" charset="0"/>
              </a:rPr>
              <a:t>ENGINE</a:t>
            </a:r>
            <a:r>
              <a:rPr lang="pt-BR" sz="1000" b="0" dirty="0">
                <a:solidFill>
                  <a:srgbClr val="000000"/>
                </a:solidFill>
                <a:effectLst/>
                <a:latin typeface="Consolas" panose="020B0609020204030204" pitchFamily="49" charset="0"/>
              </a:rPr>
              <a:t> = </a:t>
            </a:r>
            <a:r>
              <a:rPr lang="pt-BR" sz="1000" b="0" dirty="0" err="1">
                <a:solidFill>
                  <a:srgbClr val="000000"/>
                </a:solidFill>
                <a:effectLst/>
                <a:latin typeface="Consolas" panose="020B0609020204030204" pitchFamily="49" charset="0"/>
              </a:rPr>
              <a:t>InnoDB</a:t>
            </a:r>
            <a:r>
              <a:rPr lang="pt-BR" sz="1000" b="0" dirty="0">
                <a:solidFill>
                  <a:srgbClr val="000000"/>
                </a:solidFill>
                <a:effectLst/>
                <a:latin typeface="Consolas" panose="020B0609020204030204" pitchFamily="49" charset="0"/>
              </a:rPr>
              <a:t>;</a:t>
            </a:r>
            <a:br>
              <a:rPr lang="pt-BR" sz="1000" b="0" dirty="0">
                <a:solidFill>
                  <a:srgbClr val="000000"/>
                </a:solidFill>
                <a:effectLst/>
                <a:latin typeface="Consolas" panose="020B0609020204030204" pitchFamily="49" charset="0"/>
              </a:rPr>
            </a:br>
            <a:r>
              <a:rPr lang="pt-BR" sz="1000" b="0" dirty="0" err="1">
                <a:solidFill>
                  <a:srgbClr val="0000FF"/>
                </a:solidFill>
                <a:effectLst/>
                <a:latin typeface="Consolas" panose="020B0609020204030204" pitchFamily="49" charset="0"/>
              </a:rPr>
              <a:t>CREATE</a:t>
            </a:r>
            <a:r>
              <a:rPr lang="pt-BR" sz="1000" b="0" dirty="0">
                <a:solidFill>
                  <a:srgbClr val="000000"/>
                </a:solidFill>
                <a:effectLst/>
                <a:latin typeface="Consolas" panose="020B0609020204030204" pitchFamily="49" charset="0"/>
              </a:rPr>
              <a:t> </a:t>
            </a:r>
            <a:r>
              <a:rPr lang="pt-BR" sz="1000" b="0" dirty="0" err="1">
                <a:solidFill>
                  <a:srgbClr val="0000FF"/>
                </a:solidFill>
                <a:effectLst/>
                <a:latin typeface="Consolas" panose="020B0609020204030204" pitchFamily="49" charset="0"/>
              </a:rPr>
              <a:t>TABLE</a:t>
            </a:r>
            <a:r>
              <a:rPr lang="pt-BR" sz="1000" b="0" dirty="0">
                <a:solidFill>
                  <a:srgbClr val="000000"/>
                </a:solidFill>
                <a:effectLst/>
                <a:latin typeface="Consolas" panose="020B0609020204030204" pitchFamily="49" charset="0"/>
              </a:rPr>
              <a:t> IF </a:t>
            </a:r>
            <a:r>
              <a:rPr lang="pt-BR" sz="1000" b="0" dirty="0" err="1">
                <a:solidFill>
                  <a:srgbClr val="0000FF"/>
                </a:solidFill>
                <a:effectLst/>
                <a:latin typeface="Consolas" panose="020B0609020204030204" pitchFamily="49" charset="0"/>
              </a:rPr>
              <a:t>NOT</a:t>
            </a:r>
            <a:r>
              <a:rPr lang="pt-BR" sz="1000" b="0" dirty="0">
                <a:solidFill>
                  <a:srgbClr val="000000"/>
                </a:solidFill>
                <a:effectLst/>
                <a:latin typeface="Consolas" panose="020B0609020204030204" pitchFamily="49" charset="0"/>
              </a:rPr>
              <a:t> </a:t>
            </a:r>
            <a:r>
              <a:rPr lang="pt-BR" sz="1000" b="0" dirty="0" err="1">
                <a:solidFill>
                  <a:srgbClr val="0000FF"/>
                </a:solidFill>
                <a:effectLst/>
                <a:latin typeface="Consolas" panose="020B0609020204030204" pitchFamily="49" charset="0"/>
              </a:rPr>
              <a:t>EXISTS</a:t>
            </a:r>
            <a:r>
              <a:rPr lang="pt-BR" sz="1000" b="0" dirty="0">
                <a:solidFill>
                  <a:srgbClr val="000000"/>
                </a:solidFill>
                <a:effectLst/>
                <a:latin typeface="Consolas" panose="020B0609020204030204" pitchFamily="49" charset="0"/>
              </a:rPr>
              <a:t> </a:t>
            </a:r>
            <a:r>
              <a:rPr lang="pt-BR" sz="1000" b="0" dirty="0">
                <a:solidFill>
                  <a:srgbClr val="A31515"/>
                </a:solidFill>
                <a:effectLst/>
                <a:latin typeface="Consolas" panose="020B0609020204030204" pitchFamily="49" charset="0"/>
              </a:rPr>
              <a:t>`aula_api_2024`</a:t>
            </a:r>
            <a:r>
              <a:rPr lang="pt-BR" sz="1000" b="0" dirty="0">
                <a:solidFill>
                  <a:srgbClr val="000000"/>
                </a:solidFill>
                <a:effectLst/>
                <a:latin typeface="Consolas" panose="020B0609020204030204" pitchFamily="49" charset="0"/>
              </a:rPr>
              <a:t>.</a:t>
            </a:r>
            <a:r>
              <a:rPr lang="pt-BR" sz="1000" b="0" dirty="0">
                <a:solidFill>
                  <a:srgbClr val="A31515"/>
                </a:solidFill>
                <a:effectLst/>
                <a:latin typeface="Consolas" panose="020B0609020204030204" pitchFamily="49" charset="0"/>
              </a:rPr>
              <a:t>`</a:t>
            </a:r>
            <a:r>
              <a:rPr lang="pt-BR" sz="1000" b="0" dirty="0" err="1">
                <a:solidFill>
                  <a:srgbClr val="A31515"/>
                </a:solidFill>
                <a:effectLst/>
                <a:latin typeface="Consolas" panose="020B0609020204030204" pitchFamily="49" charset="0"/>
              </a:rPr>
              <a:t>Funcionario</a:t>
            </a:r>
            <a:r>
              <a:rPr lang="pt-BR" sz="1000" b="0" dirty="0">
                <a:solidFill>
                  <a:srgbClr val="A31515"/>
                </a:solidFill>
                <a:effectLst/>
                <a:latin typeface="Consolas" panose="020B0609020204030204" pitchFamily="49" charset="0"/>
              </a:rPr>
              <a:t>`</a:t>
            </a:r>
            <a:r>
              <a:rPr lang="pt-BR" sz="1000" b="0" dirty="0">
                <a:solidFill>
                  <a:srgbClr val="000000"/>
                </a:solidFill>
                <a:effectLst/>
                <a:latin typeface="Consolas" panose="020B0609020204030204" pitchFamily="49" charset="0"/>
              </a:rPr>
              <a:t> (</a:t>
            </a:r>
          </a:p>
          <a:p>
            <a:pPr marL="0" indent="0">
              <a:spcBef>
                <a:spcPts val="500"/>
              </a:spcBef>
              <a:buNone/>
            </a:pPr>
            <a:r>
              <a:rPr lang="pt-BR" sz="1000" b="0" dirty="0">
                <a:solidFill>
                  <a:srgbClr val="000000"/>
                </a:solidFill>
                <a:effectLst/>
                <a:latin typeface="Consolas" panose="020B0609020204030204" pitchFamily="49" charset="0"/>
              </a:rPr>
              <a:t>  </a:t>
            </a:r>
            <a:r>
              <a:rPr lang="pt-BR" sz="1000" b="0" dirty="0">
                <a:solidFill>
                  <a:srgbClr val="A31515"/>
                </a:solidFill>
                <a:effectLst/>
                <a:latin typeface="Consolas" panose="020B0609020204030204" pitchFamily="49" charset="0"/>
              </a:rPr>
              <a:t>`</a:t>
            </a:r>
            <a:r>
              <a:rPr lang="pt-BR" sz="1000" b="0" dirty="0" err="1">
                <a:solidFill>
                  <a:srgbClr val="A31515"/>
                </a:solidFill>
                <a:effectLst/>
                <a:latin typeface="Consolas" panose="020B0609020204030204" pitchFamily="49" charset="0"/>
              </a:rPr>
              <a:t>idFuncionario</a:t>
            </a:r>
            <a:r>
              <a:rPr lang="pt-BR" sz="1000" b="0" dirty="0">
                <a:solidFill>
                  <a:srgbClr val="A31515"/>
                </a:solidFill>
                <a:effectLst/>
                <a:latin typeface="Consolas" panose="020B0609020204030204" pitchFamily="49" charset="0"/>
              </a:rPr>
              <a:t>`</a:t>
            </a:r>
            <a:r>
              <a:rPr lang="pt-BR" sz="1000" b="0" dirty="0">
                <a:solidFill>
                  <a:srgbClr val="000000"/>
                </a:solidFill>
                <a:effectLst/>
                <a:latin typeface="Consolas" panose="020B0609020204030204" pitchFamily="49" charset="0"/>
              </a:rPr>
              <a:t> </a:t>
            </a:r>
            <a:r>
              <a:rPr lang="pt-BR" sz="1000" b="0" dirty="0">
                <a:solidFill>
                  <a:srgbClr val="0000FF"/>
                </a:solidFill>
                <a:effectLst/>
                <a:latin typeface="Consolas" panose="020B0609020204030204" pitchFamily="49" charset="0"/>
              </a:rPr>
              <a:t>INT</a:t>
            </a:r>
            <a:r>
              <a:rPr lang="pt-BR" sz="1000" b="0" dirty="0">
                <a:solidFill>
                  <a:srgbClr val="000000"/>
                </a:solidFill>
                <a:effectLst/>
                <a:latin typeface="Consolas" panose="020B0609020204030204" pitchFamily="49" charset="0"/>
              </a:rPr>
              <a:t> </a:t>
            </a:r>
            <a:r>
              <a:rPr lang="pt-BR" sz="1000" b="0" dirty="0" err="1">
                <a:solidFill>
                  <a:srgbClr val="000000"/>
                </a:solidFill>
                <a:effectLst/>
                <a:latin typeface="Consolas" panose="020B0609020204030204" pitchFamily="49" charset="0"/>
              </a:rPr>
              <a:t>UNSIGNED</a:t>
            </a:r>
            <a:r>
              <a:rPr lang="pt-BR" sz="1000" b="0" dirty="0">
                <a:solidFill>
                  <a:srgbClr val="000000"/>
                </a:solidFill>
                <a:effectLst/>
                <a:latin typeface="Consolas" panose="020B0609020204030204" pitchFamily="49" charset="0"/>
              </a:rPr>
              <a:t> </a:t>
            </a:r>
            <a:r>
              <a:rPr lang="pt-BR" sz="1000" b="0" dirty="0" err="1">
                <a:solidFill>
                  <a:srgbClr val="0000FF"/>
                </a:solidFill>
                <a:effectLst/>
                <a:latin typeface="Consolas" panose="020B0609020204030204" pitchFamily="49" charset="0"/>
              </a:rPr>
              <a:t>NOT</a:t>
            </a:r>
            <a:r>
              <a:rPr lang="pt-BR" sz="1000" b="0" dirty="0">
                <a:solidFill>
                  <a:srgbClr val="0000FF"/>
                </a:solidFill>
                <a:effectLst/>
                <a:latin typeface="Consolas" panose="020B0609020204030204" pitchFamily="49" charset="0"/>
              </a:rPr>
              <a:t> </a:t>
            </a:r>
            <a:r>
              <a:rPr lang="pt-BR" sz="1000" b="0" dirty="0" err="1">
                <a:solidFill>
                  <a:srgbClr val="0000FF"/>
                </a:solidFill>
                <a:effectLst/>
                <a:latin typeface="Consolas" panose="020B0609020204030204" pitchFamily="49" charset="0"/>
              </a:rPr>
              <a:t>NULL</a:t>
            </a:r>
            <a:r>
              <a:rPr lang="pt-BR" sz="1000" b="0" dirty="0">
                <a:solidFill>
                  <a:srgbClr val="000000"/>
                </a:solidFill>
                <a:effectLst/>
                <a:latin typeface="Consolas" panose="020B0609020204030204" pitchFamily="49" charset="0"/>
              </a:rPr>
              <a:t> </a:t>
            </a:r>
            <a:r>
              <a:rPr lang="pt-BR" sz="1000" b="0" dirty="0" err="1">
                <a:solidFill>
                  <a:srgbClr val="000000"/>
                </a:solidFill>
                <a:effectLst/>
                <a:latin typeface="Consolas" panose="020B0609020204030204" pitchFamily="49" charset="0"/>
              </a:rPr>
              <a:t>AUTO_INCREMENT</a:t>
            </a:r>
            <a:r>
              <a:rPr lang="pt-BR" sz="1000" b="0" dirty="0">
                <a:solidFill>
                  <a:srgbClr val="000000"/>
                </a:solidFill>
                <a:effectLst/>
                <a:latin typeface="Consolas" panose="020B0609020204030204" pitchFamily="49" charset="0"/>
              </a:rPr>
              <a:t>,</a:t>
            </a:r>
          </a:p>
          <a:p>
            <a:pPr marL="0" indent="0">
              <a:spcBef>
                <a:spcPts val="500"/>
              </a:spcBef>
              <a:buNone/>
            </a:pPr>
            <a:r>
              <a:rPr lang="pt-BR" sz="1000" b="0" dirty="0">
                <a:solidFill>
                  <a:srgbClr val="000000"/>
                </a:solidFill>
                <a:effectLst/>
                <a:latin typeface="Consolas" panose="020B0609020204030204" pitchFamily="49" charset="0"/>
              </a:rPr>
              <a:t>  </a:t>
            </a:r>
            <a:r>
              <a:rPr lang="pt-BR" sz="1000" b="0" dirty="0">
                <a:solidFill>
                  <a:srgbClr val="A31515"/>
                </a:solidFill>
                <a:effectLst/>
                <a:latin typeface="Consolas" panose="020B0609020204030204" pitchFamily="49" charset="0"/>
              </a:rPr>
              <a:t>`</a:t>
            </a:r>
            <a:r>
              <a:rPr lang="pt-BR" sz="1000" b="0" dirty="0" err="1">
                <a:solidFill>
                  <a:srgbClr val="A31515"/>
                </a:solidFill>
                <a:effectLst/>
                <a:latin typeface="Consolas" panose="020B0609020204030204" pitchFamily="49" charset="0"/>
              </a:rPr>
              <a:t>nomeFuncionario</a:t>
            </a:r>
            <a:r>
              <a:rPr lang="pt-BR" sz="1000" b="0" dirty="0">
                <a:solidFill>
                  <a:srgbClr val="A31515"/>
                </a:solidFill>
                <a:effectLst/>
                <a:latin typeface="Consolas" panose="020B0609020204030204" pitchFamily="49" charset="0"/>
              </a:rPr>
              <a:t>`</a:t>
            </a:r>
            <a:r>
              <a:rPr lang="pt-BR" sz="1000" b="0" dirty="0">
                <a:solidFill>
                  <a:srgbClr val="000000"/>
                </a:solidFill>
                <a:effectLst/>
                <a:latin typeface="Consolas" panose="020B0609020204030204" pitchFamily="49" charset="0"/>
              </a:rPr>
              <a:t> </a:t>
            </a:r>
            <a:r>
              <a:rPr lang="pt-BR" sz="1000" b="0" dirty="0" err="1">
                <a:solidFill>
                  <a:srgbClr val="0000FF"/>
                </a:solidFill>
                <a:effectLst/>
                <a:latin typeface="Consolas" panose="020B0609020204030204" pitchFamily="49" charset="0"/>
              </a:rPr>
              <a:t>VARCHAR</a:t>
            </a:r>
            <a:r>
              <a:rPr lang="pt-BR" sz="1000" b="0" dirty="0">
                <a:solidFill>
                  <a:srgbClr val="000000"/>
                </a:solidFill>
                <a:effectLst/>
                <a:latin typeface="Consolas" panose="020B0609020204030204" pitchFamily="49" charset="0"/>
              </a:rPr>
              <a:t>(</a:t>
            </a:r>
            <a:r>
              <a:rPr lang="pt-BR" sz="1000" b="0" dirty="0">
                <a:solidFill>
                  <a:srgbClr val="098658"/>
                </a:solidFill>
                <a:effectLst/>
                <a:latin typeface="Consolas" panose="020B0609020204030204" pitchFamily="49" charset="0"/>
              </a:rPr>
              <a:t>128</a:t>
            </a:r>
            <a:r>
              <a:rPr lang="pt-BR" sz="1000" b="0" dirty="0">
                <a:solidFill>
                  <a:srgbClr val="000000"/>
                </a:solidFill>
                <a:effectLst/>
                <a:latin typeface="Consolas" panose="020B0609020204030204" pitchFamily="49" charset="0"/>
              </a:rPr>
              <a:t>) </a:t>
            </a:r>
            <a:r>
              <a:rPr lang="pt-BR" sz="1000" b="0" dirty="0" err="1">
                <a:solidFill>
                  <a:srgbClr val="0000FF"/>
                </a:solidFill>
                <a:effectLst/>
                <a:latin typeface="Consolas" panose="020B0609020204030204" pitchFamily="49" charset="0"/>
              </a:rPr>
              <a:t>NULL</a:t>
            </a:r>
            <a:r>
              <a:rPr lang="pt-BR" sz="1000" b="0" dirty="0">
                <a:solidFill>
                  <a:srgbClr val="000000"/>
                </a:solidFill>
                <a:effectLst/>
                <a:latin typeface="Consolas" panose="020B0609020204030204" pitchFamily="49" charset="0"/>
              </a:rPr>
              <a:t>,</a:t>
            </a:r>
          </a:p>
          <a:p>
            <a:pPr marL="0" indent="0">
              <a:spcBef>
                <a:spcPts val="500"/>
              </a:spcBef>
              <a:buNone/>
            </a:pPr>
            <a:r>
              <a:rPr lang="pt-BR" sz="1000" b="0" dirty="0">
                <a:solidFill>
                  <a:srgbClr val="000000"/>
                </a:solidFill>
                <a:effectLst/>
                <a:latin typeface="Consolas" panose="020B0609020204030204" pitchFamily="49" charset="0"/>
              </a:rPr>
              <a:t>  </a:t>
            </a:r>
            <a:r>
              <a:rPr lang="pt-BR" sz="1000" b="0" dirty="0">
                <a:solidFill>
                  <a:srgbClr val="A31515"/>
                </a:solidFill>
                <a:effectLst/>
                <a:latin typeface="Consolas" panose="020B0609020204030204" pitchFamily="49" charset="0"/>
              </a:rPr>
              <a:t>`</a:t>
            </a:r>
            <a:r>
              <a:rPr lang="pt-BR" sz="1000" b="0" dirty="0" err="1">
                <a:solidFill>
                  <a:srgbClr val="A31515"/>
                </a:solidFill>
                <a:effectLst/>
                <a:latin typeface="Consolas" panose="020B0609020204030204" pitchFamily="49" charset="0"/>
              </a:rPr>
              <a:t>email</a:t>
            </a:r>
            <a:r>
              <a:rPr lang="pt-BR" sz="1000" b="0" dirty="0">
                <a:solidFill>
                  <a:srgbClr val="A31515"/>
                </a:solidFill>
                <a:effectLst/>
                <a:latin typeface="Consolas" panose="020B0609020204030204" pitchFamily="49" charset="0"/>
              </a:rPr>
              <a:t>`</a:t>
            </a:r>
            <a:r>
              <a:rPr lang="pt-BR" sz="1000" b="0" dirty="0">
                <a:solidFill>
                  <a:srgbClr val="000000"/>
                </a:solidFill>
                <a:effectLst/>
                <a:latin typeface="Consolas" panose="020B0609020204030204" pitchFamily="49" charset="0"/>
              </a:rPr>
              <a:t> </a:t>
            </a:r>
            <a:r>
              <a:rPr lang="pt-BR" sz="1000" b="0" dirty="0" err="1">
                <a:solidFill>
                  <a:srgbClr val="0000FF"/>
                </a:solidFill>
                <a:effectLst/>
                <a:latin typeface="Consolas" panose="020B0609020204030204" pitchFamily="49" charset="0"/>
              </a:rPr>
              <a:t>VARCHAR</a:t>
            </a:r>
            <a:r>
              <a:rPr lang="pt-BR" sz="1000" b="0" dirty="0">
                <a:solidFill>
                  <a:srgbClr val="000000"/>
                </a:solidFill>
                <a:effectLst/>
                <a:latin typeface="Consolas" panose="020B0609020204030204" pitchFamily="49" charset="0"/>
              </a:rPr>
              <a:t>(</a:t>
            </a:r>
            <a:r>
              <a:rPr lang="pt-BR" sz="1000" b="0" dirty="0">
                <a:solidFill>
                  <a:srgbClr val="098658"/>
                </a:solidFill>
                <a:effectLst/>
                <a:latin typeface="Consolas" panose="020B0609020204030204" pitchFamily="49" charset="0"/>
              </a:rPr>
              <a:t>64</a:t>
            </a:r>
            <a:r>
              <a:rPr lang="pt-BR" sz="1000" b="0" dirty="0">
                <a:solidFill>
                  <a:srgbClr val="000000"/>
                </a:solidFill>
                <a:effectLst/>
                <a:latin typeface="Consolas" panose="020B0609020204030204" pitchFamily="49" charset="0"/>
              </a:rPr>
              <a:t>) </a:t>
            </a:r>
            <a:r>
              <a:rPr lang="pt-BR" sz="1000" b="0" dirty="0" err="1">
                <a:solidFill>
                  <a:srgbClr val="0000FF"/>
                </a:solidFill>
                <a:effectLst/>
                <a:latin typeface="Consolas" panose="020B0609020204030204" pitchFamily="49" charset="0"/>
              </a:rPr>
              <a:t>NULL</a:t>
            </a:r>
            <a:r>
              <a:rPr lang="pt-BR" sz="1000" b="0" dirty="0">
                <a:solidFill>
                  <a:srgbClr val="000000"/>
                </a:solidFill>
                <a:effectLst/>
                <a:latin typeface="Consolas" panose="020B0609020204030204" pitchFamily="49" charset="0"/>
              </a:rPr>
              <a:t>,</a:t>
            </a:r>
          </a:p>
          <a:p>
            <a:pPr marL="0" indent="0">
              <a:spcBef>
                <a:spcPts val="500"/>
              </a:spcBef>
              <a:buNone/>
            </a:pPr>
            <a:r>
              <a:rPr lang="pt-BR" sz="1000" b="0" dirty="0">
                <a:solidFill>
                  <a:srgbClr val="000000"/>
                </a:solidFill>
                <a:effectLst/>
                <a:latin typeface="Consolas" panose="020B0609020204030204" pitchFamily="49" charset="0"/>
              </a:rPr>
              <a:t>  </a:t>
            </a:r>
            <a:r>
              <a:rPr lang="pt-BR" sz="1000" b="0" dirty="0">
                <a:solidFill>
                  <a:srgbClr val="A31515"/>
                </a:solidFill>
                <a:effectLst/>
                <a:latin typeface="Consolas" panose="020B0609020204030204" pitchFamily="49" charset="0"/>
              </a:rPr>
              <a:t>`senha`</a:t>
            </a:r>
            <a:r>
              <a:rPr lang="pt-BR" sz="1000" b="0" dirty="0">
                <a:solidFill>
                  <a:srgbClr val="000000"/>
                </a:solidFill>
                <a:effectLst/>
                <a:latin typeface="Consolas" panose="020B0609020204030204" pitchFamily="49" charset="0"/>
              </a:rPr>
              <a:t> </a:t>
            </a:r>
            <a:r>
              <a:rPr lang="pt-BR" sz="1000" b="0" dirty="0" err="1">
                <a:solidFill>
                  <a:srgbClr val="0000FF"/>
                </a:solidFill>
                <a:effectLst/>
                <a:latin typeface="Consolas" panose="020B0609020204030204" pitchFamily="49" charset="0"/>
              </a:rPr>
              <a:t>VARCHAR</a:t>
            </a:r>
            <a:r>
              <a:rPr lang="pt-BR" sz="1000" b="0" dirty="0">
                <a:solidFill>
                  <a:srgbClr val="000000"/>
                </a:solidFill>
                <a:effectLst/>
                <a:latin typeface="Consolas" panose="020B0609020204030204" pitchFamily="49" charset="0"/>
              </a:rPr>
              <a:t>(</a:t>
            </a:r>
            <a:r>
              <a:rPr lang="pt-BR" sz="1000" b="0" dirty="0">
                <a:solidFill>
                  <a:srgbClr val="098658"/>
                </a:solidFill>
                <a:effectLst/>
                <a:latin typeface="Consolas" panose="020B0609020204030204" pitchFamily="49" charset="0"/>
              </a:rPr>
              <a:t>64</a:t>
            </a:r>
            <a:r>
              <a:rPr lang="pt-BR" sz="1000" b="0" dirty="0">
                <a:solidFill>
                  <a:srgbClr val="000000"/>
                </a:solidFill>
                <a:effectLst/>
                <a:latin typeface="Consolas" panose="020B0609020204030204" pitchFamily="49" charset="0"/>
              </a:rPr>
              <a:t>) </a:t>
            </a:r>
            <a:r>
              <a:rPr lang="pt-BR" sz="1000" b="0" dirty="0" err="1">
                <a:solidFill>
                  <a:srgbClr val="0000FF"/>
                </a:solidFill>
                <a:effectLst/>
                <a:latin typeface="Consolas" panose="020B0609020204030204" pitchFamily="49" charset="0"/>
              </a:rPr>
              <a:t>NULL</a:t>
            </a:r>
            <a:r>
              <a:rPr lang="pt-BR" sz="1000" b="0" dirty="0">
                <a:solidFill>
                  <a:srgbClr val="000000"/>
                </a:solidFill>
                <a:effectLst/>
                <a:latin typeface="Consolas" panose="020B0609020204030204" pitchFamily="49" charset="0"/>
              </a:rPr>
              <a:t>,</a:t>
            </a:r>
          </a:p>
          <a:p>
            <a:pPr marL="0" indent="0">
              <a:spcBef>
                <a:spcPts val="500"/>
              </a:spcBef>
              <a:buNone/>
            </a:pPr>
            <a:r>
              <a:rPr lang="pt-BR" sz="1000" b="0" dirty="0">
                <a:solidFill>
                  <a:srgbClr val="000000"/>
                </a:solidFill>
                <a:effectLst/>
                <a:latin typeface="Consolas" panose="020B0609020204030204" pitchFamily="49" charset="0"/>
              </a:rPr>
              <a:t>  </a:t>
            </a:r>
            <a:r>
              <a:rPr lang="pt-BR" sz="1000" b="0" dirty="0">
                <a:solidFill>
                  <a:srgbClr val="A31515"/>
                </a:solidFill>
                <a:effectLst/>
                <a:latin typeface="Consolas" panose="020B0609020204030204" pitchFamily="49" charset="0"/>
              </a:rPr>
              <a:t>`</a:t>
            </a:r>
            <a:r>
              <a:rPr lang="pt-BR" sz="1000" b="0" dirty="0" err="1">
                <a:solidFill>
                  <a:srgbClr val="A31515"/>
                </a:solidFill>
                <a:effectLst/>
                <a:latin typeface="Consolas" panose="020B0609020204030204" pitchFamily="49" charset="0"/>
              </a:rPr>
              <a:t>recebeValeTransporte</a:t>
            </a:r>
            <a:r>
              <a:rPr lang="pt-BR" sz="1000" b="0" dirty="0">
                <a:solidFill>
                  <a:srgbClr val="A31515"/>
                </a:solidFill>
                <a:effectLst/>
                <a:latin typeface="Consolas" panose="020B0609020204030204" pitchFamily="49" charset="0"/>
              </a:rPr>
              <a:t>`</a:t>
            </a:r>
            <a:r>
              <a:rPr lang="pt-BR" sz="1000" b="0" dirty="0">
                <a:solidFill>
                  <a:srgbClr val="000000"/>
                </a:solidFill>
                <a:effectLst/>
                <a:latin typeface="Consolas" panose="020B0609020204030204" pitchFamily="49" charset="0"/>
              </a:rPr>
              <a:t> </a:t>
            </a:r>
            <a:r>
              <a:rPr lang="pt-BR" sz="1000" b="0" dirty="0" err="1">
                <a:solidFill>
                  <a:srgbClr val="0000FF"/>
                </a:solidFill>
                <a:effectLst/>
                <a:latin typeface="Consolas" panose="020B0609020204030204" pitchFamily="49" charset="0"/>
              </a:rPr>
              <a:t>TINYINT</a:t>
            </a:r>
            <a:r>
              <a:rPr lang="pt-BR" sz="1000" b="0" dirty="0">
                <a:solidFill>
                  <a:srgbClr val="000000"/>
                </a:solidFill>
                <a:effectLst/>
                <a:latin typeface="Consolas" panose="020B0609020204030204" pitchFamily="49" charset="0"/>
              </a:rPr>
              <a:t>(</a:t>
            </a:r>
            <a:r>
              <a:rPr lang="pt-BR" sz="1000" b="0" dirty="0">
                <a:solidFill>
                  <a:srgbClr val="098658"/>
                </a:solidFill>
                <a:effectLst/>
                <a:latin typeface="Consolas" panose="020B0609020204030204" pitchFamily="49" charset="0"/>
              </a:rPr>
              <a:t>1</a:t>
            </a:r>
            <a:r>
              <a:rPr lang="pt-BR" sz="1000" b="0" dirty="0">
                <a:solidFill>
                  <a:srgbClr val="000000"/>
                </a:solidFill>
                <a:effectLst/>
                <a:latin typeface="Consolas" panose="020B0609020204030204" pitchFamily="49" charset="0"/>
              </a:rPr>
              <a:t>) </a:t>
            </a:r>
            <a:r>
              <a:rPr lang="pt-BR" sz="1000" b="0" dirty="0" err="1">
                <a:solidFill>
                  <a:srgbClr val="0000FF"/>
                </a:solidFill>
                <a:effectLst/>
                <a:latin typeface="Consolas" panose="020B0609020204030204" pitchFamily="49" charset="0"/>
              </a:rPr>
              <a:t>NULL</a:t>
            </a:r>
            <a:r>
              <a:rPr lang="pt-BR" sz="1000" b="0" dirty="0">
                <a:solidFill>
                  <a:srgbClr val="000000"/>
                </a:solidFill>
                <a:effectLst/>
                <a:latin typeface="Consolas" panose="020B0609020204030204" pitchFamily="49" charset="0"/>
              </a:rPr>
              <a:t>,</a:t>
            </a:r>
          </a:p>
          <a:p>
            <a:pPr marL="0" indent="0">
              <a:spcBef>
                <a:spcPts val="500"/>
              </a:spcBef>
              <a:buNone/>
            </a:pPr>
            <a:r>
              <a:rPr lang="pt-BR" sz="1000" b="0" dirty="0">
                <a:solidFill>
                  <a:srgbClr val="000000"/>
                </a:solidFill>
                <a:effectLst/>
                <a:latin typeface="Consolas" panose="020B0609020204030204" pitchFamily="49" charset="0"/>
              </a:rPr>
              <a:t>  </a:t>
            </a:r>
            <a:r>
              <a:rPr lang="pt-BR" sz="1000" b="0" dirty="0">
                <a:solidFill>
                  <a:srgbClr val="A31515"/>
                </a:solidFill>
                <a:effectLst/>
                <a:latin typeface="Consolas" panose="020B0609020204030204" pitchFamily="49" charset="0"/>
              </a:rPr>
              <a:t>`</a:t>
            </a:r>
            <a:r>
              <a:rPr lang="pt-BR" sz="1000" b="0" dirty="0" err="1">
                <a:solidFill>
                  <a:srgbClr val="A31515"/>
                </a:solidFill>
                <a:effectLst/>
                <a:latin typeface="Consolas" panose="020B0609020204030204" pitchFamily="49" charset="0"/>
              </a:rPr>
              <a:t>Cargo_idCargo</a:t>
            </a:r>
            <a:r>
              <a:rPr lang="pt-BR" sz="1000" b="0" dirty="0">
                <a:solidFill>
                  <a:srgbClr val="A31515"/>
                </a:solidFill>
                <a:effectLst/>
                <a:latin typeface="Consolas" panose="020B0609020204030204" pitchFamily="49" charset="0"/>
              </a:rPr>
              <a:t>`</a:t>
            </a:r>
            <a:r>
              <a:rPr lang="pt-BR" sz="1000" b="0" dirty="0">
                <a:solidFill>
                  <a:srgbClr val="000000"/>
                </a:solidFill>
                <a:effectLst/>
                <a:latin typeface="Consolas" panose="020B0609020204030204" pitchFamily="49" charset="0"/>
              </a:rPr>
              <a:t> </a:t>
            </a:r>
            <a:r>
              <a:rPr lang="pt-BR" sz="1000" b="0" dirty="0">
                <a:solidFill>
                  <a:srgbClr val="0000FF"/>
                </a:solidFill>
                <a:effectLst/>
                <a:latin typeface="Consolas" panose="020B0609020204030204" pitchFamily="49" charset="0"/>
              </a:rPr>
              <a:t>INT</a:t>
            </a:r>
            <a:r>
              <a:rPr lang="pt-BR" sz="1000" b="0" dirty="0">
                <a:solidFill>
                  <a:srgbClr val="000000"/>
                </a:solidFill>
                <a:effectLst/>
                <a:latin typeface="Consolas" panose="020B0609020204030204" pitchFamily="49" charset="0"/>
              </a:rPr>
              <a:t> </a:t>
            </a:r>
            <a:r>
              <a:rPr lang="pt-BR" sz="1000" b="0" dirty="0" err="1">
                <a:solidFill>
                  <a:srgbClr val="000000"/>
                </a:solidFill>
                <a:effectLst/>
                <a:latin typeface="Consolas" panose="020B0609020204030204" pitchFamily="49" charset="0"/>
              </a:rPr>
              <a:t>UNSIGNED</a:t>
            </a:r>
            <a:r>
              <a:rPr lang="pt-BR" sz="1000" b="0" dirty="0">
                <a:solidFill>
                  <a:srgbClr val="000000"/>
                </a:solidFill>
                <a:effectLst/>
                <a:latin typeface="Consolas" panose="020B0609020204030204" pitchFamily="49" charset="0"/>
              </a:rPr>
              <a:t> </a:t>
            </a:r>
            <a:r>
              <a:rPr lang="pt-BR" sz="1000" b="0" dirty="0" err="1">
                <a:solidFill>
                  <a:srgbClr val="0000FF"/>
                </a:solidFill>
                <a:effectLst/>
                <a:latin typeface="Consolas" panose="020B0609020204030204" pitchFamily="49" charset="0"/>
              </a:rPr>
              <a:t>NOT</a:t>
            </a:r>
            <a:r>
              <a:rPr lang="pt-BR" sz="1000" b="0" dirty="0">
                <a:solidFill>
                  <a:srgbClr val="0000FF"/>
                </a:solidFill>
                <a:effectLst/>
                <a:latin typeface="Consolas" panose="020B0609020204030204" pitchFamily="49" charset="0"/>
              </a:rPr>
              <a:t> </a:t>
            </a:r>
            <a:r>
              <a:rPr lang="pt-BR" sz="1000" b="0" dirty="0" err="1">
                <a:solidFill>
                  <a:srgbClr val="0000FF"/>
                </a:solidFill>
                <a:effectLst/>
                <a:latin typeface="Consolas" panose="020B0609020204030204" pitchFamily="49" charset="0"/>
              </a:rPr>
              <a:t>NULL</a:t>
            </a:r>
            <a:r>
              <a:rPr lang="pt-BR" sz="1000" b="0" dirty="0">
                <a:solidFill>
                  <a:srgbClr val="000000"/>
                </a:solidFill>
                <a:effectLst/>
                <a:latin typeface="Consolas" panose="020B0609020204030204" pitchFamily="49" charset="0"/>
              </a:rPr>
              <a:t>,</a:t>
            </a:r>
          </a:p>
          <a:p>
            <a:pPr marL="0" indent="0">
              <a:spcBef>
                <a:spcPts val="500"/>
              </a:spcBef>
              <a:buNone/>
            </a:pPr>
            <a:r>
              <a:rPr lang="pt-BR" sz="1000" b="0" dirty="0">
                <a:solidFill>
                  <a:srgbClr val="000000"/>
                </a:solidFill>
                <a:effectLst/>
                <a:latin typeface="Consolas" panose="020B0609020204030204" pitchFamily="49" charset="0"/>
              </a:rPr>
              <a:t>  </a:t>
            </a:r>
            <a:r>
              <a:rPr lang="pt-BR" sz="1000" b="0" dirty="0">
                <a:solidFill>
                  <a:srgbClr val="0000FF"/>
                </a:solidFill>
                <a:effectLst/>
                <a:latin typeface="Consolas" panose="020B0609020204030204" pitchFamily="49" charset="0"/>
              </a:rPr>
              <a:t>PRIMARY KEY</a:t>
            </a:r>
            <a:r>
              <a:rPr lang="pt-BR" sz="1000" b="0" dirty="0">
                <a:solidFill>
                  <a:srgbClr val="000000"/>
                </a:solidFill>
                <a:effectLst/>
                <a:latin typeface="Consolas" panose="020B0609020204030204" pitchFamily="49" charset="0"/>
              </a:rPr>
              <a:t> (</a:t>
            </a:r>
            <a:r>
              <a:rPr lang="pt-BR" sz="1000" b="0" dirty="0">
                <a:solidFill>
                  <a:srgbClr val="A31515"/>
                </a:solidFill>
                <a:effectLst/>
                <a:latin typeface="Consolas" panose="020B0609020204030204" pitchFamily="49" charset="0"/>
              </a:rPr>
              <a:t>`</a:t>
            </a:r>
            <a:r>
              <a:rPr lang="pt-BR" sz="1000" b="0" dirty="0" err="1">
                <a:solidFill>
                  <a:srgbClr val="A31515"/>
                </a:solidFill>
                <a:effectLst/>
                <a:latin typeface="Consolas" panose="020B0609020204030204" pitchFamily="49" charset="0"/>
              </a:rPr>
              <a:t>idFuncionario</a:t>
            </a:r>
            <a:r>
              <a:rPr lang="pt-BR" sz="1000" b="0" dirty="0">
                <a:solidFill>
                  <a:srgbClr val="A31515"/>
                </a:solidFill>
                <a:effectLst/>
                <a:latin typeface="Consolas" panose="020B0609020204030204" pitchFamily="49" charset="0"/>
              </a:rPr>
              <a:t>`</a:t>
            </a:r>
            <a:r>
              <a:rPr lang="pt-BR" sz="1000" b="0" dirty="0">
                <a:solidFill>
                  <a:srgbClr val="000000"/>
                </a:solidFill>
                <a:effectLst/>
                <a:latin typeface="Consolas" panose="020B0609020204030204" pitchFamily="49" charset="0"/>
              </a:rPr>
              <a:t>),</a:t>
            </a:r>
          </a:p>
          <a:p>
            <a:pPr marL="0" indent="0">
              <a:spcBef>
                <a:spcPts val="500"/>
              </a:spcBef>
              <a:buNone/>
            </a:pPr>
            <a:r>
              <a:rPr lang="pt-BR" sz="1000" b="0" dirty="0">
                <a:solidFill>
                  <a:srgbClr val="000000"/>
                </a:solidFill>
                <a:effectLst/>
                <a:latin typeface="Consolas" panose="020B0609020204030204" pitchFamily="49" charset="0"/>
              </a:rPr>
              <a:t>  </a:t>
            </a:r>
            <a:r>
              <a:rPr lang="pt-BR" sz="1000" b="0" dirty="0">
                <a:solidFill>
                  <a:srgbClr val="0000FF"/>
                </a:solidFill>
                <a:effectLst/>
                <a:latin typeface="Consolas" panose="020B0609020204030204" pitchFamily="49" charset="0"/>
              </a:rPr>
              <a:t>UNIQUE</a:t>
            </a:r>
            <a:r>
              <a:rPr lang="pt-BR" sz="1000" b="0" dirty="0">
                <a:solidFill>
                  <a:srgbClr val="000000"/>
                </a:solidFill>
                <a:effectLst/>
                <a:latin typeface="Consolas" panose="020B0609020204030204" pitchFamily="49" charset="0"/>
              </a:rPr>
              <a:t> </a:t>
            </a:r>
            <a:r>
              <a:rPr lang="pt-BR" sz="1000" b="0" dirty="0">
                <a:solidFill>
                  <a:srgbClr val="0000FF"/>
                </a:solidFill>
                <a:effectLst/>
                <a:latin typeface="Consolas" panose="020B0609020204030204" pitchFamily="49" charset="0"/>
              </a:rPr>
              <a:t>INDEX</a:t>
            </a:r>
            <a:r>
              <a:rPr lang="pt-BR" sz="1000" b="0" dirty="0">
                <a:solidFill>
                  <a:srgbClr val="000000"/>
                </a:solidFill>
                <a:effectLst/>
                <a:latin typeface="Consolas" panose="020B0609020204030204" pitchFamily="49" charset="0"/>
              </a:rPr>
              <a:t> </a:t>
            </a:r>
            <a:r>
              <a:rPr lang="pt-BR" sz="1000" b="0" dirty="0">
                <a:solidFill>
                  <a:srgbClr val="A31515"/>
                </a:solidFill>
                <a:effectLst/>
                <a:latin typeface="Consolas" panose="020B0609020204030204" pitchFamily="49" charset="0"/>
              </a:rPr>
              <a:t>`</a:t>
            </a:r>
            <a:r>
              <a:rPr lang="pt-BR" sz="1000" b="0" dirty="0" err="1">
                <a:solidFill>
                  <a:srgbClr val="A31515"/>
                </a:solidFill>
                <a:effectLst/>
                <a:latin typeface="Consolas" panose="020B0609020204030204" pitchFamily="49" charset="0"/>
              </a:rPr>
              <a:t>idFuncionario_UNIQUE</a:t>
            </a:r>
            <a:r>
              <a:rPr lang="pt-BR" sz="1000" b="0" dirty="0">
                <a:solidFill>
                  <a:srgbClr val="A31515"/>
                </a:solidFill>
                <a:effectLst/>
                <a:latin typeface="Consolas" panose="020B0609020204030204" pitchFamily="49" charset="0"/>
              </a:rPr>
              <a:t>`</a:t>
            </a:r>
            <a:r>
              <a:rPr lang="pt-BR" sz="1000" b="0" dirty="0">
                <a:solidFill>
                  <a:srgbClr val="000000"/>
                </a:solidFill>
                <a:effectLst/>
                <a:latin typeface="Consolas" panose="020B0609020204030204" pitchFamily="49" charset="0"/>
              </a:rPr>
              <a:t> (</a:t>
            </a:r>
            <a:r>
              <a:rPr lang="pt-BR" sz="1000" b="0" dirty="0">
                <a:solidFill>
                  <a:srgbClr val="A31515"/>
                </a:solidFill>
                <a:effectLst/>
                <a:latin typeface="Consolas" panose="020B0609020204030204" pitchFamily="49" charset="0"/>
              </a:rPr>
              <a:t>`</a:t>
            </a:r>
            <a:r>
              <a:rPr lang="pt-BR" sz="1000" b="0" dirty="0" err="1">
                <a:solidFill>
                  <a:srgbClr val="A31515"/>
                </a:solidFill>
                <a:effectLst/>
                <a:latin typeface="Consolas" panose="020B0609020204030204" pitchFamily="49" charset="0"/>
              </a:rPr>
              <a:t>idFuncionario</a:t>
            </a:r>
            <a:r>
              <a:rPr lang="pt-BR" sz="1000" b="0" dirty="0">
                <a:solidFill>
                  <a:srgbClr val="A31515"/>
                </a:solidFill>
                <a:effectLst/>
                <a:latin typeface="Consolas" panose="020B0609020204030204" pitchFamily="49" charset="0"/>
              </a:rPr>
              <a:t>`</a:t>
            </a:r>
            <a:r>
              <a:rPr lang="pt-BR" sz="1000" b="0" dirty="0">
                <a:solidFill>
                  <a:srgbClr val="000000"/>
                </a:solidFill>
                <a:effectLst/>
                <a:latin typeface="Consolas" panose="020B0609020204030204" pitchFamily="49" charset="0"/>
              </a:rPr>
              <a:t> </a:t>
            </a:r>
            <a:r>
              <a:rPr lang="pt-BR" sz="1000" b="0" dirty="0" err="1">
                <a:solidFill>
                  <a:srgbClr val="0000FF"/>
                </a:solidFill>
                <a:effectLst/>
                <a:latin typeface="Consolas" panose="020B0609020204030204" pitchFamily="49" charset="0"/>
              </a:rPr>
              <a:t>ASC</a:t>
            </a:r>
            <a:r>
              <a:rPr lang="pt-BR" sz="1000" b="0" dirty="0">
                <a:solidFill>
                  <a:srgbClr val="000000"/>
                </a:solidFill>
                <a:effectLst/>
                <a:latin typeface="Consolas" panose="020B0609020204030204" pitchFamily="49" charset="0"/>
              </a:rPr>
              <a:t>),</a:t>
            </a:r>
          </a:p>
          <a:p>
            <a:pPr marL="0" indent="0">
              <a:spcBef>
                <a:spcPts val="500"/>
              </a:spcBef>
              <a:buNone/>
            </a:pPr>
            <a:r>
              <a:rPr lang="pt-BR" sz="1000" b="0" dirty="0">
                <a:solidFill>
                  <a:srgbClr val="000000"/>
                </a:solidFill>
                <a:effectLst/>
                <a:latin typeface="Consolas" panose="020B0609020204030204" pitchFamily="49" charset="0"/>
              </a:rPr>
              <a:t>  </a:t>
            </a:r>
            <a:r>
              <a:rPr lang="pt-BR" sz="1000" b="0" dirty="0">
                <a:solidFill>
                  <a:srgbClr val="0000FF"/>
                </a:solidFill>
                <a:effectLst/>
                <a:latin typeface="Consolas" panose="020B0609020204030204" pitchFamily="49" charset="0"/>
              </a:rPr>
              <a:t>INDEX</a:t>
            </a:r>
            <a:r>
              <a:rPr lang="pt-BR" sz="1000" b="0" dirty="0">
                <a:solidFill>
                  <a:srgbClr val="000000"/>
                </a:solidFill>
                <a:effectLst/>
                <a:latin typeface="Consolas" panose="020B0609020204030204" pitchFamily="49" charset="0"/>
              </a:rPr>
              <a:t> </a:t>
            </a:r>
            <a:r>
              <a:rPr lang="pt-BR" sz="1000" b="0" dirty="0">
                <a:solidFill>
                  <a:srgbClr val="A31515"/>
                </a:solidFill>
                <a:effectLst/>
                <a:latin typeface="Consolas" panose="020B0609020204030204" pitchFamily="49" charset="0"/>
              </a:rPr>
              <a:t>`</a:t>
            </a:r>
            <a:r>
              <a:rPr lang="pt-BR" sz="1000" b="0" dirty="0" err="1">
                <a:solidFill>
                  <a:srgbClr val="A31515"/>
                </a:solidFill>
                <a:effectLst/>
                <a:latin typeface="Consolas" panose="020B0609020204030204" pitchFamily="49" charset="0"/>
              </a:rPr>
              <a:t>fk_Funcionario_Cargo_idx</a:t>
            </a:r>
            <a:r>
              <a:rPr lang="pt-BR" sz="1000" b="0" dirty="0">
                <a:solidFill>
                  <a:srgbClr val="A31515"/>
                </a:solidFill>
                <a:effectLst/>
                <a:latin typeface="Consolas" panose="020B0609020204030204" pitchFamily="49" charset="0"/>
              </a:rPr>
              <a:t>`</a:t>
            </a:r>
            <a:r>
              <a:rPr lang="pt-BR" sz="1000" b="0" dirty="0">
                <a:solidFill>
                  <a:srgbClr val="000000"/>
                </a:solidFill>
                <a:effectLst/>
                <a:latin typeface="Consolas" panose="020B0609020204030204" pitchFamily="49" charset="0"/>
              </a:rPr>
              <a:t> (</a:t>
            </a:r>
            <a:r>
              <a:rPr lang="pt-BR" sz="1000" b="0" dirty="0">
                <a:solidFill>
                  <a:srgbClr val="A31515"/>
                </a:solidFill>
                <a:effectLst/>
                <a:latin typeface="Consolas" panose="020B0609020204030204" pitchFamily="49" charset="0"/>
              </a:rPr>
              <a:t>`</a:t>
            </a:r>
            <a:r>
              <a:rPr lang="pt-BR" sz="1000" b="0" dirty="0" err="1">
                <a:solidFill>
                  <a:srgbClr val="A31515"/>
                </a:solidFill>
                <a:effectLst/>
                <a:latin typeface="Consolas" panose="020B0609020204030204" pitchFamily="49" charset="0"/>
              </a:rPr>
              <a:t>Cargo_idCargo</a:t>
            </a:r>
            <a:r>
              <a:rPr lang="pt-BR" sz="1000" b="0" dirty="0">
                <a:solidFill>
                  <a:srgbClr val="A31515"/>
                </a:solidFill>
                <a:effectLst/>
                <a:latin typeface="Consolas" panose="020B0609020204030204" pitchFamily="49" charset="0"/>
              </a:rPr>
              <a:t>`</a:t>
            </a:r>
            <a:r>
              <a:rPr lang="pt-BR" sz="1000" b="0" dirty="0">
                <a:solidFill>
                  <a:srgbClr val="000000"/>
                </a:solidFill>
                <a:effectLst/>
                <a:latin typeface="Consolas" panose="020B0609020204030204" pitchFamily="49" charset="0"/>
              </a:rPr>
              <a:t> </a:t>
            </a:r>
            <a:r>
              <a:rPr lang="pt-BR" sz="1000" b="0" dirty="0" err="1">
                <a:solidFill>
                  <a:srgbClr val="0000FF"/>
                </a:solidFill>
                <a:effectLst/>
                <a:latin typeface="Consolas" panose="020B0609020204030204" pitchFamily="49" charset="0"/>
              </a:rPr>
              <a:t>ASC</a:t>
            </a:r>
            <a:r>
              <a:rPr lang="pt-BR" sz="1000" b="0" dirty="0">
                <a:solidFill>
                  <a:srgbClr val="000000"/>
                </a:solidFill>
                <a:effectLst/>
                <a:latin typeface="Consolas" panose="020B0609020204030204" pitchFamily="49" charset="0"/>
              </a:rPr>
              <a:t>),</a:t>
            </a:r>
          </a:p>
          <a:p>
            <a:pPr marL="0" indent="0">
              <a:spcBef>
                <a:spcPts val="500"/>
              </a:spcBef>
              <a:buNone/>
            </a:pPr>
            <a:r>
              <a:rPr lang="pt-BR" sz="1000" b="0" dirty="0">
                <a:solidFill>
                  <a:srgbClr val="000000"/>
                </a:solidFill>
                <a:effectLst/>
                <a:latin typeface="Consolas" panose="020B0609020204030204" pitchFamily="49" charset="0"/>
              </a:rPr>
              <a:t>  </a:t>
            </a:r>
            <a:r>
              <a:rPr lang="pt-BR" sz="1000" b="0" dirty="0" err="1">
                <a:solidFill>
                  <a:srgbClr val="0000FF"/>
                </a:solidFill>
                <a:effectLst/>
                <a:latin typeface="Consolas" panose="020B0609020204030204" pitchFamily="49" charset="0"/>
              </a:rPr>
              <a:t>CONSTRAINT</a:t>
            </a:r>
            <a:r>
              <a:rPr lang="pt-BR" sz="1000" b="0" dirty="0">
                <a:solidFill>
                  <a:srgbClr val="000000"/>
                </a:solidFill>
                <a:effectLst/>
                <a:latin typeface="Consolas" panose="020B0609020204030204" pitchFamily="49" charset="0"/>
              </a:rPr>
              <a:t> </a:t>
            </a:r>
            <a:r>
              <a:rPr lang="pt-BR" sz="1000" b="0" dirty="0">
                <a:solidFill>
                  <a:srgbClr val="A31515"/>
                </a:solidFill>
                <a:effectLst/>
                <a:latin typeface="Consolas" panose="020B0609020204030204" pitchFamily="49" charset="0"/>
              </a:rPr>
              <a:t>`</a:t>
            </a:r>
            <a:r>
              <a:rPr lang="pt-BR" sz="1000" b="0" dirty="0" err="1">
                <a:solidFill>
                  <a:srgbClr val="A31515"/>
                </a:solidFill>
                <a:effectLst/>
                <a:latin typeface="Consolas" panose="020B0609020204030204" pitchFamily="49" charset="0"/>
              </a:rPr>
              <a:t>fk_Funcionario_Cargo</a:t>
            </a:r>
            <a:r>
              <a:rPr lang="pt-BR" sz="1000" b="0" dirty="0">
                <a:solidFill>
                  <a:srgbClr val="A31515"/>
                </a:solidFill>
                <a:effectLst/>
                <a:latin typeface="Consolas" panose="020B0609020204030204" pitchFamily="49" charset="0"/>
              </a:rPr>
              <a:t>`</a:t>
            </a:r>
            <a:endParaRPr lang="pt-BR" sz="1000" b="0" dirty="0">
              <a:solidFill>
                <a:srgbClr val="000000"/>
              </a:solidFill>
              <a:effectLst/>
              <a:latin typeface="Consolas" panose="020B0609020204030204" pitchFamily="49" charset="0"/>
            </a:endParaRPr>
          </a:p>
          <a:p>
            <a:pPr marL="0" indent="0">
              <a:spcBef>
                <a:spcPts val="500"/>
              </a:spcBef>
              <a:buNone/>
            </a:pPr>
            <a:r>
              <a:rPr lang="pt-BR" sz="1000" b="0" dirty="0">
                <a:solidFill>
                  <a:srgbClr val="000000"/>
                </a:solidFill>
                <a:effectLst/>
                <a:latin typeface="Consolas" panose="020B0609020204030204" pitchFamily="49" charset="0"/>
              </a:rPr>
              <a:t>    </a:t>
            </a:r>
            <a:r>
              <a:rPr lang="pt-BR" sz="1000" b="0" dirty="0" err="1">
                <a:solidFill>
                  <a:srgbClr val="0000FF"/>
                </a:solidFill>
                <a:effectLst/>
                <a:latin typeface="Consolas" panose="020B0609020204030204" pitchFamily="49" charset="0"/>
              </a:rPr>
              <a:t>FOREIGN</a:t>
            </a:r>
            <a:r>
              <a:rPr lang="pt-BR" sz="1000" b="0" dirty="0">
                <a:solidFill>
                  <a:srgbClr val="0000FF"/>
                </a:solidFill>
                <a:effectLst/>
                <a:latin typeface="Consolas" panose="020B0609020204030204" pitchFamily="49" charset="0"/>
              </a:rPr>
              <a:t> KEY</a:t>
            </a:r>
            <a:r>
              <a:rPr lang="pt-BR" sz="1000" b="0" dirty="0">
                <a:solidFill>
                  <a:srgbClr val="000000"/>
                </a:solidFill>
                <a:effectLst/>
                <a:latin typeface="Consolas" panose="020B0609020204030204" pitchFamily="49" charset="0"/>
              </a:rPr>
              <a:t> (</a:t>
            </a:r>
            <a:r>
              <a:rPr lang="pt-BR" sz="1000" b="0" dirty="0">
                <a:solidFill>
                  <a:srgbClr val="A31515"/>
                </a:solidFill>
                <a:effectLst/>
                <a:latin typeface="Consolas" panose="020B0609020204030204" pitchFamily="49" charset="0"/>
              </a:rPr>
              <a:t>`</a:t>
            </a:r>
            <a:r>
              <a:rPr lang="pt-BR" sz="1000" b="0" dirty="0" err="1">
                <a:solidFill>
                  <a:srgbClr val="A31515"/>
                </a:solidFill>
                <a:effectLst/>
                <a:latin typeface="Consolas" panose="020B0609020204030204" pitchFamily="49" charset="0"/>
              </a:rPr>
              <a:t>Cargo_idCargo</a:t>
            </a:r>
            <a:r>
              <a:rPr lang="pt-BR" sz="1000" b="0" dirty="0">
                <a:solidFill>
                  <a:srgbClr val="A31515"/>
                </a:solidFill>
                <a:effectLst/>
                <a:latin typeface="Consolas" panose="020B0609020204030204" pitchFamily="49" charset="0"/>
              </a:rPr>
              <a:t>`</a:t>
            </a:r>
            <a:r>
              <a:rPr lang="pt-BR" sz="1000" b="0" dirty="0">
                <a:solidFill>
                  <a:srgbClr val="000000"/>
                </a:solidFill>
                <a:effectLst/>
                <a:latin typeface="Consolas" panose="020B0609020204030204" pitchFamily="49" charset="0"/>
              </a:rPr>
              <a:t>)</a:t>
            </a:r>
          </a:p>
          <a:p>
            <a:pPr marL="0" indent="0">
              <a:spcBef>
                <a:spcPts val="500"/>
              </a:spcBef>
              <a:buNone/>
            </a:pPr>
            <a:r>
              <a:rPr lang="pt-BR" sz="1000" b="0" dirty="0">
                <a:solidFill>
                  <a:srgbClr val="000000"/>
                </a:solidFill>
                <a:effectLst/>
                <a:latin typeface="Consolas" panose="020B0609020204030204" pitchFamily="49" charset="0"/>
              </a:rPr>
              <a:t>    </a:t>
            </a:r>
            <a:r>
              <a:rPr lang="pt-BR" sz="1000" b="0" dirty="0" err="1">
                <a:solidFill>
                  <a:srgbClr val="0000FF"/>
                </a:solidFill>
                <a:effectLst/>
                <a:latin typeface="Consolas" panose="020B0609020204030204" pitchFamily="49" charset="0"/>
              </a:rPr>
              <a:t>REFERENCES</a:t>
            </a:r>
            <a:r>
              <a:rPr lang="pt-BR" sz="1000" b="0" dirty="0">
                <a:solidFill>
                  <a:srgbClr val="000000"/>
                </a:solidFill>
                <a:effectLst/>
                <a:latin typeface="Consolas" panose="020B0609020204030204" pitchFamily="49" charset="0"/>
              </a:rPr>
              <a:t> </a:t>
            </a:r>
            <a:r>
              <a:rPr lang="pt-BR" sz="1000" b="0" dirty="0">
                <a:solidFill>
                  <a:srgbClr val="A31515"/>
                </a:solidFill>
                <a:effectLst/>
                <a:latin typeface="Consolas" panose="020B0609020204030204" pitchFamily="49" charset="0"/>
              </a:rPr>
              <a:t>`</a:t>
            </a:r>
            <a:r>
              <a:rPr lang="pt-BR" sz="1000" b="0" dirty="0" err="1">
                <a:solidFill>
                  <a:srgbClr val="A31515"/>
                </a:solidFill>
                <a:effectLst/>
                <a:latin typeface="Consolas" panose="020B0609020204030204" pitchFamily="49" charset="0"/>
              </a:rPr>
              <a:t>aula_api_2024`</a:t>
            </a:r>
            <a:r>
              <a:rPr lang="pt-BR" sz="1000" b="0" dirty="0" err="1">
                <a:solidFill>
                  <a:srgbClr val="000000"/>
                </a:solidFill>
                <a:effectLst/>
                <a:latin typeface="Consolas" panose="020B0609020204030204" pitchFamily="49" charset="0"/>
              </a:rPr>
              <a:t>.</a:t>
            </a:r>
            <a:r>
              <a:rPr lang="pt-BR" sz="1000" b="0" dirty="0" err="1">
                <a:solidFill>
                  <a:srgbClr val="A31515"/>
                </a:solidFill>
                <a:effectLst/>
                <a:latin typeface="Consolas" panose="020B0609020204030204" pitchFamily="49" charset="0"/>
              </a:rPr>
              <a:t>`Cargo</a:t>
            </a:r>
            <a:r>
              <a:rPr lang="pt-BR" sz="1000" b="0" dirty="0">
                <a:solidFill>
                  <a:srgbClr val="A31515"/>
                </a:solidFill>
                <a:effectLst/>
                <a:latin typeface="Consolas" panose="020B0609020204030204" pitchFamily="49" charset="0"/>
              </a:rPr>
              <a:t>`</a:t>
            </a:r>
            <a:r>
              <a:rPr lang="pt-BR" sz="1000" b="0" dirty="0">
                <a:solidFill>
                  <a:srgbClr val="000000"/>
                </a:solidFill>
                <a:effectLst/>
                <a:latin typeface="Consolas" panose="020B0609020204030204" pitchFamily="49" charset="0"/>
              </a:rPr>
              <a:t> (</a:t>
            </a:r>
            <a:r>
              <a:rPr lang="pt-BR" sz="1000" b="0" dirty="0">
                <a:solidFill>
                  <a:srgbClr val="A31515"/>
                </a:solidFill>
                <a:effectLst/>
                <a:latin typeface="Consolas" panose="020B0609020204030204" pitchFamily="49" charset="0"/>
              </a:rPr>
              <a:t>`</a:t>
            </a:r>
            <a:r>
              <a:rPr lang="pt-BR" sz="1000" b="0" dirty="0" err="1">
                <a:solidFill>
                  <a:srgbClr val="A31515"/>
                </a:solidFill>
                <a:effectLst/>
                <a:latin typeface="Consolas" panose="020B0609020204030204" pitchFamily="49" charset="0"/>
              </a:rPr>
              <a:t>idCargo</a:t>
            </a:r>
            <a:r>
              <a:rPr lang="pt-BR" sz="1000" b="0" dirty="0">
                <a:solidFill>
                  <a:srgbClr val="A31515"/>
                </a:solidFill>
                <a:effectLst/>
                <a:latin typeface="Consolas" panose="020B0609020204030204" pitchFamily="49" charset="0"/>
              </a:rPr>
              <a:t>`</a:t>
            </a:r>
            <a:r>
              <a:rPr lang="pt-BR" sz="1000" b="0" dirty="0">
                <a:solidFill>
                  <a:srgbClr val="000000"/>
                </a:solidFill>
                <a:effectLst/>
                <a:latin typeface="Consolas" panose="020B0609020204030204" pitchFamily="49" charset="0"/>
              </a:rPr>
              <a:t>)</a:t>
            </a:r>
          </a:p>
          <a:p>
            <a:pPr marL="0" indent="0">
              <a:spcBef>
                <a:spcPts val="500"/>
              </a:spcBef>
              <a:buNone/>
            </a:pPr>
            <a:r>
              <a:rPr lang="pt-BR" sz="1000" b="0" dirty="0">
                <a:solidFill>
                  <a:srgbClr val="000000"/>
                </a:solidFill>
                <a:effectLst/>
                <a:latin typeface="Consolas" panose="020B0609020204030204" pitchFamily="49" charset="0"/>
              </a:rPr>
              <a:t>    </a:t>
            </a:r>
            <a:r>
              <a:rPr lang="pt-BR" sz="1000" b="0" dirty="0">
                <a:solidFill>
                  <a:srgbClr val="0000FF"/>
                </a:solidFill>
                <a:effectLst/>
                <a:latin typeface="Consolas" panose="020B0609020204030204" pitchFamily="49" charset="0"/>
              </a:rPr>
              <a:t>ON DELETE</a:t>
            </a:r>
            <a:r>
              <a:rPr lang="pt-BR" sz="1000" b="0" dirty="0">
                <a:solidFill>
                  <a:srgbClr val="000000"/>
                </a:solidFill>
                <a:effectLst/>
                <a:latin typeface="Consolas" panose="020B0609020204030204" pitchFamily="49" charset="0"/>
              </a:rPr>
              <a:t> </a:t>
            </a:r>
            <a:r>
              <a:rPr lang="pt-BR" sz="1000" b="0" dirty="0">
                <a:solidFill>
                  <a:srgbClr val="0000FF"/>
                </a:solidFill>
                <a:effectLst/>
                <a:latin typeface="Consolas" panose="020B0609020204030204" pitchFamily="49" charset="0"/>
              </a:rPr>
              <a:t>NO</a:t>
            </a:r>
            <a:r>
              <a:rPr lang="pt-BR" sz="1000" b="0" dirty="0">
                <a:solidFill>
                  <a:srgbClr val="000000"/>
                </a:solidFill>
                <a:effectLst/>
                <a:latin typeface="Consolas" panose="020B0609020204030204" pitchFamily="49" charset="0"/>
              </a:rPr>
              <a:t> </a:t>
            </a:r>
            <a:r>
              <a:rPr lang="pt-BR" sz="1000" b="0" dirty="0" err="1">
                <a:solidFill>
                  <a:srgbClr val="0000FF"/>
                </a:solidFill>
                <a:effectLst/>
                <a:latin typeface="Consolas" panose="020B0609020204030204" pitchFamily="49" charset="0"/>
              </a:rPr>
              <a:t>ACTION</a:t>
            </a:r>
            <a:endParaRPr lang="pt-BR" sz="1000" b="0" dirty="0">
              <a:solidFill>
                <a:srgbClr val="000000"/>
              </a:solidFill>
              <a:effectLst/>
              <a:latin typeface="Consolas" panose="020B0609020204030204" pitchFamily="49" charset="0"/>
            </a:endParaRPr>
          </a:p>
          <a:p>
            <a:pPr marL="0" indent="0">
              <a:spcBef>
                <a:spcPts val="500"/>
              </a:spcBef>
              <a:buNone/>
            </a:pPr>
            <a:r>
              <a:rPr lang="pt-BR" sz="1000" b="0" dirty="0">
                <a:solidFill>
                  <a:srgbClr val="000000"/>
                </a:solidFill>
                <a:effectLst/>
                <a:latin typeface="Consolas" panose="020B0609020204030204" pitchFamily="49" charset="0"/>
              </a:rPr>
              <a:t>    </a:t>
            </a:r>
            <a:r>
              <a:rPr lang="pt-BR" sz="1000" b="0" dirty="0">
                <a:solidFill>
                  <a:srgbClr val="0000FF"/>
                </a:solidFill>
                <a:effectLst/>
                <a:latin typeface="Consolas" panose="020B0609020204030204" pitchFamily="49" charset="0"/>
              </a:rPr>
              <a:t>ON</a:t>
            </a:r>
            <a:r>
              <a:rPr lang="pt-BR" sz="1000" b="0" dirty="0">
                <a:solidFill>
                  <a:srgbClr val="000000"/>
                </a:solidFill>
                <a:effectLst/>
                <a:latin typeface="Consolas" panose="020B0609020204030204" pitchFamily="49" charset="0"/>
              </a:rPr>
              <a:t> </a:t>
            </a:r>
            <a:r>
              <a:rPr lang="pt-BR" sz="1000" b="0" dirty="0">
                <a:solidFill>
                  <a:srgbClr val="0000FF"/>
                </a:solidFill>
                <a:effectLst/>
                <a:latin typeface="Consolas" panose="020B0609020204030204" pitchFamily="49" charset="0"/>
              </a:rPr>
              <a:t>UPDATE</a:t>
            </a:r>
            <a:r>
              <a:rPr lang="pt-BR" sz="1000" b="0" dirty="0">
                <a:solidFill>
                  <a:srgbClr val="000000"/>
                </a:solidFill>
                <a:effectLst/>
                <a:latin typeface="Consolas" panose="020B0609020204030204" pitchFamily="49" charset="0"/>
              </a:rPr>
              <a:t> </a:t>
            </a:r>
            <a:r>
              <a:rPr lang="pt-BR" sz="1000" b="0" dirty="0">
                <a:solidFill>
                  <a:srgbClr val="0000FF"/>
                </a:solidFill>
                <a:effectLst/>
                <a:latin typeface="Consolas" panose="020B0609020204030204" pitchFamily="49" charset="0"/>
              </a:rPr>
              <a:t>NO</a:t>
            </a:r>
            <a:r>
              <a:rPr lang="pt-BR" sz="1000" b="0" dirty="0">
                <a:solidFill>
                  <a:srgbClr val="000000"/>
                </a:solidFill>
                <a:effectLst/>
                <a:latin typeface="Consolas" panose="020B0609020204030204" pitchFamily="49" charset="0"/>
              </a:rPr>
              <a:t> </a:t>
            </a:r>
            <a:r>
              <a:rPr lang="pt-BR" sz="1000" b="0" dirty="0" err="1">
                <a:solidFill>
                  <a:srgbClr val="0000FF"/>
                </a:solidFill>
                <a:effectLst/>
                <a:latin typeface="Consolas" panose="020B0609020204030204" pitchFamily="49" charset="0"/>
              </a:rPr>
              <a:t>ACTION</a:t>
            </a:r>
            <a:r>
              <a:rPr lang="pt-BR" sz="1000" b="0" dirty="0">
                <a:solidFill>
                  <a:srgbClr val="000000"/>
                </a:solidFill>
                <a:effectLst/>
                <a:latin typeface="Consolas" panose="020B0609020204030204" pitchFamily="49" charset="0"/>
              </a:rPr>
              <a:t>)</a:t>
            </a:r>
          </a:p>
          <a:p>
            <a:pPr marL="0" indent="0">
              <a:spcBef>
                <a:spcPts val="500"/>
              </a:spcBef>
              <a:buNone/>
            </a:pPr>
            <a:r>
              <a:rPr lang="pt-BR" sz="1000" b="0" dirty="0" err="1">
                <a:solidFill>
                  <a:srgbClr val="000000"/>
                </a:solidFill>
                <a:effectLst/>
                <a:latin typeface="Consolas" panose="020B0609020204030204" pitchFamily="49" charset="0"/>
              </a:rPr>
              <a:t>ENGINE</a:t>
            </a:r>
            <a:r>
              <a:rPr lang="pt-BR" sz="1000" b="0" dirty="0">
                <a:solidFill>
                  <a:srgbClr val="000000"/>
                </a:solidFill>
                <a:effectLst/>
                <a:latin typeface="Consolas" panose="020B0609020204030204" pitchFamily="49" charset="0"/>
              </a:rPr>
              <a:t> = </a:t>
            </a:r>
            <a:r>
              <a:rPr lang="pt-BR" sz="1000" b="0" dirty="0" err="1">
                <a:solidFill>
                  <a:srgbClr val="000000"/>
                </a:solidFill>
                <a:effectLst/>
                <a:latin typeface="Consolas" panose="020B0609020204030204" pitchFamily="49" charset="0"/>
              </a:rPr>
              <a:t>InnoDB</a:t>
            </a:r>
            <a:r>
              <a:rPr lang="pt-BR" sz="1000" b="0" dirty="0">
                <a:solidFill>
                  <a:srgbClr val="000000"/>
                </a:solidFill>
                <a:effectLst/>
                <a:latin typeface="Consolas" panose="020B0609020204030204" pitchFamily="49" charset="0"/>
              </a:rPr>
              <a:t>;</a:t>
            </a:r>
            <a:br>
              <a:rPr lang="pt-BR" sz="1000" b="0" dirty="0">
                <a:solidFill>
                  <a:srgbClr val="000000"/>
                </a:solidFill>
                <a:effectLst/>
                <a:latin typeface="Consolas" panose="020B0609020204030204" pitchFamily="49" charset="0"/>
              </a:rPr>
            </a:br>
            <a:r>
              <a:rPr lang="pt-BR" sz="1000" b="0" dirty="0" err="1">
                <a:solidFill>
                  <a:srgbClr val="0000FF"/>
                </a:solidFill>
                <a:effectLst/>
                <a:latin typeface="Consolas" panose="020B0609020204030204" pitchFamily="49" charset="0"/>
              </a:rPr>
              <a:t>INSERT</a:t>
            </a:r>
            <a:r>
              <a:rPr lang="pt-BR" sz="1000" b="0" dirty="0">
                <a:solidFill>
                  <a:srgbClr val="0000FF"/>
                </a:solidFill>
                <a:effectLst/>
                <a:latin typeface="Consolas" panose="020B0609020204030204" pitchFamily="49" charset="0"/>
              </a:rPr>
              <a:t> INTO</a:t>
            </a:r>
            <a:r>
              <a:rPr lang="pt-BR" sz="1000" b="0" dirty="0">
                <a:solidFill>
                  <a:srgbClr val="000000"/>
                </a:solidFill>
                <a:effectLst/>
                <a:latin typeface="Consolas" panose="020B0609020204030204" pitchFamily="49" charset="0"/>
              </a:rPr>
              <a:t> </a:t>
            </a:r>
            <a:r>
              <a:rPr lang="pt-BR" sz="1000" b="0" dirty="0">
                <a:solidFill>
                  <a:srgbClr val="A31515"/>
                </a:solidFill>
                <a:effectLst/>
                <a:latin typeface="Consolas" panose="020B0609020204030204" pitchFamily="49" charset="0"/>
              </a:rPr>
              <a:t>`</a:t>
            </a:r>
            <a:r>
              <a:rPr lang="pt-BR" sz="1000" b="0" dirty="0" err="1">
                <a:solidFill>
                  <a:srgbClr val="A31515"/>
                </a:solidFill>
                <a:effectLst/>
                <a:latin typeface="Consolas" panose="020B0609020204030204" pitchFamily="49" charset="0"/>
              </a:rPr>
              <a:t>aula_api_2024`</a:t>
            </a:r>
            <a:r>
              <a:rPr lang="pt-BR" sz="1000" b="0" dirty="0" err="1">
                <a:solidFill>
                  <a:srgbClr val="000000"/>
                </a:solidFill>
                <a:effectLst/>
                <a:latin typeface="Consolas" panose="020B0609020204030204" pitchFamily="49" charset="0"/>
              </a:rPr>
              <a:t>.</a:t>
            </a:r>
            <a:r>
              <a:rPr lang="pt-BR" sz="1000" b="0" dirty="0" err="1">
                <a:solidFill>
                  <a:srgbClr val="A31515"/>
                </a:solidFill>
                <a:effectLst/>
                <a:latin typeface="Consolas" panose="020B0609020204030204" pitchFamily="49" charset="0"/>
              </a:rPr>
              <a:t>`Cargo</a:t>
            </a:r>
            <a:r>
              <a:rPr lang="pt-BR" sz="1000" b="0" dirty="0">
                <a:solidFill>
                  <a:srgbClr val="A31515"/>
                </a:solidFill>
                <a:effectLst/>
                <a:latin typeface="Consolas" panose="020B0609020204030204" pitchFamily="49" charset="0"/>
              </a:rPr>
              <a:t>`</a:t>
            </a:r>
            <a:r>
              <a:rPr lang="pt-BR" sz="1000" b="0" dirty="0">
                <a:solidFill>
                  <a:srgbClr val="000000"/>
                </a:solidFill>
                <a:effectLst/>
                <a:latin typeface="Consolas" panose="020B0609020204030204" pitchFamily="49" charset="0"/>
              </a:rPr>
              <a:t> (</a:t>
            </a:r>
            <a:r>
              <a:rPr lang="pt-BR" sz="1000" b="0" dirty="0">
                <a:solidFill>
                  <a:srgbClr val="A31515"/>
                </a:solidFill>
                <a:effectLst/>
                <a:latin typeface="Consolas" panose="020B0609020204030204" pitchFamily="49" charset="0"/>
              </a:rPr>
              <a:t>`</a:t>
            </a:r>
            <a:r>
              <a:rPr lang="pt-BR" sz="1000" b="0" dirty="0" err="1">
                <a:solidFill>
                  <a:srgbClr val="A31515"/>
                </a:solidFill>
                <a:effectLst/>
                <a:latin typeface="Consolas" panose="020B0609020204030204" pitchFamily="49" charset="0"/>
              </a:rPr>
              <a:t>idCargo</a:t>
            </a:r>
            <a:r>
              <a:rPr lang="pt-BR" sz="1000" b="0" dirty="0">
                <a:solidFill>
                  <a:srgbClr val="A31515"/>
                </a:solidFill>
                <a:effectLst/>
                <a:latin typeface="Consolas" panose="020B0609020204030204" pitchFamily="49" charset="0"/>
              </a:rPr>
              <a:t>`</a:t>
            </a:r>
            <a:r>
              <a:rPr lang="pt-BR" sz="1000" b="0" dirty="0">
                <a:solidFill>
                  <a:srgbClr val="000000"/>
                </a:solidFill>
                <a:effectLst/>
                <a:latin typeface="Consolas" panose="020B0609020204030204" pitchFamily="49" charset="0"/>
              </a:rPr>
              <a:t>, </a:t>
            </a:r>
            <a:r>
              <a:rPr lang="pt-BR" sz="1000" b="0" dirty="0">
                <a:solidFill>
                  <a:srgbClr val="A31515"/>
                </a:solidFill>
                <a:effectLst/>
                <a:latin typeface="Consolas" panose="020B0609020204030204" pitchFamily="49" charset="0"/>
              </a:rPr>
              <a:t>`</a:t>
            </a:r>
            <a:r>
              <a:rPr lang="pt-BR" sz="1000" b="0" dirty="0" err="1">
                <a:solidFill>
                  <a:srgbClr val="A31515"/>
                </a:solidFill>
                <a:effectLst/>
                <a:latin typeface="Consolas" panose="020B0609020204030204" pitchFamily="49" charset="0"/>
              </a:rPr>
              <a:t>nomeCargo</a:t>
            </a:r>
            <a:r>
              <a:rPr lang="pt-BR" sz="1000" b="0" dirty="0">
                <a:solidFill>
                  <a:srgbClr val="A31515"/>
                </a:solidFill>
                <a:effectLst/>
                <a:latin typeface="Consolas" panose="020B0609020204030204" pitchFamily="49" charset="0"/>
              </a:rPr>
              <a:t>`</a:t>
            </a:r>
            <a:r>
              <a:rPr lang="pt-BR" sz="1000" b="0" dirty="0">
                <a:solidFill>
                  <a:srgbClr val="000000"/>
                </a:solidFill>
                <a:effectLst/>
                <a:latin typeface="Consolas" panose="020B0609020204030204" pitchFamily="49" charset="0"/>
              </a:rPr>
              <a:t>) </a:t>
            </a:r>
            <a:r>
              <a:rPr lang="pt-BR" sz="1000" b="0" dirty="0" err="1">
                <a:solidFill>
                  <a:srgbClr val="0000FF"/>
                </a:solidFill>
                <a:effectLst/>
                <a:latin typeface="Consolas" panose="020B0609020204030204" pitchFamily="49" charset="0"/>
              </a:rPr>
              <a:t>VALUES</a:t>
            </a:r>
            <a:r>
              <a:rPr lang="pt-BR" sz="1000" b="0" dirty="0">
                <a:solidFill>
                  <a:srgbClr val="000000"/>
                </a:solidFill>
                <a:effectLst/>
                <a:latin typeface="Consolas" panose="020B0609020204030204" pitchFamily="49" charset="0"/>
              </a:rPr>
              <a:t> (</a:t>
            </a:r>
            <a:r>
              <a:rPr lang="pt-BR" sz="1000" b="0" dirty="0">
                <a:solidFill>
                  <a:srgbClr val="098658"/>
                </a:solidFill>
                <a:effectLst/>
                <a:latin typeface="Consolas" panose="020B0609020204030204" pitchFamily="49" charset="0"/>
              </a:rPr>
              <a:t>1</a:t>
            </a:r>
            <a:r>
              <a:rPr lang="pt-BR" sz="1000" b="0" dirty="0">
                <a:solidFill>
                  <a:srgbClr val="000000"/>
                </a:solidFill>
                <a:effectLst/>
                <a:latin typeface="Consolas" panose="020B0609020204030204" pitchFamily="49" charset="0"/>
              </a:rPr>
              <a:t>, </a:t>
            </a:r>
            <a:r>
              <a:rPr lang="pt-BR" sz="1000" b="0" dirty="0">
                <a:solidFill>
                  <a:srgbClr val="A31515"/>
                </a:solidFill>
                <a:effectLst/>
                <a:latin typeface="Consolas" panose="020B0609020204030204" pitchFamily="49" charset="0"/>
              </a:rPr>
              <a:t>'Administrador'</a:t>
            </a:r>
            <a:r>
              <a:rPr lang="pt-BR" sz="1000" b="0" dirty="0">
                <a:solidFill>
                  <a:srgbClr val="000000"/>
                </a:solidFill>
                <a:effectLst/>
                <a:latin typeface="Consolas" panose="020B0609020204030204" pitchFamily="49" charset="0"/>
              </a:rPr>
              <a:t>);</a:t>
            </a:r>
          </a:p>
          <a:p>
            <a:pPr marL="0" indent="0">
              <a:spcBef>
                <a:spcPts val="500"/>
              </a:spcBef>
              <a:buNone/>
            </a:pPr>
            <a:r>
              <a:rPr lang="pt-BR" sz="1000" b="0" dirty="0" err="1">
                <a:solidFill>
                  <a:srgbClr val="0000FF"/>
                </a:solidFill>
                <a:effectLst/>
                <a:latin typeface="Consolas" panose="020B0609020204030204" pitchFamily="49" charset="0"/>
              </a:rPr>
              <a:t>INSERT</a:t>
            </a:r>
            <a:r>
              <a:rPr lang="pt-BR" sz="1000" b="0" dirty="0">
                <a:solidFill>
                  <a:srgbClr val="0000FF"/>
                </a:solidFill>
                <a:effectLst/>
                <a:latin typeface="Consolas" panose="020B0609020204030204" pitchFamily="49" charset="0"/>
              </a:rPr>
              <a:t> INTO</a:t>
            </a:r>
            <a:r>
              <a:rPr lang="pt-BR" sz="1000" b="0" dirty="0">
                <a:solidFill>
                  <a:srgbClr val="000000"/>
                </a:solidFill>
                <a:effectLst/>
                <a:latin typeface="Consolas" panose="020B0609020204030204" pitchFamily="49" charset="0"/>
              </a:rPr>
              <a:t> </a:t>
            </a:r>
            <a:r>
              <a:rPr lang="pt-BR" sz="1000" b="0" dirty="0">
                <a:solidFill>
                  <a:srgbClr val="A31515"/>
                </a:solidFill>
                <a:effectLst/>
                <a:latin typeface="Consolas" panose="020B0609020204030204" pitchFamily="49" charset="0"/>
              </a:rPr>
              <a:t>`</a:t>
            </a:r>
            <a:r>
              <a:rPr lang="pt-BR" sz="1000" b="0" dirty="0" err="1">
                <a:solidFill>
                  <a:srgbClr val="A31515"/>
                </a:solidFill>
                <a:effectLst/>
                <a:latin typeface="Consolas" panose="020B0609020204030204" pitchFamily="49" charset="0"/>
              </a:rPr>
              <a:t>aula_api_2024`</a:t>
            </a:r>
            <a:r>
              <a:rPr lang="pt-BR" sz="1000" b="0" dirty="0" err="1">
                <a:solidFill>
                  <a:srgbClr val="000000"/>
                </a:solidFill>
                <a:effectLst/>
                <a:latin typeface="Consolas" panose="020B0609020204030204" pitchFamily="49" charset="0"/>
              </a:rPr>
              <a:t>.</a:t>
            </a:r>
            <a:r>
              <a:rPr lang="pt-BR" sz="1000" b="0" dirty="0" err="1">
                <a:solidFill>
                  <a:srgbClr val="A31515"/>
                </a:solidFill>
                <a:effectLst/>
                <a:latin typeface="Consolas" panose="020B0609020204030204" pitchFamily="49" charset="0"/>
              </a:rPr>
              <a:t>`Cargo</a:t>
            </a:r>
            <a:r>
              <a:rPr lang="pt-BR" sz="1000" b="0" dirty="0">
                <a:solidFill>
                  <a:srgbClr val="A31515"/>
                </a:solidFill>
                <a:effectLst/>
                <a:latin typeface="Consolas" panose="020B0609020204030204" pitchFamily="49" charset="0"/>
              </a:rPr>
              <a:t>`</a:t>
            </a:r>
            <a:r>
              <a:rPr lang="pt-BR" sz="1000" b="0" dirty="0">
                <a:solidFill>
                  <a:srgbClr val="000000"/>
                </a:solidFill>
                <a:effectLst/>
                <a:latin typeface="Consolas" panose="020B0609020204030204" pitchFamily="49" charset="0"/>
              </a:rPr>
              <a:t> (</a:t>
            </a:r>
            <a:r>
              <a:rPr lang="pt-BR" sz="1000" b="0" dirty="0">
                <a:solidFill>
                  <a:srgbClr val="A31515"/>
                </a:solidFill>
                <a:effectLst/>
                <a:latin typeface="Consolas" panose="020B0609020204030204" pitchFamily="49" charset="0"/>
              </a:rPr>
              <a:t>`</a:t>
            </a:r>
            <a:r>
              <a:rPr lang="pt-BR" sz="1000" b="0" dirty="0" err="1">
                <a:solidFill>
                  <a:srgbClr val="A31515"/>
                </a:solidFill>
                <a:effectLst/>
                <a:latin typeface="Consolas" panose="020B0609020204030204" pitchFamily="49" charset="0"/>
              </a:rPr>
              <a:t>idCargo</a:t>
            </a:r>
            <a:r>
              <a:rPr lang="pt-BR" sz="1000" b="0" dirty="0">
                <a:solidFill>
                  <a:srgbClr val="A31515"/>
                </a:solidFill>
                <a:effectLst/>
                <a:latin typeface="Consolas" panose="020B0609020204030204" pitchFamily="49" charset="0"/>
              </a:rPr>
              <a:t>`</a:t>
            </a:r>
            <a:r>
              <a:rPr lang="pt-BR" sz="1000" b="0" dirty="0">
                <a:solidFill>
                  <a:srgbClr val="000000"/>
                </a:solidFill>
                <a:effectLst/>
                <a:latin typeface="Consolas" panose="020B0609020204030204" pitchFamily="49" charset="0"/>
              </a:rPr>
              <a:t>, </a:t>
            </a:r>
            <a:r>
              <a:rPr lang="pt-BR" sz="1000" b="0" dirty="0">
                <a:solidFill>
                  <a:srgbClr val="A31515"/>
                </a:solidFill>
                <a:effectLst/>
                <a:latin typeface="Consolas" panose="020B0609020204030204" pitchFamily="49" charset="0"/>
              </a:rPr>
              <a:t>`</a:t>
            </a:r>
            <a:r>
              <a:rPr lang="pt-BR" sz="1000" b="0" dirty="0" err="1">
                <a:solidFill>
                  <a:srgbClr val="A31515"/>
                </a:solidFill>
                <a:effectLst/>
                <a:latin typeface="Consolas" panose="020B0609020204030204" pitchFamily="49" charset="0"/>
              </a:rPr>
              <a:t>nomeCargo</a:t>
            </a:r>
            <a:r>
              <a:rPr lang="pt-BR" sz="1000" b="0" dirty="0">
                <a:solidFill>
                  <a:srgbClr val="A31515"/>
                </a:solidFill>
                <a:effectLst/>
                <a:latin typeface="Consolas" panose="020B0609020204030204" pitchFamily="49" charset="0"/>
              </a:rPr>
              <a:t>`</a:t>
            </a:r>
            <a:r>
              <a:rPr lang="pt-BR" sz="1000" b="0" dirty="0">
                <a:solidFill>
                  <a:srgbClr val="000000"/>
                </a:solidFill>
                <a:effectLst/>
                <a:latin typeface="Consolas" panose="020B0609020204030204" pitchFamily="49" charset="0"/>
              </a:rPr>
              <a:t>) </a:t>
            </a:r>
            <a:r>
              <a:rPr lang="pt-BR" sz="1000" b="0" dirty="0" err="1">
                <a:solidFill>
                  <a:srgbClr val="0000FF"/>
                </a:solidFill>
                <a:effectLst/>
                <a:latin typeface="Consolas" panose="020B0609020204030204" pitchFamily="49" charset="0"/>
              </a:rPr>
              <a:t>VALUES</a:t>
            </a:r>
            <a:r>
              <a:rPr lang="pt-BR" sz="1000" b="0" dirty="0">
                <a:solidFill>
                  <a:srgbClr val="000000"/>
                </a:solidFill>
                <a:effectLst/>
                <a:latin typeface="Consolas" panose="020B0609020204030204" pitchFamily="49" charset="0"/>
              </a:rPr>
              <a:t> (</a:t>
            </a:r>
            <a:r>
              <a:rPr lang="pt-BR" sz="1000" b="0" dirty="0">
                <a:solidFill>
                  <a:srgbClr val="098658"/>
                </a:solidFill>
                <a:effectLst/>
                <a:latin typeface="Consolas" panose="020B0609020204030204" pitchFamily="49" charset="0"/>
              </a:rPr>
              <a:t>2</a:t>
            </a:r>
            <a:r>
              <a:rPr lang="pt-BR" sz="1000" b="0" dirty="0">
                <a:solidFill>
                  <a:srgbClr val="000000"/>
                </a:solidFill>
                <a:effectLst/>
                <a:latin typeface="Consolas" panose="020B0609020204030204" pitchFamily="49" charset="0"/>
              </a:rPr>
              <a:t>, </a:t>
            </a:r>
            <a:r>
              <a:rPr lang="pt-BR" sz="1000" b="0" dirty="0">
                <a:solidFill>
                  <a:srgbClr val="A31515"/>
                </a:solidFill>
                <a:effectLst/>
                <a:latin typeface="Consolas" panose="020B0609020204030204" pitchFamily="49" charset="0"/>
              </a:rPr>
              <a:t>'Técnico em Informática Jr'</a:t>
            </a:r>
            <a:r>
              <a:rPr lang="pt-BR" sz="1000" b="0" dirty="0">
                <a:solidFill>
                  <a:srgbClr val="000000"/>
                </a:solidFill>
                <a:effectLst/>
                <a:latin typeface="Consolas" panose="020B0609020204030204" pitchFamily="49" charset="0"/>
              </a:rPr>
              <a:t>);</a:t>
            </a:r>
          </a:p>
          <a:p>
            <a:pPr marL="0" indent="0">
              <a:spcBef>
                <a:spcPts val="500"/>
              </a:spcBef>
              <a:buNone/>
            </a:pPr>
            <a:r>
              <a:rPr lang="pt-BR" sz="1000" b="0" dirty="0" err="1">
                <a:solidFill>
                  <a:srgbClr val="0000FF"/>
                </a:solidFill>
                <a:effectLst/>
                <a:latin typeface="Consolas" panose="020B0609020204030204" pitchFamily="49" charset="0"/>
              </a:rPr>
              <a:t>INSERT</a:t>
            </a:r>
            <a:r>
              <a:rPr lang="pt-BR" sz="1000" b="0" dirty="0">
                <a:solidFill>
                  <a:srgbClr val="0000FF"/>
                </a:solidFill>
                <a:effectLst/>
                <a:latin typeface="Consolas" panose="020B0609020204030204" pitchFamily="49" charset="0"/>
              </a:rPr>
              <a:t> INTO</a:t>
            </a:r>
            <a:r>
              <a:rPr lang="pt-BR" sz="1000" b="0" dirty="0">
                <a:solidFill>
                  <a:srgbClr val="000000"/>
                </a:solidFill>
                <a:effectLst/>
                <a:latin typeface="Consolas" panose="020B0609020204030204" pitchFamily="49" charset="0"/>
              </a:rPr>
              <a:t> </a:t>
            </a:r>
            <a:r>
              <a:rPr lang="pt-BR" sz="1000" b="0" dirty="0">
                <a:solidFill>
                  <a:srgbClr val="A31515"/>
                </a:solidFill>
                <a:effectLst/>
                <a:latin typeface="Consolas" panose="020B0609020204030204" pitchFamily="49" charset="0"/>
              </a:rPr>
              <a:t>`</a:t>
            </a:r>
            <a:r>
              <a:rPr lang="pt-BR" sz="1000" b="0" dirty="0" err="1">
                <a:solidFill>
                  <a:srgbClr val="A31515"/>
                </a:solidFill>
                <a:effectLst/>
                <a:latin typeface="Consolas" panose="020B0609020204030204" pitchFamily="49" charset="0"/>
              </a:rPr>
              <a:t>aula_api_2024`</a:t>
            </a:r>
            <a:r>
              <a:rPr lang="pt-BR" sz="1000" b="0" dirty="0" err="1">
                <a:solidFill>
                  <a:srgbClr val="000000"/>
                </a:solidFill>
                <a:effectLst/>
                <a:latin typeface="Consolas" panose="020B0609020204030204" pitchFamily="49" charset="0"/>
              </a:rPr>
              <a:t>.</a:t>
            </a:r>
            <a:r>
              <a:rPr lang="pt-BR" sz="1000" b="0" dirty="0" err="1">
                <a:solidFill>
                  <a:srgbClr val="A31515"/>
                </a:solidFill>
                <a:effectLst/>
                <a:latin typeface="Consolas" panose="020B0609020204030204" pitchFamily="49" charset="0"/>
              </a:rPr>
              <a:t>`Cargo</a:t>
            </a:r>
            <a:r>
              <a:rPr lang="pt-BR" sz="1000" b="0" dirty="0">
                <a:solidFill>
                  <a:srgbClr val="A31515"/>
                </a:solidFill>
                <a:effectLst/>
                <a:latin typeface="Consolas" panose="020B0609020204030204" pitchFamily="49" charset="0"/>
              </a:rPr>
              <a:t>`</a:t>
            </a:r>
            <a:r>
              <a:rPr lang="pt-BR" sz="1000" b="0" dirty="0">
                <a:solidFill>
                  <a:srgbClr val="000000"/>
                </a:solidFill>
                <a:effectLst/>
                <a:latin typeface="Consolas" panose="020B0609020204030204" pitchFamily="49" charset="0"/>
              </a:rPr>
              <a:t> (</a:t>
            </a:r>
            <a:r>
              <a:rPr lang="pt-BR" sz="1000" b="0" dirty="0">
                <a:solidFill>
                  <a:srgbClr val="A31515"/>
                </a:solidFill>
                <a:effectLst/>
                <a:latin typeface="Consolas" panose="020B0609020204030204" pitchFamily="49" charset="0"/>
              </a:rPr>
              <a:t>`</a:t>
            </a:r>
            <a:r>
              <a:rPr lang="pt-BR" sz="1000" b="0" dirty="0" err="1">
                <a:solidFill>
                  <a:srgbClr val="A31515"/>
                </a:solidFill>
                <a:effectLst/>
                <a:latin typeface="Consolas" panose="020B0609020204030204" pitchFamily="49" charset="0"/>
              </a:rPr>
              <a:t>idCargo</a:t>
            </a:r>
            <a:r>
              <a:rPr lang="pt-BR" sz="1000" b="0" dirty="0">
                <a:solidFill>
                  <a:srgbClr val="A31515"/>
                </a:solidFill>
                <a:effectLst/>
                <a:latin typeface="Consolas" panose="020B0609020204030204" pitchFamily="49" charset="0"/>
              </a:rPr>
              <a:t>`</a:t>
            </a:r>
            <a:r>
              <a:rPr lang="pt-BR" sz="1000" b="0" dirty="0">
                <a:solidFill>
                  <a:srgbClr val="000000"/>
                </a:solidFill>
                <a:effectLst/>
                <a:latin typeface="Consolas" panose="020B0609020204030204" pitchFamily="49" charset="0"/>
              </a:rPr>
              <a:t>, </a:t>
            </a:r>
            <a:r>
              <a:rPr lang="pt-BR" sz="1000" b="0" dirty="0">
                <a:solidFill>
                  <a:srgbClr val="A31515"/>
                </a:solidFill>
                <a:effectLst/>
                <a:latin typeface="Consolas" panose="020B0609020204030204" pitchFamily="49" charset="0"/>
              </a:rPr>
              <a:t>`</a:t>
            </a:r>
            <a:r>
              <a:rPr lang="pt-BR" sz="1000" b="0" dirty="0" err="1">
                <a:solidFill>
                  <a:srgbClr val="A31515"/>
                </a:solidFill>
                <a:effectLst/>
                <a:latin typeface="Consolas" panose="020B0609020204030204" pitchFamily="49" charset="0"/>
              </a:rPr>
              <a:t>nomeCargo</a:t>
            </a:r>
            <a:r>
              <a:rPr lang="pt-BR" sz="1000" b="0" dirty="0">
                <a:solidFill>
                  <a:srgbClr val="A31515"/>
                </a:solidFill>
                <a:effectLst/>
                <a:latin typeface="Consolas" panose="020B0609020204030204" pitchFamily="49" charset="0"/>
              </a:rPr>
              <a:t>`</a:t>
            </a:r>
            <a:r>
              <a:rPr lang="pt-BR" sz="1000" b="0" dirty="0">
                <a:solidFill>
                  <a:srgbClr val="000000"/>
                </a:solidFill>
                <a:effectLst/>
                <a:latin typeface="Consolas" panose="020B0609020204030204" pitchFamily="49" charset="0"/>
              </a:rPr>
              <a:t>) </a:t>
            </a:r>
            <a:r>
              <a:rPr lang="pt-BR" sz="1000" b="0" dirty="0" err="1">
                <a:solidFill>
                  <a:srgbClr val="0000FF"/>
                </a:solidFill>
                <a:effectLst/>
                <a:latin typeface="Consolas" panose="020B0609020204030204" pitchFamily="49" charset="0"/>
              </a:rPr>
              <a:t>VALUES</a:t>
            </a:r>
            <a:r>
              <a:rPr lang="pt-BR" sz="1000" b="0" dirty="0">
                <a:solidFill>
                  <a:srgbClr val="000000"/>
                </a:solidFill>
                <a:effectLst/>
                <a:latin typeface="Consolas" panose="020B0609020204030204" pitchFamily="49" charset="0"/>
              </a:rPr>
              <a:t> (</a:t>
            </a:r>
            <a:r>
              <a:rPr lang="pt-BR" sz="1000" b="0" dirty="0">
                <a:solidFill>
                  <a:srgbClr val="098658"/>
                </a:solidFill>
                <a:effectLst/>
                <a:latin typeface="Consolas" panose="020B0609020204030204" pitchFamily="49" charset="0"/>
              </a:rPr>
              <a:t>3</a:t>
            </a:r>
            <a:r>
              <a:rPr lang="pt-BR" sz="1000" b="0" dirty="0">
                <a:solidFill>
                  <a:srgbClr val="000000"/>
                </a:solidFill>
                <a:effectLst/>
                <a:latin typeface="Consolas" panose="020B0609020204030204" pitchFamily="49" charset="0"/>
              </a:rPr>
              <a:t>, </a:t>
            </a:r>
            <a:r>
              <a:rPr lang="pt-BR" sz="1000" b="0" dirty="0">
                <a:solidFill>
                  <a:srgbClr val="A31515"/>
                </a:solidFill>
                <a:effectLst/>
                <a:latin typeface="Consolas" panose="020B0609020204030204" pitchFamily="49" charset="0"/>
              </a:rPr>
              <a:t>'Técnico em Informática Pleno'</a:t>
            </a:r>
            <a:r>
              <a:rPr lang="pt-BR" sz="1000" b="0" dirty="0">
                <a:solidFill>
                  <a:srgbClr val="000000"/>
                </a:solidFill>
                <a:effectLst/>
                <a:latin typeface="Consolas" panose="020B0609020204030204" pitchFamily="49" charset="0"/>
              </a:rPr>
              <a:t>);</a:t>
            </a:r>
          </a:p>
          <a:p>
            <a:pPr marL="0" indent="0">
              <a:spcBef>
                <a:spcPts val="500"/>
              </a:spcBef>
              <a:buNone/>
            </a:pPr>
            <a:r>
              <a:rPr lang="pt-BR" sz="1000" b="0" dirty="0" err="1">
                <a:solidFill>
                  <a:srgbClr val="0000FF"/>
                </a:solidFill>
                <a:effectLst/>
                <a:latin typeface="Consolas" panose="020B0609020204030204" pitchFamily="49" charset="0"/>
              </a:rPr>
              <a:t>INSERT</a:t>
            </a:r>
            <a:r>
              <a:rPr lang="pt-BR" sz="1000" b="0" dirty="0">
                <a:solidFill>
                  <a:srgbClr val="0000FF"/>
                </a:solidFill>
                <a:effectLst/>
                <a:latin typeface="Consolas" panose="020B0609020204030204" pitchFamily="49" charset="0"/>
              </a:rPr>
              <a:t> INTO</a:t>
            </a:r>
            <a:r>
              <a:rPr lang="pt-BR" sz="1000" b="0" dirty="0">
                <a:solidFill>
                  <a:srgbClr val="000000"/>
                </a:solidFill>
                <a:effectLst/>
                <a:latin typeface="Consolas" panose="020B0609020204030204" pitchFamily="49" charset="0"/>
              </a:rPr>
              <a:t> </a:t>
            </a:r>
            <a:r>
              <a:rPr lang="pt-BR" sz="1000" b="0" dirty="0">
                <a:solidFill>
                  <a:srgbClr val="A31515"/>
                </a:solidFill>
                <a:effectLst/>
                <a:latin typeface="Consolas" panose="020B0609020204030204" pitchFamily="49" charset="0"/>
              </a:rPr>
              <a:t>`</a:t>
            </a:r>
            <a:r>
              <a:rPr lang="pt-BR" sz="1000" b="0" dirty="0" err="1">
                <a:solidFill>
                  <a:srgbClr val="A31515"/>
                </a:solidFill>
                <a:effectLst/>
                <a:latin typeface="Consolas" panose="020B0609020204030204" pitchFamily="49" charset="0"/>
              </a:rPr>
              <a:t>aula_api_2024`</a:t>
            </a:r>
            <a:r>
              <a:rPr lang="pt-BR" sz="1000" b="0" dirty="0" err="1">
                <a:solidFill>
                  <a:srgbClr val="000000"/>
                </a:solidFill>
                <a:effectLst/>
                <a:latin typeface="Consolas" panose="020B0609020204030204" pitchFamily="49" charset="0"/>
              </a:rPr>
              <a:t>.</a:t>
            </a:r>
            <a:r>
              <a:rPr lang="pt-BR" sz="1000" b="0" dirty="0" err="1">
                <a:solidFill>
                  <a:srgbClr val="A31515"/>
                </a:solidFill>
                <a:effectLst/>
                <a:latin typeface="Consolas" panose="020B0609020204030204" pitchFamily="49" charset="0"/>
              </a:rPr>
              <a:t>`Cargo</a:t>
            </a:r>
            <a:r>
              <a:rPr lang="pt-BR" sz="1000" b="0" dirty="0">
                <a:solidFill>
                  <a:srgbClr val="A31515"/>
                </a:solidFill>
                <a:effectLst/>
                <a:latin typeface="Consolas" panose="020B0609020204030204" pitchFamily="49" charset="0"/>
              </a:rPr>
              <a:t>`</a:t>
            </a:r>
            <a:r>
              <a:rPr lang="pt-BR" sz="1000" b="0" dirty="0">
                <a:solidFill>
                  <a:srgbClr val="000000"/>
                </a:solidFill>
                <a:effectLst/>
                <a:latin typeface="Consolas" panose="020B0609020204030204" pitchFamily="49" charset="0"/>
              </a:rPr>
              <a:t> (</a:t>
            </a:r>
            <a:r>
              <a:rPr lang="pt-BR" sz="1000" b="0" dirty="0">
                <a:solidFill>
                  <a:srgbClr val="A31515"/>
                </a:solidFill>
                <a:effectLst/>
                <a:latin typeface="Consolas" panose="020B0609020204030204" pitchFamily="49" charset="0"/>
              </a:rPr>
              <a:t>`</a:t>
            </a:r>
            <a:r>
              <a:rPr lang="pt-BR" sz="1000" b="0" dirty="0" err="1">
                <a:solidFill>
                  <a:srgbClr val="A31515"/>
                </a:solidFill>
                <a:effectLst/>
                <a:latin typeface="Consolas" panose="020B0609020204030204" pitchFamily="49" charset="0"/>
              </a:rPr>
              <a:t>idCargo</a:t>
            </a:r>
            <a:r>
              <a:rPr lang="pt-BR" sz="1000" b="0" dirty="0">
                <a:solidFill>
                  <a:srgbClr val="A31515"/>
                </a:solidFill>
                <a:effectLst/>
                <a:latin typeface="Consolas" panose="020B0609020204030204" pitchFamily="49" charset="0"/>
              </a:rPr>
              <a:t>`</a:t>
            </a:r>
            <a:r>
              <a:rPr lang="pt-BR" sz="1000" b="0" dirty="0">
                <a:solidFill>
                  <a:srgbClr val="000000"/>
                </a:solidFill>
                <a:effectLst/>
                <a:latin typeface="Consolas" panose="020B0609020204030204" pitchFamily="49" charset="0"/>
              </a:rPr>
              <a:t>, </a:t>
            </a:r>
            <a:r>
              <a:rPr lang="pt-BR" sz="1000" b="0" dirty="0">
                <a:solidFill>
                  <a:srgbClr val="A31515"/>
                </a:solidFill>
                <a:effectLst/>
                <a:latin typeface="Consolas" panose="020B0609020204030204" pitchFamily="49" charset="0"/>
              </a:rPr>
              <a:t>`</a:t>
            </a:r>
            <a:r>
              <a:rPr lang="pt-BR" sz="1000" b="0" dirty="0" err="1">
                <a:solidFill>
                  <a:srgbClr val="A31515"/>
                </a:solidFill>
                <a:effectLst/>
                <a:latin typeface="Consolas" panose="020B0609020204030204" pitchFamily="49" charset="0"/>
              </a:rPr>
              <a:t>nomeCargo</a:t>
            </a:r>
            <a:r>
              <a:rPr lang="pt-BR" sz="1000" b="0" dirty="0">
                <a:solidFill>
                  <a:srgbClr val="A31515"/>
                </a:solidFill>
                <a:effectLst/>
                <a:latin typeface="Consolas" panose="020B0609020204030204" pitchFamily="49" charset="0"/>
              </a:rPr>
              <a:t>`</a:t>
            </a:r>
            <a:r>
              <a:rPr lang="pt-BR" sz="1000" b="0" dirty="0">
                <a:solidFill>
                  <a:srgbClr val="000000"/>
                </a:solidFill>
                <a:effectLst/>
                <a:latin typeface="Consolas" panose="020B0609020204030204" pitchFamily="49" charset="0"/>
              </a:rPr>
              <a:t>) </a:t>
            </a:r>
            <a:r>
              <a:rPr lang="pt-BR" sz="1000" b="0" dirty="0" err="1">
                <a:solidFill>
                  <a:srgbClr val="0000FF"/>
                </a:solidFill>
                <a:effectLst/>
                <a:latin typeface="Consolas" panose="020B0609020204030204" pitchFamily="49" charset="0"/>
              </a:rPr>
              <a:t>VALUES</a:t>
            </a:r>
            <a:r>
              <a:rPr lang="pt-BR" sz="1000" b="0" dirty="0">
                <a:solidFill>
                  <a:srgbClr val="000000"/>
                </a:solidFill>
                <a:effectLst/>
                <a:latin typeface="Consolas" panose="020B0609020204030204" pitchFamily="49" charset="0"/>
              </a:rPr>
              <a:t> (</a:t>
            </a:r>
            <a:r>
              <a:rPr lang="pt-BR" sz="1000" b="0" dirty="0">
                <a:solidFill>
                  <a:srgbClr val="098658"/>
                </a:solidFill>
                <a:effectLst/>
                <a:latin typeface="Consolas" panose="020B0609020204030204" pitchFamily="49" charset="0"/>
              </a:rPr>
              <a:t>4</a:t>
            </a:r>
            <a:r>
              <a:rPr lang="pt-BR" sz="1000" b="0" dirty="0">
                <a:solidFill>
                  <a:srgbClr val="000000"/>
                </a:solidFill>
                <a:effectLst/>
                <a:latin typeface="Consolas" panose="020B0609020204030204" pitchFamily="49" charset="0"/>
              </a:rPr>
              <a:t>, </a:t>
            </a:r>
            <a:r>
              <a:rPr lang="pt-BR" sz="1000" b="0" dirty="0">
                <a:solidFill>
                  <a:srgbClr val="A31515"/>
                </a:solidFill>
                <a:effectLst/>
                <a:latin typeface="Consolas" panose="020B0609020204030204" pitchFamily="49" charset="0"/>
              </a:rPr>
              <a:t>'Analista de Sistemas Jr'</a:t>
            </a:r>
            <a:r>
              <a:rPr lang="pt-BR" sz="1000" b="0" dirty="0">
                <a:solidFill>
                  <a:srgbClr val="000000"/>
                </a:solidFill>
                <a:effectLst/>
                <a:latin typeface="Consolas" panose="020B0609020204030204" pitchFamily="49" charset="0"/>
              </a:rPr>
              <a:t>);</a:t>
            </a:r>
          </a:p>
          <a:p>
            <a:pPr marL="0" indent="0">
              <a:spcBef>
                <a:spcPts val="500"/>
              </a:spcBef>
              <a:buNone/>
            </a:pPr>
            <a:br>
              <a:rPr lang="pt-BR" sz="1000" b="0" dirty="0">
                <a:solidFill>
                  <a:srgbClr val="000000"/>
                </a:solidFill>
                <a:effectLst/>
                <a:latin typeface="Consolas" panose="020B0609020204030204" pitchFamily="49" charset="0"/>
              </a:rPr>
            </a:br>
            <a:r>
              <a:rPr lang="pt-BR" sz="1000" b="0" dirty="0" err="1">
                <a:solidFill>
                  <a:srgbClr val="0000FF"/>
                </a:solidFill>
                <a:effectLst/>
                <a:latin typeface="Consolas" panose="020B0609020204030204" pitchFamily="49" charset="0"/>
              </a:rPr>
              <a:t>INSERT</a:t>
            </a:r>
            <a:r>
              <a:rPr lang="pt-BR" sz="1000" b="0" dirty="0">
                <a:solidFill>
                  <a:srgbClr val="0000FF"/>
                </a:solidFill>
                <a:effectLst/>
                <a:latin typeface="Consolas" panose="020B0609020204030204" pitchFamily="49" charset="0"/>
              </a:rPr>
              <a:t> INTO</a:t>
            </a:r>
            <a:r>
              <a:rPr lang="pt-BR" sz="1000" b="0" dirty="0">
                <a:solidFill>
                  <a:srgbClr val="000000"/>
                </a:solidFill>
                <a:effectLst/>
                <a:latin typeface="Consolas" panose="020B0609020204030204" pitchFamily="49" charset="0"/>
              </a:rPr>
              <a:t> </a:t>
            </a:r>
            <a:r>
              <a:rPr lang="pt-BR" sz="1000" b="0" dirty="0">
                <a:solidFill>
                  <a:srgbClr val="A31515"/>
                </a:solidFill>
                <a:effectLst/>
                <a:latin typeface="Consolas" panose="020B0609020204030204" pitchFamily="49" charset="0"/>
              </a:rPr>
              <a:t>`aula_api_2024`</a:t>
            </a:r>
            <a:r>
              <a:rPr lang="pt-BR" sz="1000" b="0" dirty="0">
                <a:solidFill>
                  <a:srgbClr val="000000"/>
                </a:solidFill>
                <a:effectLst/>
                <a:latin typeface="Consolas" panose="020B0609020204030204" pitchFamily="49" charset="0"/>
              </a:rPr>
              <a:t>.</a:t>
            </a:r>
            <a:r>
              <a:rPr lang="pt-BR" sz="1000" b="0" dirty="0">
                <a:solidFill>
                  <a:srgbClr val="A31515"/>
                </a:solidFill>
                <a:effectLst/>
                <a:latin typeface="Consolas" panose="020B0609020204030204" pitchFamily="49" charset="0"/>
              </a:rPr>
              <a:t>`</a:t>
            </a:r>
            <a:r>
              <a:rPr lang="pt-BR" sz="1000" b="0" dirty="0" err="1">
                <a:solidFill>
                  <a:srgbClr val="A31515"/>
                </a:solidFill>
                <a:effectLst/>
                <a:latin typeface="Consolas" panose="020B0609020204030204" pitchFamily="49" charset="0"/>
              </a:rPr>
              <a:t>funcionario</a:t>
            </a:r>
            <a:r>
              <a:rPr lang="pt-BR" sz="1000" b="0" dirty="0">
                <a:solidFill>
                  <a:srgbClr val="A31515"/>
                </a:solidFill>
                <a:effectLst/>
                <a:latin typeface="Consolas" panose="020B0609020204030204" pitchFamily="49" charset="0"/>
              </a:rPr>
              <a:t>`</a:t>
            </a:r>
            <a:r>
              <a:rPr lang="pt-BR" sz="1000" b="0" dirty="0">
                <a:solidFill>
                  <a:srgbClr val="000000"/>
                </a:solidFill>
                <a:effectLst/>
                <a:latin typeface="Consolas" panose="020B0609020204030204" pitchFamily="49" charset="0"/>
              </a:rPr>
              <a:t> (</a:t>
            </a:r>
            <a:r>
              <a:rPr lang="pt-BR" sz="1000" b="0" dirty="0">
                <a:solidFill>
                  <a:srgbClr val="A31515"/>
                </a:solidFill>
                <a:effectLst/>
                <a:latin typeface="Consolas" panose="020B0609020204030204" pitchFamily="49" charset="0"/>
              </a:rPr>
              <a:t>`</a:t>
            </a:r>
            <a:r>
              <a:rPr lang="pt-BR" sz="1000" b="0" dirty="0" err="1">
                <a:solidFill>
                  <a:srgbClr val="A31515"/>
                </a:solidFill>
                <a:effectLst/>
                <a:latin typeface="Consolas" panose="020B0609020204030204" pitchFamily="49" charset="0"/>
              </a:rPr>
              <a:t>nomeFuncionario</a:t>
            </a:r>
            <a:r>
              <a:rPr lang="pt-BR" sz="1000" b="0" dirty="0">
                <a:solidFill>
                  <a:srgbClr val="A31515"/>
                </a:solidFill>
                <a:effectLst/>
                <a:latin typeface="Consolas" panose="020B0609020204030204" pitchFamily="49" charset="0"/>
              </a:rPr>
              <a:t>`</a:t>
            </a:r>
            <a:r>
              <a:rPr lang="pt-BR" sz="1000" b="0" dirty="0">
                <a:solidFill>
                  <a:srgbClr val="000000"/>
                </a:solidFill>
                <a:effectLst/>
                <a:latin typeface="Consolas" panose="020B0609020204030204" pitchFamily="49" charset="0"/>
              </a:rPr>
              <a:t>, </a:t>
            </a:r>
            <a:r>
              <a:rPr lang="pt-BR" sz="1000" b="0" dirty="0">
                <a:solidFill>
                  <a:srgbClr val="A31515"/>
                </a:solidFill>
                <a:effectLst/>
                <a:latin typeface="Consolas" panose="020B0609020204030204" pitchFamily="49" charset="0"/>
              </a:rPr>
              <a:t>`</a:t>
            </a:r>
            <a:r>
              <a:rPr lang="pt-BR" sz="1000" b="0" dirty="0" err="1">
                <a:solidFill>
                  <a:srgbClr val="A31515"/>
                </a:solidFill>
                <a:effectLst/>
                <a:latin typeface="Consolas" panose="020B0609020204030204" pitchFamily="49" charset="0"/>
              </a:rPr>
              <a:t>email</a:t>
            </a:r>
            <a:r>
              <a:rPr lang="pt-BR" sz="1000" b="0" dirty="0">
                <a:solidFill>
                  <a:srgbClr val="A31515"/>
                </a:solidFill>
                <a:effectLst/>
                <a:latin typeface="Consolas" panose="020B0609020204030204" pitchFamily="49" charset="0"/>
              </a:rPr>
              <a:t>`</a:t>
            </a:r>
            <a:r>
              <a:rPr lang="pt-BR" sz="1000" b="0" dirty="0">
                <a:solidFill>
                  <a:srgbClr val="000000"/>
                </a:solidFill>
                <a:effectLst/>
                <a:latin typeface="Consolas" panose="020B0609020204030204" pitchFamily="49" charset="0"/>
              </a:rPr>
              <a:t>, </a:t>
            </a:r>
            <a:r>
              <a:rPr lang="pt-BR" sz="1000" b="0" dirty="0">
                <a:solidFill>
                  <a:srgbClr val="A31515"/>
                </a:solidFill>
                <a:effectLst/>
                <a:latin typeface="Consolas" panose="020B0609020204030204" pitchFamily="49" charset="0"/>
              </a:rPr>
              <a:t>`senha`</a:t>
            </a:r>
            <a:r>
              <a:rPr lang="pt-BR" sz="1000" b="0" dirty="0">
                <a:solidFill>
                  <a:srgbClr val="000000"/>
                </a:solidFill>
                <a:effectLst/>
                <a:latin typeface="Consolas" panose="020B0609020204030204" pitchFamily="49" charset="0"/>
              </a:rPr>
              <a:t>, </a:t>
            </a:r>
            <a:r>
              <a:rPr lang="pt-BR" sz="1000" b="0" dirty="0">
                <a:solidFill>
                  <a:srgbClr val="A31515"/>
                </a:solidFill>
                <a:effectLst/>
                <a:latin typeface="Consolas" panose="020B0609020204030204" pitchFamily="49" charset="0"/>
              </a:rPr>
              <a:t>`</a:t>
            </a:r>
            <a:r>
              <a:rPr lang="pt-BR" sz="1000" b="0" dirty="0" err="1">
                <a:solidFill>
                  <a:srgbClr val="A31515"/>
                </a:solidFill>
                <a:effectLst/>
                <a:latin typeface="Consolas" panose="020B0609020204030204" pitchFamily="49" charset="0"/>
              </a:rPr>
              <a:t>recebeValeTransporte</a:t>
            </a:r>
            <a:r>
              <a:rPr lang="pt-BR" sz="1000" b="0" dirty="0">
                <a:solidFill>
                  <a:srgbClr val="A31515"/>
                </a:solidFill>
                <a:effectLst/>
                <a:latin typeface="Consolas" panose="020B0609020204030204" pitchFamily="49" charset="0"/>
              </a:rPr>
              <a:t>`</a:t>
            </a:r>
            <a:r>
              <a:rPr lang="pt-BR" sz="1000" b="0" dirty="0">
                <a:solidFill>
                  <a:srgbClr val="000000"/>
                </a:solidFill>
                <a:effectLst/>
                <a:latin typeface="Consolas" panose="020B0609020204030204" pitchFamily="49" charset="0"/>
              </a:rPr>
              <a:t>, </a:t>
            </a:r>
            <a:r>
              <a:rPr lang="pt-BR" sz="1000" b="0" dirty="0">
                <a:solidFill>
                  <a:srgbClr val="A31515"/>
                </a:solidFill>
                <a:effectLst/>
                <a:latin typeface="Consolas" panose="020B0609020204030204" pitchFamily="49" charset="0"/>
              </a:rPr>
              <a:t>`</a:t>
            </a:r>
            <a:r>
              <a:rPr lang="pt-BR" sz="1000" b="0" dirty="0" err="1">
                <a:solidFill>
                  <a:srgbClr val="A31515"/>
                </a:solidFill>
                <a:effectLst/>
                <a:latin typeface="Consolas" panose="020B0609020204030204" pitchFamily="49" charset="0"/>
              </a:rPr>
              <a:t>Cargo_idCargo</a:t>
            </a:r>
            <a:r>
              <a:rPr lang="pt-BR" sz="1000" b="0" dirty="0">
                <a:solidFill>
                  <a:srgbClr val="A31515"/>
                </a:solidFill>
                <a:effectLst/>
                <a:latin typeface="Consolas" panose="020B0609020204030204" pitchFamily="49" charset="0"/>
              </a:rPr>
              <a:t>`</a:t>
            </a:r>
            <a:r>
              <a:rPr lang="pt-BR" sz="1000" b="0" dirty="0">
                <a:solidFill>
                  <a:srgbClr val="000000"/>
                </a:solidFill>
                <a:effectLst/>
                <a:latin typeface="Consolas" panose="020B0609020204030204" pitchFamily="49" charset="0"/>
              </a:rPr>
              <a:t>) </a:t>
            </a:r>
            <a:r>
              <a:rPr lang="pt-BR" sz="1000" b="0" dirty="0" err="1">
                <a:solidFill>
                  <a:srgbClr val="0000FF"/>
                </a:solidFill>
                <a:effectLst/>
                <a:latin typeface="Consolas" panose="020B0609020204030204" pitchFamily="49" charset="0"/>
              </a:rPr>
              <a:t>VALUES</a:t>
            </a:r>
            <a:r>
              <a:rPr lang="pt-BR" sz="1000" b="0" dirty="0">
                <a:solidFill>
                  <a:srgbClr val="000000"/>
                </a:solidFill>
                <a:effectLst/>
                <a:latin typeface="Consolas" panose="020B0609020204030204" pitchFamily="49" charset="0"/>
              </a:rPr>
              <a:t> (</a:t>
            </a:r>
            <a:r>
              <a:rPr lang="pt-BR" sz="1000" b="0" dirty="0">
                <a:solidFill>
                  <a:srgbClr val="A31515"/>
                </a:solidFill>
                <a:effectLst/>
                <a:latin typeface="Consolas" panose="020B0609020204030204" pitchFamily="49" charset="0"/>
              </a:rPr>
              <a:t>'</a:t>
            </a:r>
            <a:r>
              <a:rPr lang="pt-BR" sz="1000" b="0" dirty="0" err="1">
                <a:solidFill>
                  <a:srgbClr val="A31515"/>
                </a:solidFill>
                <a:effectLst/>
                <a:latin typeface="Consolas" panose="020B0609020204030204" pitchFamily="49" charset="0"/>
              </a:rPr>
              <a:t>adm</a:t>
            </a:r>
            <a:r>
              <a:rPr lang="pt-BR" sz="1000" b="0" dirty="0">
                <a:solidFill>
                  <a:srgbClr val="A31515"/>
                </a:solidFill>
                <a:effectLst/>
                <a:latin typeface="Consolas" panose="020B0609020204030204" pitchFamily="49" charset="0"/>
              </a:rPr>
              <a:t>'</a:t>
            </a:r>
            <a:r>
              <a:rPr lang="pt-BR" sz="1000" b="0" dirty="0">
                <a:solidFill>
                  <a:srgbClr val="000000"/>
                </a:solidFill>
                <a:effectLst/>
                <a:latin typeface="Consolas" panose="020B0609020204030204" pitchFamily="49" charset="0"/>
              </a:rPr>
              <a:t>, </a:t>
            </a:r>
            <a:r>
              <a:rPr lang="pt-BR" sz="1000" b="0" dirty="0">
                <a:solidFill>
                  <a:srgbClr val="A31515"/>
                </a:solidFill>
                <a:effectLst/>
                <a:latin typeface="Consolas" panose="020B0609020204030204" pitchFamily="49" charset="0"/>
              </a:rPr>
              <a:t>'</a:t>
            </a:r>
            <a:r>
              <a:rPr lang="pt-BR" sz="1000" b="0" dirty="0" err="1">
                <a:solidFill>
                  <a:srgbClr val="A31515"/>
                </a:solidFill>
                <a:effectLst/>
                <a:latin typeface="Consolas" panose="020B0609020204030204" pitchFamily="49" charset="0"/>
              </a:rPr>
              <a:t>adm@adm</a:t>
            </a:r>
            <a:r>
              <a:rPr lang="pt-BR" sz="1000" b="0" dirty="0">
                <a:solidFill>
                  <a:srgbClr val="A31515"/>
                </a:solidFill>
                <a:effectLst/>
                <a:latin typeface="Consolas" panose="020B0609020204030204" pitchFamily="49" charset="0"/>
              </a:rPr>
              <a:t>'</a:t>
            </a:r>
            <a:r>
              <a:rPr lang="pt-BR" sz="1000" b="0" dirty="0">
                <a:solidFill>
                  <a:srgbClr val="000000"/>
                </a:solidFill>
                <a:effectLst/>
                <a:latin typeface="Consolas" panose="020B0609020204030204" pitchFamily="49" charset="0"/>
              </a:rPr>
              <a:t>, </a:t>
            </a:r>
            <a:r>
              <a:rPr lang="pt-BR" sz="1000" b="0" dirty="0" err="1">
                <a:solidFill>
                  <a:srgbClr val="000000"/>
                </a:solidFill>
                <a:effectLst/>
                <a:latin typeface="Consolas" panose="020B0609020204030204" pitchFamily="49" charset="0"/>
              </a:rPr>
              <a:t>md5</a:t>
            </a:r>
            <a:r>
              <a:rPr lang="pt-BR" sz="1000" b="0" dirty="0">
                <a:solidFill>
                  <a:srgbClr val="000000"/>
                </a:solidFill>
                <a:effectLst/>
                <a:latin typeface="Consolas" panose="020B0609020204030204" pitchFamily="49" charset="0"/>
              </a:rPr>
              <a:t>(</a:t>
            </a:r>
            <a:r>
              <a:rPr lang="pt-BR" sz="1000" b="0" dirty="0">
                <a:solidFill>
                  <a:srgbClr val="098658"/>
                </a:solidFill>
                <a:effectLst/>
                <a:latin typeface="Consolas" panose="020B0609020204030204" pitchFamily="49" charset="0"/>
              </a:rPr>
              <a:t>123456</a:t>
            </a:r>
            <a:r>
              <a:rPr lang="pt-BR" sz="1000" b="0" dirty="0">
                <a:solidFill>
                  <a:srgbClr val="000000"/>
                </a:solidFill>
                <a:effectLst/>
                <a:latin typeface="Consolas" panose="020B0609020204030204" pitchFamily="49" charset="0"/>
              </a:rPr>
              <a:t>), </a:t>
            </a:r>
            <a:r>
              <a:rPr lang="pt-BR" sz="1000" b="0" dirty="0">
                <a:solidFill>
                  <a:srgbClr val="098658"/>
                </a:solidFill>
                <a:effectLst/>
                <a:latin typeface="Consolas" panose="020B0609020204030204" pitchFamily="49" charset="0"/>
              </a:rPr>
              <a:t>1</a:t>
            </a:r>
            <a:r>
              <a:rPr lang="pt-BR" sz="1000" b="0" dirty="0">
                <a:solidFill>
                  <a:srgbClr val="000000"/>
                </a:solidFill>
                <a:effectLst/>
                <a:latin typeface="Consolas" panose="020B0609020204030204" pitchFamily="49" charset="0"/>
              </a:rPr>
              <a:t>, </a:t>
            </a:r>
            <a:r>
              <a:rPr lang="pt-BR" sz="1000" b="0" dirty="0">
                <a:solidFill>
                  <a:srgbClr val="098658"/>
                </a:solidFill>
                <a:effectLst/>
                <a:latin typeface="Consolas" panose="020B0609020204030204" pitchFamily="49" charset="0"/>
              </a:rPr>
              <a:t>1</a:t>
            </a:r>
            <a:r>
              <a:rPr lang="pt-BR" sz="1000" b="0" dirty="0">
                <a:solidFill>
                  <a:srgbClr val="000000"/>
                </a:solidFill>
                <a:effectLst/>
                <a:latin typeface="Consolas" panose="020B0609020204030204" pitchFamily="49" charset="0"/>
              </a:rPr>
              <a:t>);</a:t>
            </a:r>
          </a:p>
          <a:p>
            <a:pPr marL="0" indent="0">
              <a:spcBef>
                <a:spcPts val="500"/>
              </a:spcBef>
              <a:buNone/>
            </a:pPr>
            <a:br>
              <a:rPr lang="pt-BR" sz="1000" b="0" dirty="0">
                <a:solidFill>
                  <a:srgbClr val="000000"/>
                </a:solidFill>
                <a:effectLst/>
                <a:latin typeface="Consolas" panose="020B0609020204030204" pitchFamily="49" charset="0"/>
              </a:rPr>
            </a:br>
            <a:br>
              <a:rPr lang="pt-BR" sz="1000" b="0" dirty="0">
                <a:solidFill>
                  <a:srgbClr val="000000"/>
                </a:solidFill>
                <a:effectLst/>
                <a:latin typeface="Consolas" panose="020B0609020204030204" pitchFamily="49" charset="0"/>
              </a:rPr>
            </a:br>
            <a:br>
              <a:rPr lang="pt-BR" sz="1000" b="0" dirty="0">
                <a:solidFill>
                  <a:srgbClr val="000000"/>
                </a:solidFill>
                <a:effectLst/>
                <a:latin typeface="Consolas" panose="020B0609020204030204" pitchFamily="49" charset="0"/>
              </a:rPr>
            </a:br>
            <a:endParaRPr lang="pt-BR" sz="1000" b="0" dirty="0">
              <a:solidFill>
                <a:srgbClr val="000000"/>
              </a:solidFill>
              <a:effectLst/>
              <a:latin typeface="Consolas" panose="020B0609020204030204" pitchFamily="49" charset="0"/>
            </a:endParaRPr>
          </a:p>
          <a:p>
            <a:pPr marL="0" indent="0">
              <a:spcBef>
                <a:spcPts val="500"/>
              </a:spcBef>
              <a:buNone/>
            </a:pPr>
            <a:endParaRPr lang="pt-BR" sz="1000" dirty="0"/>
          </a:p>
        </p:txBody>
      </p:sp>
    </p:spTree>
    <p:extLst>
      <p:ext uri="{BB962C8B-B14F-4D97-AF65-F5344CB8AC3E}">
        <p14:creationId xmlns:p14="http://schemas.microsoft.com/office/powerpoint/2010/main" val="2693013784"/>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40" name="Slide Background Fill">
            <a:extLst>
              <a:ext uri="{FF2B5EF4-FFF2-40B4-BE49-F238E27FC236}">
                <a16:creationId xmlns:a16="http://schemas.microsoft.com/office/drawing/2014/main" id="{44D65982-4F00-4330-8DAA-DE6A9E4D6D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Color Cover">
            <a:extLst>
              <a:ext uri="{FF2B5EF4-FFF2-40B4-BE49-F238E27FC236}">
                <a16:creationId xmlns:a16="http://schemas.microsoft.com/office/drawing/2014/main" id="{009115B9-5BFD-478D-9C87-29ADB3AF17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2" name="Group 24">
            <a:extLst>
              <a:ext uri="{FF2B5EF4-FFF2-40B4-BE49-F238E27FC236}">
                <a16:creationId xmlns:a16="http://schemas.microsoft.com/office/drawing/2014/main" id="{8D57F946-2E03-4DE1-91F8-25BEDC66356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2"/>
            <a:ext cx="3468234" cy="6858000"/>
            <a:chOff x="651279" y="598259"/>
            <a:chExt cx="10889442" cy="5680742"/>
          </a:xfrm>
        </p:grpSpPr>
        <p:sp>
          <p:nvSpPr>
            <p:cNvPr id="26" name="Color">
              <a:extLst>
                <a:ext uri="{FF2B5EF4-FFF2-40B4-BE49-F238E27FC236}">
                  <a16:creationId xmlns:a16="http://schemas.microsoft.com/office/drawing/2014/main" id="{1598881B-E007-4AAF-BA50-0AD61821922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Color">
              <a:extLst>
                <a:ext uri="{FF2B5EF4-FFF2-40B4-BE49-F238E27FC236}">
                  <a16:creationId xmlns:a16="http://schemas.microsoft.com/office/drawing/2014/main" id="{87A6DD9E-16A5-46AE-A522-D46D6BEDF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4" name="Group 28">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0" name="Freeform: Shape 29">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5" name="Freeform: Shape 30">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6" name="Freeform: Shape 31">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7" name="Freeform: Shape 32">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8" name="Freeform: Shape 33">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9" name="Freeform: Shape 34">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0" name="Freeform: Shape 35">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ítulo 1">
            <a:extLst>
              <a:ext uri="{FF2B5EF4-FFF2-40B4-BE49-F238E27FC236}">
                <a16:creationId xmlns:a16="http://schemas.microsoft.com/office/drawing/2014/main" id="{FA9157D7-A277-486D-B530-9418C44BE10E}"/>
              </a:ext>
            </a:extLst>
          </p:cNvPr>
          <p:cNvSpPr>
            <a:spLocks noGrp="1"/>
          </p:cNvSpPr>
          <p:nvPr>
            <p:ph type="title"/>
          </p:nvPr>
        </p:nvSpPr>
        <p:spPr>
          <a:xfrm rot="16200000">
            <a:off x="-1325880" y="1947672"/>
            <a:ext cx="5961888" cy="2788920"/>
          </a:xfrm>
        </p:spPr>
        <p:txBody>
          <a:bodyPr anchor="ctr">
            <a:normAutofit/>
          </a:bodyPr>
          <a:lstStyle/>
          <a:p>
            <a:r>
              <a:rPr lang="pt-BR" sz="4800">
                <a:solidFill>
                  <a:schemeClr val="bg1"/>
                </a:solidFill>
              </a:rPr>
              <a:t>Novo projeto</a:t>
            </a:r>
          </a:p>
        </p:txBody>
      </p:sp>
      <p:sp>
        <p:nvSpPr>
          <p:cNvPr id="3" name="Espaço Reservado para Conteúdo 2">
            <a:extLst>
              <a:ext uri="{FF2B5EF4-FFF2-40B4-BE49-F238E27FC236}">
                <a16:creationId xmlns:a16="http://schemas.microsoft.com/office/drawing/2014/main" id="{CDD0F90E-5872-4585-2B0D-C3A3FEDBF79C}"/>
              </a:ext>
            </a:extLst>
          </p:cNvPr>
          <p:cNvSpPr>
            <a:spLocks noGrp="1"/>
          </p:cNvSpPr>
          <p:nvPr>
            <p:ph idx="1"/>
          </p:nvPr>
        </p:nvSpPr>
        <p:spPr>
          <a:xfrm>
            <a:off x="4071068" y="841247"/>
            <a:ext cx="6877878" cy="5120640"/>
          </a:xfrm>
        </p:spPr>
        <p:txBody>
          <a:bodyPr anchor="ctr">
            <a:normAutofit/>
          </a:bodyPr>
          <a:lstStyle/>
          <a:p>
            <a:r>
              <a:rPr lang="pt-BR" sz="1800">
                <a:solidFill>
                  <a:schemeClr val="tx2"/>
                </a:solidFill>
              </a:rPr>
              <a:t>Crie um novo projeto</a:t>
            </a:r>
          </a:p>
          <a:p>
            <a:r>
              <a:rPr lang="pt-BR" sz="1800">
                <a:solidFill>
                  <a:schemeClr val="tx2"/>
                </a:solidFill>
              </a:rPr>
              <a:t>Crie uma pasta no Windows e abra no visual studio code</a:t>
            </a:r>
          </a:p>
          <a:p>
            <a:r>
              <a:rPr lang="pt-BR" sz="1800">
                <a:solidFill>
                  <a:schemeClr val="tx2"/>
                </a:solidFill>
              </a:rPr>
              <a:t>Abra o terminal dentro do visual stuido code e digite:</a:t>
            </a:r>
          </a:p>
          <a:p>
            <a:pPr lvl="1"/>
            <a:r>
              <a:rPr lang="pt-BR" sz="1800">
                <a:solidFill>
                  <a:schemeClr val="tx2"/>
                </a:solidFill>
              </a:rPr>
              <a:t>dotnet new webapi -n RestAPI</a:t>
            </a:r>
          </a:p>
          <a:p>
            <a:r>
              <a:rPr lang="pt-BR" sz="1800">
                <a:solidFill>
                  <a:schemeClr val="tx2"/>
                </a:solidFill>
              </a:rPr>
              <a:t>cd restapi</a:t>
            </a:r>
          </a:p>
          <a:p>
            <a:r>
              <a:rPr lang="pt-BR" sz="1800">
                <a:solidFill>
                  <a:schemeClr val="tx2"/>
                </a:solidFill>
              </a:rPr>
              <a:t>Md Modelo</a:t>
            </a:r>
          </a:p>
          <a:p>
            <a:r>
              <a:rPr lang="pt-BR" sz="1800">
                <a:solidFill>
                  <a:schemeClr val="tx2"/>
                </a:solidFill>
              </a:rPr>
              <a:t>Md Controle</a:t>
            </a:r>
          </a:p>
          <a:p>
            <a:endParaRPr lang="pt-BR" sz="1800">
              <a:solidFill>
                <a:schemeClr val="tx2"/>
              </a:solidFill>
            </a:endParaRPr>
          </a:p>
        </p:txBody>
      </p:sp>
    </p:spTree>
    <p:extLst>
      <p:ext uri="{BB962C8B-B14F-4D97-AF65-F5344CB8AC3E}">
        <p14:creationId xmlns:p14="http://schemas.microsoft.com/office/powerpoint/2010/main" val="1427426952"/>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44D65982-4F00-4330-8DAA-DE6A9E4D6D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Color Cover">
            <a:extLst>
              <a:ext uri="{FF2B5EF4-FFF2-40B4-BE49-F238E27FC236}">
                <a16:creationId xmlns:a16="http://schemas.microsoft.com/office/drawing/2014/main" id="{009115B9-5BFD-478D-9C87-29ADB3AF17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8D57F946-2E03-4DE1-91F8-25BEDC66356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2"/>
            <a:ext cx="3468234" cy="6858000"/>
            <a:chOff x="651279" y="598259"/>
            <a:chExt cx="10889442" cy="5680742"/>
          </a:xfrm>
        </p:grpSpPr>
        <p:sp>
          <p:nvSpPr>
            <p:cNvPr id="13" name="Color">
              <a:extLst>
                <a:ext uri="{FF2B5EF4-FFF2-40B4-BE49-F238E27FC236}">
                  <a16:creationId xmlns:a16="http://schemas.microsoft.com/office/drawing/2014/main" id="{1598881B-E007-4AAF-BA50-0AD61821922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Color">
              <a:extLst>
                <a:ext uri="{FF2B5EF4-FFF2-40B4-BE49-F238E27FC236}">
                  <a16:creationId xmlns:a16="http://schemas.microsoft.com/office/drawing/2014/main" id="{87A6DD9E-16A5-46AE-A522-D46D6BEDF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ítulo 1">
            <a:extLst>
              <a:ext uri="{FF2B5EF4-FFF2-40B4-BE49-F238E27FC236}">
                <a16:creationId xmlns:a16="http://schemas.microsoft.com/office/drawing/2014/main" id="{6C992BFE-F006-A899-6F8B-5754A1FE9793}"/>
              </a:ext>
            </a:extLst>
          </p:cNvPr>
          <p:cNvSpPr>
            <a:spLocks noGrp="1"/>
          </p:cNvSpPr>
          <p:nvPr>
            <p:ph type="title"/>
          </p:nvPr>
        </p:nvSpPr>
        <p:spPr>
          <a:xfrm rot="16200000">
            <a:off x="-1325880" y="1947672"/>
            <a:ext cx="5961888" cy="2788920"/>
          </a:xfrm>
        </p:spPr>
        <p:txBody>
          <a:bodyPr anchor="ctr">
            <a:normAutofit/>
          </a:bodyPr>
          <a:lstStyle/>
          <a:p>
            <a:r>
              <a:rPr lang="pt-BR" sz="4800">
                <a:solidFill>
                  <a:schemeClr val="bg1"/>
                </a:solidFill>
              </a:rPr>
              <a:t>Arquitetura</a:t>
            </a:r>
          </a:p>
        </p:txBody>
      </p:sp>
      <p:sp>
        <p:nvSpPr>
          <p:cNvPr id="3" name="Espaço Reservado para Conteúdo 2">
            <a:extLst>
              <a:ext uri="{FF2B5EF4-FFF2-40B4-BE49-F238E27FC236}">
                <a16:creationId xmlns:a16="http://schemas.microsoft.com/office/drawing/2014/main" id="{C1B92A05-C16F-3D58-3D13-A4C332E209C7}"/>
              </a:ext>
            </a:extLst>
          </p:cNvPr>
          <p:cNvSpPr>
            <a:spLocks noGrp="1"/>
          </p:cNvSpPr>
          <p:nvPr>
            <p:ph idx="1"/>
          </p:nvPr>
        </p:nvSpPr>
        <p:spPr>
          <a:xfrm>
            <a:off x="4071068" y="841247"/>
            <a:ext cx="6877878" cy="5120640"/>
          </a:xfrm>
        </p:spPr>
        <p:txBody>
          <a:bodyPr anchor="ctr">
            <a:normAutofit/>
          </a:bodyPr>
          <a:lstStyle/>
          <a:p>
            <a:r>
              <a:rPr lang="pt-BR" sz="1800">
                <a:solidFill>
                  <a:schemeClr val="tx2"/>
                </a:solidFill>
              </a:rPr>
              <a:t>MVC</a:t>
            </a:r>
          </a:p>
          <a:p>
            <a:pPr lvl="1"/>
            <a:r>
              <a:rPr lang="pt-BR" sz="1800">
                <a:solidFill>
                  <a:schemeClr val="tx2"/>
                </a:solidFill>
              </a:rPr>
              <a:t>Sérá utilizada a arquitetura </a:t>
            </a:r>
          </a:p>
          <a:p>
            <a:pPr lvl="2"/>
            <a:r>
              <a:rPr lang="pt-BR" sz="1800">
                <a:solidFill>
                  <a:schemeClr val="tx2"/>
                </a:solidFill>
              </a:rPr>
              <a:t>Model</a:t>
            </a:r>
          </a:p>
          <a:p>
            <a:pPr lvl="2"/>
            <a:r>
              <a:rPr lang="pt-BR" sz="1800">
                <a:solidFill>
                  <a:schemeClr val="tx2"/>
                </a:solidFill>
              </a:rPr>
              <a:t>View</a:t>
            </a:r>
          </a:p>
          <a:p>
            <a:pPr lvl="2"/>
            <a:r>
              <a:rPr lang="pt-BR" sz="1800">
                <a:solidFill>
                  <a:schemeClr val="tx2"/>
                </a:solidFill>
              </a:rPr>
              <a:t>Controler</a:t>
            </a:r>
          </a:p>
        </p:txBody>
      </p:sp>
    </p:spTree>
    <p:extLst>
      <p:ext uri="{BB962C8B-B14F-4D97-AF65-F5344CB8AC3E}">
        <p14:creationId xmlns:p14="http://schemas.microsoft.com/office/powerpoint/2010/main" val="169407407"/>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4" name="Slide Background Fill">
            <a:extLst>
              <a:ext uri="{FF2B5EF4-FFF2-40B4-BE49-F238E27FC236}">
                <a16:creationId xmlns:a16="http://schemas.microsoft.com/office/drawing/2014/main" id="{913AE63C-D5B4-45D1-ACFC-648CFFCF980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6" name="Group 15">
            <a:extLst>
              <a:ext uri="{FF2B5EF4-FFF2-40B4-BE49-F238E27FC236}">
                <a16:creationId xmlns:a16="http://schemas.microsoft.com/office/drawing/2014/main" id="{6536E295-EF5B-4BE9-A4CB-D5C581AAA99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17" name="Color">
              <a:extLst>
                <a:ext uri="{FF2B5EF4-FFF2-40B4-BE49-F238E27FC236}">
                  <a16:creationId xmlns:a16="http://schemas.microsoft.com/office/drawing/2014/main" id="{9EDFE04B-BA3D-4E70-8E8D-3130980E001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Color">
              <a:extLst>
                <a:ext uri="{FF2B5EF4-FFF2-40B4-BE49-F238E27FC236}">
                  <a16:creationId xmlns:a16="http://schemas.microsoft.com/office/drawing/2014/main" id="{9B9AA2D3-5BB5-441E-AE46-54B87F25148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9" name="Imagem 8">
            <a:extLst>
              <a:ext uri="{FF2B5EF4-FFF2-40B4-BE49-F238E27FC236}">
                <a16:creationId xmlns:a16="http://schemas.microsoft.com/office/drawing/2014/main" id="{88A25972-F2DA-3271-BF6C-1041449F449E}"/>
              </a:ext>
            </a:extLst>
          </p:cNvPr>
          <p:cNvPicPr>
            <a:picLocks noChangeAspect="1"/>
          </p:cNvPicPr>
          <p:nvPr/>
        </p:nvPicPr>
        <p:blipFill>
          <a:blip r:embed="rId2"/>
          <a:stretch>
            <a:fillRect/>
          </a:stretch>
        </p:blipFill>
        <p:spPr>
          <a:xfrm>
            <a:off x="6339545" y="653615"/>
            <a:ext cx="5072930" cy="5540004"/>
          </a:xfrm>
          <a:prstGeom prst="rect">
            <a:avLst/>
          </a:prstGeom>
        </p:spPr>
      </p:pic>
      <p:grpSp>
        <p:nvGrpSpPr>
          <p:cNvPr id="20" name="Group 19">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21" name="Freeform: Shape 20">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6" name="Freeform: Shape 25">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7" name="Freeform: Shape 26">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ítulo 1">
            <a:extLst>
              <a:ext uri="{FF2B5EF4-FFF2-40B4-BE49-F238E27FC236}">
                <a16:creationId xmlns:a16="http://schemas.microsoft.com/office/drawing/2014/main" id="{587A5479-D129-4AC3-B7C6-B077F783C526}"/>
              </a:ext>
            </a:extLst>
          </p:cNvPr>
          <p:cNvSpPr>
            <a:spLocks noGrp="1"/>
          </p:cNvSpPr>
          <p:nvPr>
            <p:ph type="title"/>
          </p:nvPr>
        </p:nvSpPr>
        <p:spPr>
          <a:xfrm>
            <a:off x="786385" y="841249"/>
            <a:ext cx="5074368" cy="3018870"/>
          </a:xfrm>
        </p:spPr>
        <p:txBody>
          <a:bodyPr anchor="b">
            <a:normAutofit/>
          </a:bodyPr>
          <a:lstStyle/>
          <a:p>
            <a:r>
              <a:rPr lang="pt-BR" sz="4800">
                <a:solidFill>
                  <a:schemeClr val="bg1"/>
                </a:solidFill>
              </a:rPr>
              <a:t>Estrutura de diretórios:</a:t>
            </a:r>
          </a:p>
        </p:txBody>
      </p:sp>
      <p:sp>
        <p:nvSpPr>
          <p:cNvPr id="3" name="Espaço Reservado para Conteúdo 2">
            <a:extLst>
              <a:ext uri="{FF2B5EF4-FFF2-40B4-BE49-F238E27FC236}">
                <a16:creationId xmlns:a16="http://schemas.microsoft.com/office/drawing/2014/main" id="{EA278E40-001D-2C88-67E0-43B58A3FA095}"/>
              </a:ext>
            </a:extLst>
          </p:cNvPr>
          <p:cNvSpPr>
            <a:spLocks noGrp="1"/>
          </p:cNvSpPr>
          <p:nvPr>
            <p:ph idx="1"/>
          </p:nvPr>
        </p:nvSpPr>
        <p:spPr>
          <a:xfrm>
            <a:off x="786384" y="3952172"/>
            <a:ext cx="5074368" cy="2229172"/>
          </a:xfrm>
        </p:spPr>
        <p:txBody>
          <a:bodyPr anchor="t">
            <a:normAutofit/>
          </a:bodyPr>
          <a:lstStyle/>
          <a:p>
            <a:r>
              <a:rPr lang="pt-BR" sz="1500">
                <a:solidFill>
                  <a:schemeClr val="bg1"/>
                </a:solidFill>
              </a:rPr>
              <a:t>Aplicação:</a:t>
            </a:r>
          </a:p>
          <a:p>
            <a:pPr lvl="1"/>
            <a:r>
              <a:rPr lang="pt-BR" sz="1500">
                <a:solidFill>
                  <a:schemeClr val="bg1"/>
                </a:solidFill>
              </a:rPr>
              <a:t>control</a:t>
            </a:r>
          </a:p>
          <a:p>
            <a:pPr lvl="1"/>
            <a:r>
              <a:rPr lang="pt-BR" sz="1500">
                <a:solidFill>
                  <a:schemeClr val="bg1"/>
                </a:solidFill>
              </a:rPr>
              <a:t>docs</a:t>
            </a:r>
          </a:p>
          <a:p>
            <a:pPr lvl="1"/>
            <a:r>
              <a:rPr lang="pt-BR" sz="1500">
                <a:solidFill>
                  <a:schemeClr val="bg1"/>
                </a:solidFill>
              </a:rPr>
              <a:t>middleware</a:t>
            </a:r>
          </a:p>
          <a:p>
            <a:pPr lvl="1"/>
            <a:r>
              <a:rPr lang="pt-BR" sz="1500">
                <a:solidFill>
                  <a:schemeClr val="bg1"/>
                </a:solidFill>
              </a:rPr>
              <a:t>model</a:t>
            </a:r>
          </a:p>
          <a:p>
            <a:pPr lvl="1"/>
            <a:r>
              <a:rPr lang="pt-BR" sz="1500">
                <a:solidFill>
                  <a:schemeClr val="bg1"/>
                </a:solidFill>
              </a:rPr>
              <a:t>wwwroot</a:t>
            </a:r>
          </a:p>
          <a:p>
            <a:pPr lvl="2"/>
            <a:r>
              <a:rPr lang="pt-BR" sz="1500">
                <a:solidFill>
                  <a:schemeClr val="bg1"/>
                </a:solidFill>
              </a:rPr>
              <a:t>Esta pasta é a pasta dos arquivos estáticos, ou seja html, css, js, etc</a:t>
            </a:r>
          </a:p>
        </p:txBody>
      </p:sp>
    </p:spTree>
    <p:extLst>
      <p:ext uri="{BB962C8B-B14F-4D97-AF65-F5344CB8AC3E}">
        <p14:creationId xmlns:p14="http://schemas.microsoft.com/office/powerpoint/2010/main" val="233256691"/>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44D65982-4F00-4330-8DAA-DE6A9E4D6D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Color Cover">
            <a:extLst>
              <a:ext uri="{FF2B5EF4-FFF2-40B4-BE49-F238E27FC236}">
                <a16:creationId xmlns:a16="http://schemas.microsoft.com/office/drawing/2014/main" id="{009115B9-5BFD-478D-9C87-29ADB3AF17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8D57F946-2E03-4DE1-91F8-25BEDC66356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2"/>
            <a:ext cx="3468234" cy="6858000"/>
            <a:chOff x="651279" y="598259"/>
            <a:chExt cx="10889442" cy="5680742"/>
          </a:xfrm>
        </p:grpSpPr>
        <p:sp>
          <p:nvSpPr>
            <p:cNvPr id="13" name="Color">
              <a:extLst>
                <a:ext uri="{FF2B5EF4-FFF2-40B4-BE49-F238E27FC236}">
                  <a16:creationId xmlns:a16="http://schemas.microsoft.com/office/drawing/2014/main" id="{1598881B-E007-4AAF-BA50-0AD61821922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Color">
              <a:extLst>
                <a:ext uri="{FF2B5EF4-FFF2-40B4-BE49-F238E27FC236}">
                  <a16:creationId xmlns:a16="http://schemas.microsoft.com/office/drawing/2014/main" id="{87A6DD9E-16A5-46AE-A522-D46D6BEDF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ítulo 1">
            <a:extLst>
              <a:ext uri="{FF2B5EF4-FFF2-40B4-BE49-F238E27FC236}">
                <a16:creationId xmlns:a16="http://schemas.microsoft.com/office/drawing/2014/main" id="{FF8E106E-6E50-4DB0-D678-25C62CA9F890}"/>
              </a:ext>
            </a:extLst>
          </p:cNvPr>
          <p:cNvSpPr>
            <a:spLocks noGrp="1"/>
          </p:cNvSpPr>
          <p:nvPr>
            <p:ph type="title"/>
          </p:nvPr>
        </p:nvSpPr>
        <p:spPr>
          <a:xfrm rot="16200000">
            <a:off x="-1325880" y="1947672"/>
            <a:ext cx="5961888" cy="2788920"/>
          </a:xfrm>
        </p:spPr>
        <p:txBody>
          <a:bodyPr anchor="ctr">
            <a:normAutofit/>
          </a:bodyPr>
          <a:lstStyle/>
          <a:p>
            <a:r>
              <a:rPr lang="pt-BR" sz="4800">
                <a:solidFill>
                  <a:schemeClr val="bg1"/>
                </a:solidFill>
              </a:rPr>
              <a:t>Mysql</a:t>
            </a:r>
          </a:p>
        </p:txBody>
      </p:sp>
      <p:sp>
        <p:nvSpPr>
          <p:cNvPr id="3" name="Espaço Reservado para Conteúdo 2">
            <a:extLst>
              <a:ext uri="{FF2B5EF4-FFF2-40B4-BE49-F238E27FC236}">
                <a16:creationId xmlns:a16="http://schemas.microsoft.com/office/drawing/2014/main" id="{BFE0DA7A-8440-1CBE-10FC-B1FEE90E3E06}"/>
              </a:ext>
            </a:extLst>
          </p:cNvPr>
          <p:cNvSpPr>
            <a:spLocks noGrp="1"/>
          </p:cNvSpPr>
          <p:nvPr>
            <p:ph idx="1"/>
          </p:nvPr>
        </p:nvSpPr>
        <p:spPr>
          <a:xfrm>
            <a:off x="4071068" y="841247"/>
            <a:ext cx="6877878" cy="5120640"/>
          </a:xfrm>
        </p:spPr>
        <p:txBody>
          <a:bodyPr anchor="ctr">
            <a:normAutofit/>
          </a:bodyPr>
          <a:lstStyle/>
          <a:p>
            <a:r>
              <a:rPr lang="pt-BR" sz="1800">
                <a:solidFill>
                  <a:schemeClr val="tx2"/>
                </a:solidFill>
              </a:rPr>
              <a:t>Instalar o pacote de acesso ao mysql</a:t>
            </a:r>
          </a:p>
          <a:p>
            <a:r>
              <a:rPr lang="pt-BR" sz="1800">
                <a:solidFill>
                  <a:schemeClr val="tx2"/>
                </a:solidFill>
              </a:rPr>
              <a:t>Adicionar o Pacote MySQL</a:t>
            </a:r>
          </a:p>
          <a:p>
            <a:pPr lvl="1"/>
            <a:r>
              <a:rPr lang="pt-BR" sz="1800">
                <a:solidFill>
                  <a:schemeClr val="tx2"/>
                </a:solidFill>
                <a:highlight>
                  <a:srgbClr val="FFFF00"/>
                </a:highlight>
              </a:rPr>
              <a:t>dotnet add package MySql.Data</a:t>
            </a:r>
          </a:p>
        </p:txBody>
      </p:sp>
    </p:spTree>
    <p:extLst>
      <p:ext uri="{BB962C8B-B14F-4D97-AF65-F5344CB8AC3E}">
        <p14:creationId xmlns:p14="http://schemas.microsoft.com/office/powerpoint/2010/main" val="869064455"/>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907E470A-25F4-47D0-8FEC-EE9FD606BB3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66220E63-99E1-482A-A0A6-B47EB4BF879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F8610896-EA5E-4BE8-8398-C1AFC0490A2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Color Cover">
              <a:extLst>
                <a:ext uri="{FF2B5EF4-FFF2-40B4-BE49-F238E27FC236}">
                  <a16:creationId xmlns:a16="http://schemas.microsoft.com/office/drawing/2014/main" id="{F44E9794-9C4B-427F-BB50-89D893347DE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8618EE54-271A-4FE8-B6B3-D0FCF55A7A0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ECA6F781-4382-4525-9DA8-9D66605F877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olor">
              <a:extLst>
                <a:ext uri="{FF2B5EF4-FFF2-40B4-BE49-F238E27FC236}">
                  <a16:creationId xmlns:a16="http://schemas.microsoft.com/office/drawing/2014/main" id="{209C186B-2883-498E-A176-6B60F8B51BF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17">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ítulo 1">
            <a:extLst>
              <a:ext uri="{FF2B5EF4-FFF2-40B4-BE49-F238E27FC236}">
                <a16:creationId xmlns:a16="http://schemas.microsoft.com/office/drawing/2014/main" id="{CE7F0BAC-D0DB-473D-ABB0-87EE54B3EA24}"/>
              </a:ext>
            </a:extLst>
          </p:cNvPr>
          <p:cNvSpPr>
            <a:spLocks noGrp="1"/>
          </p:cNvSpPr>
          <p:nvPr>
            <p:ph type="title"/>
          </p:nvPr>
        </p:nvSpPr>
        <p:spPr>
          <a:xfrm>
            <a:off x="1014984" y="891712"/>
            <a:ext cx="5309616" cy="5160789"/>
          </a:xfrm>
        </p:spPr>
        <p:txBody>
          <a:bodyPr anchor="ctr">
            <a:normAutofit/>
          </a:bodyPr>
          <a:lstStyle/>
          <a:p>
            <a:r>
              <a:rPr lang="pt-BR" sz="4800">
                <a:solidFill>
                  <a:schemeClr val="bg1"/>
                </a:solidFill>
              </a:rPr>
              <a:t>Iniciando o servidor e a aplicação</a:t>
            </a:r>
          </a:p>
        </p:txBody>
      </p:sp>
      <p:pic>
        <p:nvPicPr>
          <p:cNvPr id="4" name="Picture 4">
            <a:extLst>
              <a:ext uri="{FF2B5EF4-FFF2-40B4-BE49-F238E27FC236}">
                <a16:creationId xmlns:a16="http://schemas.microsoft.com/office/drawing/2014/main" id="{3F77222A-9A18-B2A2-0728-651E0BBE0A92}"/>
              </a:ext>
            </a:extLst>
          </p:cNvPr>
          <p:cNvPicPr>
            <a:picLocks noGrp="1" noChangeAspect="1"/>
          </p:cNvPicPr>
          <p:nvPr>
            <p:ph idx="1"/>
          </p:nvPr>
        </p:nvPicPr>
        <p:blipFill>
          <a:blip r:embed="rId2"/>
          <a:srcRect r="50000"/>
          <a:stretch/>
        </p:blipFill>
        <p:spPr>
          <a:xfrm>
            <a:off x="6411913" y="893763"/>
            <a:ext cx="4584700" cy="5157787"/>
          </a:xfrm>
          <a:prstGeom prst="rect">
            <a:avLst/>
          </a:prstGeom>
        </p:spPr>
      </p:pic>
    </p:spTree>
    <p:extLst>
      <p:ext uri="{BB962C8B-B14F-4D97-AF65-F5344CB8AC3E}">
        <p14:creationId xmlns:p14="http://schemas.microsoft.com/office/powerpoint/2010/main" val="2753925201"/>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B8A601B7-FE4D-608B-C0B9-FF4E245ABEFC}"/>
              </a:ext>
            </a:extLst>
          </p:cNvPr>
          <p:cNvSpPr>
            <a:spLocks noGrp="1"/>
          </p:cNvSpPr>
          <p:nvPr>
            <p:ph type="title"/>
          </p:nvPr>
        </p:nvSpPr>
        <p:spPr>
          <a:xfrm>
            <a:off x="9241970" y="365125"/>
            <a:ext cx="2828110" cy="1325563"/>
          </a:xfrm>
        </p:spPr>
        <p:txBody>
          <a:bodyPr/>
          <a:lstStyle/>
          <a:p>
            <a:r>
              <a:rPr lang="pt-BR" dirty="0" err="1"/>
              <a:t>Program.cs</a:t>
            </a:r>
            <a:endParaRPr lang="pt-BR" dirty="0"/>
          </a:p>
        </p:txBody>
      </p:sp>
      <p:sp>
        <p:nvSpPr>
          <p:cNvPr id="3" name="Espaço Reservado para Conteúdo 2">
            <a:extLst>
              <a:ext uri="{FF2B5EF4-FFF2-40B4-BE49-F238E27FC236}">
                <a16:creationId xmlns:a16="http://schemas.microsoft.com/office/drawing/2014/main" id="{4D83F6FA-7634-6550-68AF-6F12C558F43B}"/>
              </a:ext>
            </a:extLst>
          </p:cNvPr>
          <p:cNvSpPr>
            <a:spLocks noGrp="1"/>
          </p:cNvSpPr>
          <p:nvPr>
            <p:ph idx="1"/>
          </p:nvPr>
        </p:nvSpPr>
        <p:spPr>
          <a:xfrm>
            <a:off x="838200" y="613954"/>
            <a:ext cx="10515600" cy="5563009"/>
          </a:xfrm>
        </p:spPr>
        <p:txBody>
          <a:bodyPr>
            <a:noAutofit/>
          </a:bodyPr>
          <a:lstStyle/>
          <a:p>
            <a:pPr marL="0" indent="0">
              <a:spcBef>
                <a:spcPts val="200"/>
              </a:spcBef>
              <a:buNone/>
            </a:pPr>
            <a:r>
              <a:rPr lang="pt-BR" sz="1400" b="0" dirty="0">
                <a:solidFill>
                  <a:srgbClr val="008000"/>
                </a:solidFill>
                <a:effectLst/>
                <a:latin typeface="Consolas" panose="020B0609020204030204" pitchFamily="49" charset="0"/>
              </a:rPr>
              <a:t>// Cria um construtor para configurar o ambiente da aplicação web</a:t>
            </a:r>
            <a:endParaRPr lang="pt-BR" sz="1400" b="0" dirty="0">
              <a:solidFill>
                <a:srgbClr val="000000"/>
              </a:solidFill>
              <a:effectLst/>
              <a:latin typeface="Consolas" panose="020B0609020204030204" pitchFamily="49" charset="0"/>
            </a:endParaRPr>
          </a:p>
          <a:p>
            <a:pPr marL="0" indent="0">
              <a:spcBef>
                <a:spcPts val="200"/>
              </a:spcBef>
              <a:buNone/>
            </a:pPr>
            <a:r>
              <a:rPr lang="pt-BR" sz="1400" b="0" dirty="0" err="1">
                <a:solidFill>
                  <a:srgbClr val="000000"/>
                </a:solidFill>
                <a:effectLst/>
                <a:latin typeface="Consolas" panose="020B0609020204030204" pitchFamily="49" charset="0"/>
              </a:rPr>
              <a:t>WebApplicationBuilder</a:t>
            </a:r>
            <a:r>
              <a:rPr lang="pt-BR" sz="1400" b="0" dirty="0">
                <a:solidFill>
                  <a:srgbClr val="000000"/>
                </a:solidFill>
                <a:effectLst/>
                <a:latin typeface="Consolas" panose="020B0609020204030204" pitchFamily="49" charset="0"/>
              </a:rPr>
              <a:t> construtor = </a:t>
            </a:r>
            <a:r>
              <a:rPr lang="pt-BR" sz="1400" b="0" dirty="0" err="1">
                <a:solidFill>
                  <a:srgbClr val="000000"/>
                </a:solidFill>
                <a:effectLst/>
                <a:latin typeface="Consolas" panose="020B0609020204030204" pitchFamily="49" charset="0"/>
              </a:rPr>
              <a:t>WebApplication.CreateBuilder</a:t>
            </a:r>
            <a:r>
              <a:rPr lang="pt-BR" sz="1400" b="0" dirty="0">
                <a:solidFill>
                  <a:srgbClr val="000000"/>
                </a:solidFill>
                <a:effectLst/>
                <a:latin typeface="Consolas" panose="020B0609020204030204" pitchFamily="49" charset="0"/>
              </a:rPr>
              <a:t>();</a:t>
            </a:r>
          </a:p>
          <a:p>
            <a:pPr marL="0" indent="0">
              <a:spcBef>
                <a:spcPts val="200"/>
              </a:spcBef>
              <a:buNone/>
            </a:pPr>
            <a:r>
              <a:rPr lang="pt-BR" sz="1400" b="0" dirty="0">
                <a:solidFill>
                  <a:srgbClr val="008000"/>
                </a:solidFill>
                <a:effectLst/>
                <a:latin typeface="Consolas" panose="020B0609020204030204" pitchFamily="49" charset="0"/>
              </a:rPr>
              <a:t>// Obtém a coleção de serviços (</a:t>
            </a:r>
            <a:r>
              <a:rPr lang="pt-BR" sz="1400" b="0" dirty="0" err="1">
                <a:solidFill>
                  <a:srgbClr val="008000"/>
                </a:solidFill>
                <a:effectLst/>
                <a:latin typeface="Consolas" panose="020B0609020204030204" pitchFamily="49" charset="0"/>
              </a:rPr>
              <a:t>Dependency</a:t>
            </a:r>
            <a:r>
              <a:rPr lang="pt-BR" sz="1400" b="0" dirty="0">
                <a:solidFill>
                  <a:srgbClr val="008000"/>
                </a:solidFill>
                <a:effectLst/>
                <a:latin typeface="Consolas" panose="020B0609020204030204" pitchFamily="49" charset="0"/>
              </a:rPr>
              <a:t> </a:t>
            </a:r>
            <a:r>
              <a:rPr lang="pt-BR" sz="1400" b="0" dirty="0" err="1">
                <a:solidFill>
                  <a:srgbClr val="008000"/>
                </a:solidFill>
                <a:effectLst/>
                <a:latin typeface="Consolas" panose="020B0609020204030204" pitchFamily="49" charset="0"/>
              </a:rPr>
              <a:t>Injection</a:t>
            </a:r>
            <a:r>
              <a:rPr lang="pt-BR" sz="1400" b="0" dirty="0">
                <a:solidFill>
                  <a:srgbClr val="008000"/>
                </a:solidFill>
                <a:effectLst/>
                <a:latin typeface="Consolas" panose="020B0609020204030204" pitchFamily="49" charset="0"/>
              </a:rPr>
              <a:t>) da aplicação</a:t>
            </a:r>
            <a:endParaRPr lang="pt-BR" sz="1400" b="0" dirty="0">
              <a:solidFill>
                <a:srgbClr val="000000"/>
              </a:solidFill>
              <a:effectLst/>
              <a:latin typeface="Consolas" panose="020B0609020204030204" pitchFamily="49" charset="0"/>
            </a:endParaRPr>
          </a:p>
          <a:p>
            <a:pPr marL="0" indent="0">
              <a:spcBef>
                <a:spcPts val="200"/>
              </a:spcBef>
              <a:buNone/>
            </a:pPr>
            <a:r>
              <a:rPr lang="pt-BR" sz="1400" b="0" dirty="0" err="1">
                <a:solidFill>
                  <a:srgbClr val="000000"/>
                </a:solidFill>
                <a:effectLst/>
                <a:latin typeface="Consolas" panose="020B0609020204030204" pitchFamily="49" charset="0"/>
              </a:rPr>
              <a:t>IServiceCollection</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servicos</a:t>
            </a:r>
            <a:r>
              <a:rPr lang="pt-BR" sz="1400" b="0" dirty="0">
                <a:solidFill>
                  <a:srgbClr val="000000"/>
                </a:solidFill>
                <a:effectLst/>
                <a:latin typeface="Consolas" panose="020B0609020204030204" pitchFamily="49" charset="0"/>
              </a:rPr>
              <a:t> = </a:t>
            </a:r>
            <a:r>
              <a:rPr lang="pt-BR" sz="1400" b="0" dirty="0" err="1">
                <a:solidFill>
                  <a:srgbClr val="000000"/>
                </a:solidFill>
                <a:effectLst/>
                <a:latin typeface="Consolas" panose="020B0609020204030204" pitchFamily="49" charset="0"/>
              </a:rPr>
              <a:t>construtor.Services</a:t>
            </a:r>
            <a:r>
              <a:rPr lang="pt-BR" sz="1400" b="0" dirty="0">
                <a:solidFill>
                  <a:srgbClr val="000000"/>
                </a:solidFill>
                <a:effectLst/>
                <a:latin typeface="Consolas" panose="020B0609020204030204" pitchFamily="49" charset="0"/>
              </a:rPr>
              <a:t>;</a:t>
            </a:r>
          </a:p>
          <a:p>
            <a:pPr marL="0" indent="0">
              <a:spcBef>
                <a:spcPts val="200"/>
              </a:spcBef>
              <a:buNone/>
            </a:pPr>
            <a:r>
              <a:rPr lang="pt-BR" sz="1400" b="0" dirty="0">
                <a:solidFill>
                  <a:srgbClr val="008000"/>
                </a:solidFill>
                <a:effectLst/>
                <a:latin typeface="Consolas" panose="020B0609020204030204" pitchFamily="49" charset="0"/>
              </a:rPr>
              <a:t>// Adiciona o suporte a controladores para a API (MVC sem visão/</a:t>
            </a:r>
            <a:r>
              <a:rPr lang="pt-BR" sz="1400" b="0" dirty="0" err="1">
                <a:solidFill>
                  <a:srgbClr val="008000"/>
                </a:solidFill>
                <a:effectLst/>
                <a:latin typeface="Consolas" panose="020B0609020204030204" pitchFamily="49" charset="0"/>
              </a:rPr>
              <a:t>Views</a:t>
            </a:r>
            <a:r>
              <a:rPr lang="pt-BR" sz="1400" b="0" dirty="0">
                <a:solidFill>
                  <a:srgbClr val="008000"/>
                </a:solidFill>
                <a:effectLst/>
                <a:latin typeface="Consolas" panose="020B0609020204030204" pitchFamily="49" charset="0"/>
              </a:rPr>
              <a:t>)</a:t>
            </a:r>
            <a:endParaRPr lang="pt-BR" sz="1400" b="0" dirty="0">
              <a:solidFill>
                <a:srgbClr val="000000"/>
              </a:solidFill>
              <a:effectLst/>
              <a:latin typeface="Consolas" panose="020B0609020204030204" pitchFamily="49" charset="0"/>
            </a:endParaRPr>
          </a:p>
          <a:p>
            <a:pPr marL="0" indent="0">
              <a:spcBef>
                <a:spcPts val="200"/>
              </a:spcBef>
              <a:buNone/>
            </a:pPr>
            <a:r>
              <a:rPr lang="pt-BR" sz="1400" b="0" dirty="0" err="1">
                <a:solidFill>
                  <a:srgbClr val="000000"/>
                </a:solidFill>
                <a:effectLst/>
                <a:latin typeface="Consolas" panose="020B0609020204030204" pitchFamily="49" charset="0"/>
              </a:rPr>
              <a:t>servicos.AddControllers</a:t>
            </a:r>
            <a:r>
              <a:rPr lang="pt-BR" sz="1400" b="0" dirty="0">
                <a:solidFill>
                  <a:srgbClr val="000000"/>
                </a:solidFill>
                <a:effectLst/>
                <a:latin typeface="Consolas" panose="020B0609020204030204" pitchFamily="49" charset="0"/>
              </a:rPr>
              <a:t>();</a:t>
            </a:r>
          </a:p>
          <a:p>
            <a:pPr marL="0" indent="0">
              <a:spcBef>
                <a:spcPts val="200"/>
              </a:spcBef>
              <a:buNone/>
            </a:pPr>
            <a:r>
              <a:rPr lang="pt-BR" sz="1400" b="0" dirty="0">
                <a:solidFill>
                  <a:srgbClr val="008000"/>
                </a:solidFill>
                <a:effectLst/>
                <a:latin typeface="Consolas" panose="020B0609020204030204" pitchFamily="49" charset="0"/>
              </a:rPr>
              <a:t>// Adiciona o suporte para explorar e gerar automaticamente </a:t>
            </a:r>
            <a:r>
              <a:rPr lang="pt-BR" sz="1400" b="0" dirty="0" err="1">
                <a:solidFill>
                  <a:srgbClr val="008000"/>
                </a:solidFill>
                <a:effectLst/>
                <a:latin typeface="Consolas" panose="020B0609020204030204" pitchFamily="49" charset="0"/>
              </a:rPr>
              <a:t>endpoints</a:t>
            </a:r>
            <a:r>
              <a:rPr lang="pt-BR" sz="1400" b="0" dirty="0">
                <a:solidFill>
                  <a:srgbClr val="008000"/>
                </a:solidFill>
                <a:effectLst/>
                <a:latin typeface="Consolas" panose="020B0609020204030204" pitchFamily="49" charset="0"/>
              </a:rPr>
              <a:t> da API</a:t>
            </a:r>
            <a:endParaRPr lang="pt-BR" sz="1400" b="0" dirty="0">
              <a:solidFill>
                <a:srgbClr val="000000"/>
              </a:solidFill>
              <a:effectLst/>
              <a:latin typeface="Consolas" panose="020B0609020204030204" pitchFamily="49" charset="0"/>
            </a:endParaRPr>
          </a:p>
          <a:p>
            <a:pPr marL="0" indent="0">
              <a:spcBef>
                <a:spcPts val="200"/>
              </a:spcBef>
              <a:buNone/>
            </a:pPr>
            <a:r>
              <a:rPr lang="pt-BR" sz="1400" b="0" dirty="0" err="1">
                <a:solidFill>
                  <a:srgbClr val="000000"/>
                </a:solidFill>
                <a:effectLst/>
                <a:latin typeface="Consolas" panose="020B0609020204030204" pitchFamily="49" charset="0"/>
              </a:rPr>
              <a:t>servicos.AddEndpointsApiExplorer</a:t>
            </a:r>
            <a:r>
              <a:rPr lang="pt-BR" sz="1400" b="0" dirty="0">
                <a:solidFill>
                  <a:srgbClr val="000000"/>
                </a:solidFill>
                <a:effectLst/>
                <a:latin typeface="Consolas" panose="020B0609020204030204" pitchFamily="49" charset="0"/>
              </a:rPr>
              <a:t>(); </a:t>
            </a:r>
            <a:r>
              <a:rPr lang="pt-BR" sz="1400" b="0" dirty="0">
                <a:solidFill>
                  <a:srgbClr val="008000"/>
                </a:solidFill>
                <a:effectLst/>
                <a:latin typeface="Consolas" panose="020B0609020204030204" pitchFamily="49" charset="0"/>
              </a:rPr>
              <a:t>// Para a geração de </a:t>
            </a:r>
            <a:r>
              <a:rPr lang="pt-BR" sz="1400" b="0" dirty="0" err="1">
                <a:solidFill>
                  <a:srgbClr val="008000"/>
                </a:solidFill>
                <a:effectLst/>
                <a:latin typeface="Consolas" panose="020B0609020204030204" pitchFamily="49" charset="0"/>
              </a:rPr>
              <a:t>endpoints</a:t>
            </a:r>
            <a:r>
              <a:rPr lang="pt-BR" sz="1400" b="0" dirty="0">
                <a:solidFill>
                  <a:srgbClr val="008000"/>
                </a:solidFill>
                <a:effectLst/>
                <a:latin typeface="Consolas" panose="020B0609020204030204" pitchFamily="49" charset="0"/>
              </a:rPr>
              <a:t> de API</a:t>
            </a:r>
            <a:endParaRPr lang="pt-BR" sz="1400" b="0" dirty="0">
              <a:solidFill>
                <a:srgbClr val="000000"/>
              </a:solidFill>
              <a:effectLst/>
              <a:latin typeface="Consolas" panose="020B0609020204030204" pitchFamily="49" charset="0"/>
            </a:endParaRPr>
          </a:p>
          <a:p>
            <a:pPr marL="0" indent="0">
              <a:spcBef>
                <a:spcPts val="200"/>
              </a:spcBef>
              <a:buNone/>
            </a:pPr>
            <a:r>
              <a:rPr lang="pt-BR" sz="1400" b="0" dirty="0">
                <a:solidFill>
                  <a:srgbClr val="008000"/>
                </a:solidFill>
                <a:effectLst/>
                <a:latin typeface="Consolas" panose="020B0609020204030204" pitchFamily="49" charset="0"/>
              </a:rPr>
              <a:t>// Configura o servidor </a:t>
            </a:r>
            <a:r>
              <a:rPr lang="pt-BR" sz="1400" b="0" dirty="0" err="1">
                <a:solidFill>
                  <a:srgbClr val="008000"/>
                </a:solidFill>
                <a:effectLst/>
                <a:latin typeface="Consolas" panose="020B0609020204030204" pitchFamily="49" charset="0"/>
              </a:rPr>
              <a:t>Kestrel</a:t>
            </a:r>
            <a:r>
              <a:rPr lang="pt-BR" sz="1400" b="0" dirty="0">
                <a:solidFill>
                  <a:srgbClr val="008000"/>
                </a:solidFill>
                <a:effectLst/>
                <a:latin typeface="Consolas" panose="020B0609020204030204" pitchFamily="49" charset="0"/>
              </a:rPr>
              <a:t> para escutar na porta 8080</a:t>
            </a:r>
            <a:endParaRPr lang="pt-BR" sz="1400" b="0" dirty="0">
              <a:solidFill>
                <a:srgbClr val="000000"/>
              </a:solidFill>
              <a:effectLst/>
              <a:latin typeface="Consolas" panose="020B0609020204030204" pitchFamily="49" charset="0"/>
            </a:endParaRPr>
          </a:p>
          <a:p>
            <a:pPr marL="0" indent="0">
              <a:spcBef>
                <a:spcPts val="200"/>
              </a:spcBef>
              <a:buNone/>
            </a:pPr>
            <a:r>
              <a:rPr lang="pt-BR" sz="1400" b="0" dirty="0" err="1">
                <a:solidFill>
                  <a:srgbClr val="000000"/>
                </a:solidFill>
                <a:effectLst/>
                <a:latin typeface="Consolas" panose="020B0609020204030204" pitchFamily="49" charset="0"/>
              </a:rPr>
              <a:t>construtor.WebHost.ConfigureKestrel</a:t>
            </a:r>
            <a:r>
              <a:rPr lang="pt-BR" sz="1400" b="0" dirty="0">
                <a:solidFill>
                  <a:srgbClr val="000000"/>
                </a:solidFill>
                <a:effectLst/>
                <a:latin typeface="Consolas" panose="020B0609020204030204" pitchFamily="49" charset="0"/>
              </a:rPr>
              <a:t>(</a:t>
            </a:r>
            <a:r>
              <a:rPr lang="pt-BR" sz="1400" b="0" dirty="0" err="1">
                <a:solidFill>
                  <a:srgbClr val="000000"/>
                </a:solidFill>
                <a:effectLst/>
                <a:latin typeface="Consolas" panose="020B0609020204030204" pitchFamily="49" charset="0"/>
              </a:rPr>
              <a:t>serverOptions</a:t>
            </a:r>
            <a:r>
              <a:rPr lang="pt-BR" sz="1400" b="0" dirty="0">
                <a:solidFill>
                  <a:srgbClr val="000000"/>
                </a:solidFill>
                <a:effectLst/>
                <a:latin typeface="Consolas" panose="020B0609020204030204" pitchFamily="49" charset="0"/>
              </a:rPr>
              <a:t> =&gt;</a:t>
            </a:r>
          </a:p>
          <a:p>
            <a:pPr marL="0" indent="0">
              <a:spcBef>
                <a:spcPts val="200"/>
              </a:spcBef>
              <a:buNone/>
            </a:pPr>
            <a:r>
              <a:rPr lang="pt-BR" sz="1400" b="0" dirty="0">
                <a:solidFill>
                  <a:srgbClr val="000000"/>
                </a:solidFill>
                <a:effectLst/>
                <a:latin typeface="Consolas" panose="020B0609020204030204" pitchFamily="49" charset="0"/>
              </a:rPr>
              <a:t>{</a:t>
            </a:r>
          </a:p>
          <a:p>
            <a:pPr marL="0" indent="0">
              <a:spcBef>
                <a:spcPts val="200"/>
              </a:spcBef>
              <a:buNone/>
            </a:pP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serverOptions.ListenAnyIP</a:t>
            </a:r>
            <a:r>
              <a:rPr lang="pt-BR" sz="1400" b="0" dirty="0">
                <a:solidFill>
                  <a:srgbClr val="000000"/>
                </a:solidFill>
                <a:effectLst/>
                <a:latin typeface="Consolas" panose="020B0609020204030204" pitchFamily="49" charset="0"/>
              </a:rPr>
              <a:t>(</a:t>
            </a:r>
            <a:r>
              <a:rPr lang="pt-BR" sz="1400" b="0" dirty="0">
                <a:solidFill>
                  <a:srgbClr val="098658"/>
                </a:solidFill>
                <a:effectLst/>
                <a:latin typeface="Consolas" panose="020B0609020204030204" pitchFamily="49" charset="0"/>
              </a:rPr>
              <a:t>8080</a:t>
            </a:r>
            <a:r>
              <a:rPr lang="pt-BR" sz="1400" b="0" dirty="0">
                <a:solidFill>
                  <a:srgbClr val="000000"/>
                </a:solidFill>
                <a:effectLst/>
                <a:latin typeface="Consolas" panose="020B0609020204030204" pitchFamily="49" charset="0"/>
              </a:rPr>
              <a:t>); </a:t>
            </a:r>
            <a:r>
              <a:rPr lang="pt-BR" sz="1400" b="0" dirty="0">
                <a:solidFill>
                  <a:srgbClr val="008000"/>
                </a:solidFill>
                <a:effectLst/>
                <a:latin typeface="Consolas" panose="020B0609020204030204" pitchFamily="49" charset="0"/>
              </a:rPr>
              <a:t>// Altera a porta para 8080 e permite conexões de qualquer IP</a:t>
            </a:r>
            <a:endParaRPr lang="pt-BR" sz="1400" b="0" dirty="0">
              <a:solidFill>
                <a:srgbClr val="000000"/>
              </a:solidFill>
              <a:effectLst/>
              <a:latin typeface="Consolas" panose="020B0609020204030204" pitchFamily="49" charset="0"/>
            </a:endParaRPr>
          </a:p>
          <a:p>
            <a:pPr marL="0" indent="0">
              <a:spcBef>
                <a:spcPts val="200"/>
              </a:spcBef>
              <a:buNone/>
            </a:pPr>
            <a:r>
              <a:rPr lang="pt-BR" sz="1400" b="0" dirty="0">
                <a:solidFill>
                  <a:srgbClr val="000000"/>
                </a:solidFill>
                <a:effectLst/>
                <a:latin typeface="Consolas" panose="020B0609020204030204" pitchFamily="49" charset="0"/>
              </a:rPr>
              <a:t>});</a:t>
            </a:r>
          </a:p>
          <a:p>
            <a:pPr marL="0" indent="0">
              <a:spcBef>
                <a:spcPts val="200"/>
              </a:spcBef>
              <a:buNone/>
            </a:pPr>
            <a:r>
              <a:rPr lang="pt-BR" sz="1400" b="0" dirty="0">
                <a:solidFill>
                  <a:srgbClr val="008000"/>
                </a:solidFill>
                <a:effectLst/>
                <a:latin typeface="Consolas" panose="020B0609020204030204" pitchFamily="49" charset="0"/>
              </a:rPr>
              <a:t>// Constrói a aplicação web com base nas configurações definidas anteriormente</a:t>
            </a:r>
            <a:endParaRPr lang="pt-BR" sz="1400" b="0" dirty="0">
              <a:solidFill>
                <a:srgbClr val="000000"/>
              </a:solidFill>
              <a:effectLst/>
              <a:latin typeface="Consolas" panose="020B0609020204030204" pitchFamily="49" charset="0"/>
            </a:endParaRPr>
          </a:p>
          <a:p>
            <a:pPr marL="0" indent="0">
              <a:spcBef>
                <a:spcPts val="200"/>
              </a:spcBef>
              <a:buNone/>
            </a:pPr>
            <a:r>
              <a:rPr lang="pt-BR" sz="1400" b="0" dirty="0" err="1">
                <a:solidFill>
                  <a:srgbClr val="000000"/>
                </a:solidFill>
                <a:effectLst/>
                <a:latin typeface="Consolas" panose="020B0609020204030204" pitchFamily="49" charset="0"/>
              </a:rPr>
              <a:t>WebApplication</a:t>
            </a:r>
            <a:r>
              <a:rPr lang="pt-BR" sz="1400" b="0" dirty="0">
                <a:solidFill>
                  <a:srgbClr val="000000"/>
                </a:solidFill>
                <a:effectLst/>
                <a:latin typeface="Consolas" panose="020B0609020204030204" pitchFamily="49" charset="0"/>
              </a:rPr>
              <a:t> app = </a:t>
            </a:r>
            <a:r>
              <a:rPr lang="pt-BR" sz="1400" b="0" dirty="0" err="1">
                <a:solidFill>
                  <a:srgbClr val="000000"/>
                </a:solidFill>
                <a:effectLst/>
                <a:latin typeface="Consolas" panose="020B0609020204030204" pitchFamily="49" charset="0"/>
              </a:rPr>
              <a:t>construtor.Build</a:t>
            </a:r>
            <a:r>
              <a:rPr lang="pt-BR" sz="1400" b="0" dirty="0">
                <a:solidFill>
                  <a:srgbClr val="000000"/>
                </a:solidFill>
                <a:effectLst/>
                <a:latin typeface="Consolas" panose="020B0609020204030204" pitchFamily="49" charset="0"/>
              </a:rPr>
              <a:t>();</a:t>
            </a:r>
          </a:p>
          <a:p>
            <a:pPr marL="0" indent="0">
              <a:spcBef>
                <a:spcPts val="200"/>
              </a:spcBef>
              <a:buNone/>
            </a:pPr>
            <a:r>
              <a:rPr lang="pt-BR" sz="1400" b="0" dirty="0">
                <a:solidFill>
                  <a:srgbClr val="008000"/>
                </a:solidFill>
                <a:effectLst/>
                <a:latin typeface="Consolas" panose="020B0609020204030204" pitchFamily="49" charset="0"/>
              </a:rPr>
              <a:t>// Ativa o middleware para servir arquivos estáticos a partir da pasta "</a:t>
            </a:r>
            <a:r>
              <a:rPr lang="pt-BR" sz="1400" b="0" dirty="0" err="1">
                <a:solidFill>
                  <a:srgbClr val="008000"/>
                </a:solidFill>
                <a:effectLst/>
                <a:latin typeface="Consolas" panose="020B0609020204030204" pitchFamily="49" charset="0"/>
              </a:rPr>
              <a:t>wwwroot</a:t>
            </a:r>
            <a:r>
              <a:rPr lang="pt-BR" sz="1400" b="0" dirty="0">
                <a:solidFill>
                  <a:srgbClr val="008000"/>
                </a:solidFill>
                <a:effectLst/>
                <a:latin typeface="Consolas" panose="020B0609020204030204" pitchFamily="49" charset="0"/>
              </a:rPr>
              <a:t>"</a:t>
            </a:r>
            <a:endParaRPr lang="pt-BR" sz="1400" b="0" dirty="0">
              <a:solidFill>
                <a:srgbClr val="000000"/>
              </a:solidFill>
              <a:effectLst/>
              <a:latin typeface="Consolas" panose="020B0609020204030204" pitchFamily="49" charset="0"/>
            </a:endParaRPr>
          </a:p>
          <a:p>
            <a:pPr marL="0" indent="0">
              <a:spcBef>
                <a:spcPts val="200"/>
              </a:spcBef>
              <a:buNone/>
            </a:pPr>
            <a:r>
              <a:rPr lang="pt-BR" sz="1400" b="0" dirty="0" err="1">
                <a:solidFill>
                  <a:srgbClr val="000000"/>
                </a:solidFill>
                <a:effectLst/>
                <a:latin typeface="Consolas" panose="020B0609020204030204" pitchFamily="49" charset="0"/>
              </a:rPr>
              <a:t>app.UseStaticFiles</a:t>
            </a:r>
            <a:r>
              <a:rPr lang="pt-BR" sz="1400" b="0" dirty="0">
                <a:solidFill>
                  <a:srgbClr val="000000"/>
                </a:solidFill>
                <a:effectLst/>
                <a:latin typeface="Consolas" panose="020B0609020204030204" pitchFamily="49" charset="0"/>
              </a:rPr>
              <a:t>(); </a:t>
            </a:r>
            <a:r>
              <a:rPr lang="pt-BR" sz="1400" b="0" dirty="0">
                <a:solidFill>
                  <a:srgbClr val="008000"/>
                </a:solidFill>
                <a:effectLst/>
                <a:latin typeface="Consolas" panose="020B0609020204030204" pitchFamily="49" charset="0"/>
              </a:rPr>
              <a:t>// Isso faz com que arquivos em </a:t>
            </a:r>
            <a:r>
              <a:rPr lang="pt-BR" sz="1400" b="0" dirty="0" err="1">
                <a:solidFill>
                  <a:srgbClr val="008000"/>
                </a:solidFill>
                <a:effectLst/>
                <a:latin typeface="Consolas" panose="020B0609020204030204" pitchFamily="49" charset="0"/>
              </a:rPr>
              <a:t>wwwroot</a:t>
            </a:r>
            <a:r>
              <a:rPr lang="pt-BR" sz="1400" b="0" dirty="0">
                <a:solidFill>
                  <a:srgbClr val="008000"/>
                </a:solidFill>
                <a:effectLst/>
                <a:latin typeface="Consolas" panose="020B0609020204030204" pitchFamily="49" charset="0"/>
              </a:rPr>
              <a:t> sejam servidos</a:t>
            </a:r>
            <a:endParaRPr lang="pt-BR" sz="1400" b="0" dirty="0">
              <a:solidFill>
                <a:srgbClr val="000000"/>
              </a:solidFill>
              <a:effectLst/>
              <a:latin typeface="Consolas" panose="020B0609020204030204" pitchFamily="49" charset="0"/>
            </a:endParaRPr>
          </a:p>
          <a:p>
            <a:pPr marL="0" indent="0">
              <a:spcBef>
                <a:spcPts val="200"/>
              </a:spcBef>
              <a:buNone/>
            </a:pPr>
            <a:r>
              <a:rPr lang="pt-BR" sz="1400" b="0" dirty="0">
                <a:solidFill>
                  <a:srgbClr val="008000"/>
                </a:solidFill>
                <a:effectLst/>
                <a:latin typeface="Consolas" panose="020B0609020204030204" pitchFamily="49" charset="0"/>
              </a:rPr>
              <a:t>// Redireciona automaticamente as requisições HTTP para HTTPS</a:t>
            </a:r>
            <a:endParaRPr lang="pt-BR" sz="1400" b="0" dirty="0">
              <a:solidFill>
                <a:srgbClr val="000000"/>
              </a:solidFill>
              <a:effectLst/>
              <a:latin typeface="Consolas" panose="020B0609020204030204" pitchFamily="49" charset="0"/>
            </a:endParaRPr>
          </a:p>
          <a:p>
            <a:pPr marL="0" indent="0">
              <a:spcBef>
                <a:spcPts val="200"/>
              </a:spcBef>
              <a:buNone/>
            </a:pPr>
            <a:r>
              <a:rPr lang="pt-BR" sz="1400" b="0" dirty="0">
                <a:solidFill>
                  <a:srgbClr val="008000"/>
                </a:solidFill>
                <a:effectLst/>
                <a:latin typeface="Consolas" panose="020B0609020204030204" pitchFamily="49" charset="0"/>
              </a:rPr>
              <a:t>//</a:t>
            </a:r>
            <a:r>
              <a:rPr lang="pt-BR" sz="1400" b="0" dirty="0" err="1">
                <a:solidFill>
                  <a:srgbClr val="008000"/>
                </a:solidFill>
                <a:effectLst/>
                <a:latin typeface="Consolas" panose="020B0609020204030204" pitchFamily="49" charset="0"/>
              </a:rPr>
              <a:t>app.UseHttpsRedirection</a:t>
            </a:r>
            <a:r>
              <a:rPr lang="pt-BR" sz="1400" b="0" dirty="0">
                <a:solidFill>
                  <a:srgbClr val="008000"/>
                </a:solidFill>
                <a:effectLst/>
                <a:latin typeface="Consolas" panose="020B0609020204030204" pitchFamily="49" charset="0"/>
              </a:rPr>
              <a:t>();</a:t>
            </a:r>
            <a:endParaRPr lang="pt-BR" sz="1400" b="0" dirty="0">
              <a:solidFill>
                <a:srgbClr val="000000"/>
              </a:solidFill>
              <a:effectLst/>
              <a:latin typeface="Consolas" panose="020B0609020204030204" pitchFamily="49" charset="0"/>
            </a:endParaRPr>
          </a:p>
          <a:p>
            <a:pPr marL="0" indent="0">
              <a:spcBef>
                <a:spcPts val="200"/>
              </a:spcBef>
              <a:buNone/>
            </a:pPr>
            <a:r>
              <a:rPr lang="pt-BR" sz="1400" b="0" dirty="0">
                <a:solidFill>
                  <a:srgbClr val="008000"/>
                </a:solidFill>
                <a:effectLst/>
                <a:latin typeface="Consolas" panose="020B0609020204030204" pitchFamily="49" charset="0"/>
              </a:rPr>
              <a:t>// Configura o middleware de autorização para proteger rotas que exigem autenticação</a:t>
            </a:r>
            <a:endParaRPr lang="pt-BR" sz="1400" b="0" dirty="0">
              <a:solidFill>
                <a:srgbClr val="000000"/>
              </a:solidFill>
              <a:effectLst/>
              <a:latin typeface="Consolas" panose="020B0609020204030204" pitchFamily="49" charset="0"/>
            </a:endParaRPr>
          </a:p>
          <a:p>
            <a:pPr marL="0" indent="0">
              <a:spcBef>
                <a:spcPts val="200"/>
              </a:spcBef>
              <a:buNone/>
            </a:pPr>
            <a:r>
              <a:rPr lang="pt-BR" sz="1400" b="0" dirty="0" err="1">
                <a:solidFill>
                  <a:srgbClr val="000000"/>
                </a:solidFill>
                <a:effectLst/>
                <a:latin typeface="Consolas" panose="020B0609020204030204" pitchFamily="49" charset="0"/>
              </a:rPr>
              <a:t>app.UseAuthorization</a:t>
            </a:r>
            <a:r>
              <a:rPr lang="pt-BR" sz="1400" b="0" dirty="0">
                <a:solidFill>
                  <a:srgbClr val="000000"/>
                </a:solidFill>
                <a:effectLst/>
                <a:latin typeface="Consolas" panose="020B0609020204030204" pitchFamily="49" charset="0"/>
              </a:rPr>
              <a:t>();</a:t>
            </a:r>
          </a:p>
          <a:p>
            <a:pPr marL="0" indent="0">
              <a:spcBef>
                <a:spcPts val="200"/>
              </a:spcBef>
              <a:buNone/>
            </a:pPr>
            <a:r>
              <a:rPr lang="pt-BR" sz="1400" b="0" dirty="0">
                <a:solidFill>
                  <a:srgbClr val="008000"/>
                </a:solidFill>
                <a:effectLst/>
                <a:latin typeface="Consolas" panose="020B0609020204030204" pitchFamily="49" charset="0"/>
              </a:rPr>
              <a:t>// Mapeia os controladores para suas respectivas rotas, tornando a API acessível</a:t>
            </a:r>
            <a:endParaRPr lang="pt-BR" sz="1400" b="0" dirty="0">
              <a:solidFill>
                <a:srgbClr val="000000"/>
              </a:solidFill>
              <a:effectLst/>
              <a:latin typeface="Consolas" panose="020B0609020204030204" pitchFamily="49" charset="0"/>
            </a:endParaRPr>
          </a:p>
          <a:p>
            <a:pPr marL="0" indent="0">
              <a:spcBef>
                <a:spcPts val="200"/>
              </a:spcBef>
              <a:buNone/>
            </a:pPr>
            <a:r>
              <a:rPr lang="pt-BR" sz="1400" b="0" dirty="0" err="1">
                <a:solidFill>
                  <a:srgbClr val="000000"/>
                </a:solidFill>
                <a:effectLst/>
                <a:latin typeface="Consolas" panose="020B0609020204030204" pitchFamily="49" charset="0"/>
              </a:rPr>
              <a:t>app.MapControllers</a:t>
            </a:r>
            <a:r>
              <a:rPr lang="pt-BR" sz="1400" b="0" dirty="0">
                <a:solidFill>
                  <a:srgbClr val="000000"/>
                </a:solidFill>
                <a:effectLst/>
                <a:latin typeface="Consolas" panose="020B0609020204030204" pitchFamily="49" charset="0"/>
              </a:rPr>
              <a:t>(); </a:t>
            </a:r>
            <a:r>
              <a:rPr lang="pt-BR" sz="1400" b="0" dirty="0">
                <a:solidFill>
                  <a:srgbClr val="008000"/>
                </a:solidFill>
                <a:effectLst/>
                <a:latin typeface="Consolas" panose="020B0609020204030204" pitchFamily="49" charset="0"/>
              </a:rPr>
              <a:t>// Mapeia os controladores</a:t>
            </a:r>
            <a:endParaRPr lang="pt-BR" sz="1400" b="0" dirty="0">
              <a:solidFill>
                <a:srgbClr val="000000"/>
              </a:solidFill>
              <a:effectLst/>
              <a:latin typeface="Consolas" panose="020B0609020204030204" pitchFamily="49" charset="0"/>
            </a:endParaRPr>
          </a:p>
          <a:p>
            <a:pPr marL="0" indent="0">
              <a:spcBef>
                <a:spcPts val="200"/>
              </a:spcBef>
              <a:buNone/>
            </a:pPr>
            <a:r>
              <a:rPr lang="pt-BR" sz="1400" b="0" dirty="0">
                <a:solidFill>
                  <a:srgbClr val="008000"/>
                </a:solidFill>
                <a:effectLst/>
                <a:latin typeface="Consolas" panose="020B0609020204030204" pitchFamily="49" charset="0"/>
              </a:rPr>
              <a:t>// Exibe uma mensagem no console indicando que a API está rodando na porta 8080</a:t>
            </a:r>
            <a:endParaRPr lang="pt-BR" sz="1400" b="0" dirty="0">
              <a:solidFill>
                <a:srgbClr val="000000"/>
              </a:solidFill>
              <a:effectLst/>
              <a:latin typeface="Consolas" panose="020B0609020204030204" pitchFamily="49" charset="0"/>
            </a:endParaRPr>
          </a:p>
          <a:p>
            <a:pPr marL="0" indent="0">
              <a:spcBef>
                <a:spcPts val="200"/>
              </a:spcBef>
              <a:buNone/>
            </a:pPr>
            <a:r>
              <a:rPr lang="pt-BR" sz="1400" b="0" dirty="0" err="1">
                <a:solidFill>
                  <a:srgbClr val="000000"/>
                </a:solidFill>
                <a:effectLst/>
                <a:latin typeface="Consolas" panose="020B0609020204030204" pitchFamily="49" charset="0"/>
              </a:rPr>
              <a:t>Console.WriteLine</a:t>
            </a:r>
            <a:r>
              <a:rPr lang="pt-BR" sz="1400" b="0" dirty="0">
                <a:solidFill>
                  <a:srgbClr val="000000"/>
                </a:solidFill>
                <a:effectLst/>
                <a:latin typeface="Consolas" panose="020B0609020204030204" pitchFamily="49" charset="0"/>
              </a:rPr>
              <a:t>(</a:t>
            </a:r>
            <a:r>
              <a:rPr lang="pt-BR" sz="1400" b="0" dirty="0">
                <a:solidFill>
                  <a:srgbClr val="A31515"/>
                </a:solidFill>
                <a:effectLst/>
                <a:latin typeface="Consolas" panose="020B0609020204030204" pitchFamily="49" charset="0"/>
              </a:rPr>
              <a:t>"API rodando em: http://localhost:8080"</a:t>
            </a:r>
            <a:r>
              <a:rPr lang="pt-BR" sz="1400" b="0" dirty="0">
                <a:solidFill>
                  <a:srgbClr val="000000"/>
                </a:solidFill>
                <a:effectLst/>
                <a:latin typeface="Consolas" panose="020B0609020204030204" pitchFamily="49" charset="0"/>
              </a:rPr>
              <a:t>);</a:t>
            </a:r>
          </a:p>
          <a:p>
            <a:pPr marL="0" indent="0">
              <a:spcBef>
                <a:spcPts val="200"/>
              </a:spcBef>
              <a:buNone/>
            </a:pPr>
            <a:r>
              <a:rPr lang="pt-BR" sz="1400" b="0" dirty="0">
                <a:solidFill>
                  <a:srgbClr val="008000"/>
                </a:solidFill>
                <a:effectLst/>
                <a:latin typeface="Consolas" panose="020B0609020204030204" pitchFamily="49" charset="0"/>
              </a:rPr>
              <a:t>// Inicia a aplicação e começa a escutar as requisições</a:t>
            </a:r>
            <a:endParaRPr lang="pt-BR" sz="1400" b="0" dirty="0">
              <a:solidFill>
                <a:srgbClr val="000000"/>
              </a:solidFill>
              <a:effectLst/>
              <a:latin typeface="Consolas" panose="020B0609020204030204" pitchFamily="49" charset="0"/>
            </a:endParaRPr>
          </a:p>
          <a:p>
            <a:pPr marL="0" indent="0">
              <a:spcBef>
                <a:spcPts val="200"/>
              </a:spcBef>
              <a:buNone/>
            </a:pPr>
            <a:r>
              <a:rPr lang="pt-BR" sz="1400" b="0" dirty="0" err="1">
                <a:solidFill>
                  <a:srgbClr val="000000"/>
                </a:solidFill>
                <a:effectLst/>
                <a:latin typeface="Consolas" panose="020B0609020204030204" pitchFamily="49" charset="0"/>
              </a:rPr>
              <a:t>app.Run</a:t>
            </a:r>
            <a:r>
              <a:rPr lang="pt-BR" sz="1400" b="0" dirty="0">
                <a:solidFill>
                  <a:srgbClr val="000000"/>
                </a:solidFill>
                <a:effectLst/>
                <a:latin typeface="Consolas" panose="020B0609020204030204" pitchFamily="49" charset="0"/>
              </a:rPr>
              <a:t>();</a:t>
            </a:r>
          </a:p>
          <a:p>
            <a:pPr marL="0" indent="0">
              <a:buNone/>
            </a:pPr>
            <a:endParaRPr lang="pt-BR" sz="1400" dirty="0"/>
          </a:p>
        </p:txBody>
      </p:sp>
    </p:spTree>
    <p:extLst>
      <p:ext uri="{BB962C8B-B14F-4D97-AF65-F5344CB8AC3E}">
        <p14:creationId xmlns:p14="http://schemas.microsoft.com/office/powerpoint/2010/main" val="3968536861"/>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907E470A-25F4-47D0-8FEC-EE9FD606BB3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66220E63-99E1-482A-A0A6-B47EB4BF879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F8610896-EA5E-4BE8-8398-C1AFC0490A2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Color Cover">
              <a:extLst>
                <a:ext uri="{FF2B5EF4-FFF2-40B4-BE49-F238E27FC236}">
                  <a16:creationId xmlns:a16="http://schemas.microsoft.com/office/drawing/2014/main" id="{F44E9794-9C4B-427F-BB50-89D893347DE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8618EE54-271A-4FE8-B6B3-D0FCF55A7A0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ECA6F781-4382-4525-9DA8-9D66605F877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olor">
              <a:extLst>
                <a:ext uri="{FF2B5EF4-FFF2-40B4-BE49-F238E27FC236}">
                  <a16:creationId xmlns:a16="http://schemas.microsoft.com/office/drawing/2014/main" id="{209C186B-2883-498E-A176-6B60F8B51BF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17">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ítulo 1">
            <a:extLst>
              <a:ext uri="{FF2B5EF4-FFF2-40B4-BE49-F238E27FC236}">
                <a16:creationId xmlns:a16="http://schemas.microsoft.com/office/drawing/2014/main" id="{09516C41-BCAD-4581-7B43-191E0098D0BB}"/>
              </a:ext>
            </a:extLst>
          </p:cNvPr>
          <p:cNvSpPr>
            <a:spLocks noGrp="1"/>
          </p:cNvSpPr>
          <p:nvPr>
            <p:ph type="title"/>
          </p:nvPr>
        </p:nvSpPr>
        <p:spPr>
          <a:xfrm>
            <a:off x="1014984" y="891712"/>
            <a:ext cx="5309616" cy="5160789"/>
          </a:xfrm>
        </p:spPr>
        <p:txBody>
          <a:bodyPr anchor="ctr">
            <a:normAutofit/>
          </a:bodyPr>
          <a:lstStyle/>
          <a:p>
            <a:r>
              <a:rPr lang="pt-BR" sz="4800">
                <a:solidFill>
                  <a:schemeClr val="bg1"/>
                </a:solidFill>
              </a:rPr>
              <a:t>Controle/cargo</a:t>
            </a:r>
          </a:p>
        </p:txBody>
      </p:sp>
      <p:sp>
        <p:nvSpPr>
          <p:cNvPr id="3" name="Espaço Reservado para Conteúdo 2">
            <a:extLst>
              <a:ext uri="{FF2B5EF4-FFF2-40B4-BE49-F238E27FC236}">
                <a16:creationId xmlns:a16="http://schemas.microsoft.com/office/drawing/2014/main" id="{0EB76983-6219-9EC2-6D8D-7239597A41FA}"/>
              </a:ext>
            </a:extLst>
          </p:cNvPr>
          <p:cNvSpPr>
            <a:spLocks noGrp="1"/>
          </p:cNvSpPr>
          <p:nvPr>
            <p:ph idx="1"/>
          </p:nvPr>
        </p:nvSpPr>
        <p:spPr>
          <a:xfrm>
            <a:off x="6412302" y="891713"/>
            <a:ext cx="4584882" cy="5160790"/>
          </a:xfrm>
        </p:spPr>
        <p:txBody>
          <a:bodyPr anchor="ctr">
            <a:normAutofit/>
          </a:bodyPr>
          <a:lstStyle/>
          <a:p>
            <a:endParaRPr lang="pt-BR" sz="1800">
              <a:solidFill>
                <a:schemeClr val="bg1"/>
              </a:solidFill>
            </a:endParaRPr>
          </a:p>
        </p:txBody>
      </p:sp>
    </p:spTree>
    <p:extLst>
      <p:ext uri="{BB962C8B-B14F-4D97-AF65-F5344CB8AC3E}">
        <p14:creationId xmlns:p14="http://schemas.microsoft.com/office/powerpoint/2010/main" val="26900446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35" name="Slide Background Fill">
            <a:extLst>
              <a:ext uri="{FF2B5EF4-FFF2-40B4-BE49-F238E27FC236}">
                <a16:creationId xmlns:a16="http://schemas.microsoft.com/office/drawing/2014/main" id="{44D65982-4F00-4330-8DAA-DE6A9E4D6D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Color Cover">
            <a:extLst>
              <a:ext uri="{FF2B5EF4-FFF2-40B4-BE49-F238E27FC236}">
                <a16:creationId xmlns:a16="http://schemas.microsoft.com/office/drawing/2014/main" id="{009115B9-5BFD-478D-9C87-29ADB3AF17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9" name="Group 38">
            <a:extLst>
              <a:ext uri="{FF2B5EF4-FFF2-40B4-BE49-F238E27FC236}">
                <a16:creationId xmlns:a16="http://schemas.microsoft.com/office/drawing/2014/main" id="{8D57F946-2E03-4DE1-91F8-25BEDC66356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2"/>
            <a:ext cx="3468234" cy="6858000"/>
            <a:chOff x="651279" y="598259"/>
            <a:chExt cx="10889442" cy="5680742"/>
          </a:xfrm>
        </p:grpSpPr>
        <p:sp>
          <p:nvSpPr>
            <p:cNvPr id="40" name="Color">
              <a:extLst>
                <a:ext uri="{FF2B5EF4-FFF2-40B4-BE49-F238E27FC236}">
                  <a16:creationId xmlns:a16="http://schemas.microsoft.com/office/drawing/2014/main" id="{1598881B-E007-4AAF-BA50-0AD61821922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Color">
              <a:extLst>
                <a:ext uri="{FF2B5EF4-FFF2-40B4-BE49-F238E27FC236}">
                  <a16:creationId xmlns:a16="http://schemas.microsoft.com/office/drawing/2014/main" id="{87A6DD9E-16A5-46AE-A522-D46D6BEDF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3" name="Group 42">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44" name="Freeform: Shape 43">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5" name="Freeform: Shape 44">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6" name="Freeform: Shape 45">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7" name="Freeform: Shape 46">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8" name="Freeform: Shape 47">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9" name="Freeform: Shape 48">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0" name="Freeform: Shape 49">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ítulo 1">
            <a:extLst>
              <a:ext uri="{FF2B5EF4-FFF2-40B4-BE49-F238E27FC236}">
                <a16:creationId xmlns:a16="http://schemas.microsoft.com/office/drawing/2014/main" id="{08D30942-9D19-FD12-E17F-63C61B8C81A3}"/>
              </a:ext>
            </a:extLst>
          </p:cNvPr>
          <p:cNvSpPr>
            <a:spLocks noGrp="1"/>
          </p:cNvSpPr>
          <p:nvPr>
            <p:ph type="title"/>
          </p:nvPr>
        </p:nvSpPr>
        <p:spPr>
          <a:xfrm rot="16200000">
            <a:off x="-1325880" y="1947672"/>
            <a:ext cx="5961888" cy="2788920"/>
          </a:xfrm>
        </p:spPr>
        <p:txBody>
          <a:bodyPr anchor="ctr">
            <a:normAutofit/>
          </a:bodyPr>
          <a:lstStyle/>
          <a:p>
            <a:r>
              <a:rPr lang="pt-BR" sz="4800">
                <a:solidFill>
                  <a:schemeClr val="bg1"/>
                </a:solidFill>
              </a:rPr>
              <a:t>Ambiente de Desenvolvimento Robusto</a:t>
            </a:r>
          </a:p>
        </p:txBody>
      </p:sp>
      <p:sp>
        <p:nvSpPr>
          <p:cNvPr id="3" name="Espaço Reservado para Conteúdo 2">
            <a:extLst>
              <a:ext uri="{FF2B5EF4-FFF2-40B4-BE49-F238E27FC236}">
                <a16:creationId xmlns:a16="http://schemas.microsoft.com/office/drawing/2014/main" id="{AEAAA284-5F1D-077A-F030-3868138BACF9}"/>
              </a:ext>
            </a:extLst>
          </p:cNvPr>
          <p:cNvSpPr>
            <a:spLocks noGrp="1"/>
          </p:cNvSpPr>
          <p:nvPr>
            <p:ph idx="1"/>
          </p:nvPr>
        </p:nvSpPr>
        <p:spPr>
          <a:xfrm>
            <a:off x="4071068" y="841247"/>
            <a:ext cx="6877878" cy="5120640"/>
          </a:xfrm>
        </p:spPr>
        <p:txBody>
          <a:bodyPr anchor="ctr">
            <a:normAutofit/>
          </a:bodyPr>
          <a:lstStyle/>
          <a:p>
            <a:r>
              <a:rPr lang="pt-BR" sz="1800" b="1">
                <a:solidFill>
                  <a:schemeClr val="tx2"/>
                </a:solidFill>
              </a:rPr>
              <a:t>Visual Studio</a:t>
            </a:r>
            <a:r>
              <a:rPr lang="pt-BR" sz="1800">
                <a:solidFill>
                  <a:schemeClr val="tx2"/>
                </a:solidFill>
              </a:rPr>
              <a:t>: O C# possui um dos IDEs mais avançados, o Visual Studio, que oferece ferramentas poderosas para depuração, testes e desenvolvimento.</a:t>
            </a:r>
          </a:p>
          <a:p>
            <a:endParaRPr lang="pt-BR" sz="1800">
              <a:solidFill>
                <a:schemeClr val="tx2"/>
              </a:solidFill>
            </a:endParaRPr>
          </a:p>
          <a:p>
            <a:r>
              <a:rPr lang="pt-BR" sz="1800" b="1">
                <a:solidFill>
                  <a:schemeClr val="tx2"/>
                </a:solidFill>
              </a:rPr>
              <a:t>IntelliSense</a:t>
            </a:r>
            <a:r>
              <a:rPr lang="pt-BR" sz="1800">
                <a:solidFill>
                  <a:schemeClr val="tx2"/>
                </a:solidFill>
              </a:rPr>
              <a:t>: O suporte à autocompletação de código facilita a escrita e a manutenção do código.</a:t>
            </a:r>
          </a:p>
        </p:txBody>
      </p:sp>
    </p:spTree>
    <p:extLst>
      <p:ext uri="{BB962C8B-B14F-4D97-AF65-F5344CB8AC3E}">
        <p14:creationId xmlns:p14="http://schemas.microsoft.com/office/powerpoint/2010/main" val="3686928063"/>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ACACDDCB-B95F-40D0-EAEB-8B7CAFE6A50E}"/>
              </a:ext>
            </a:extLst>
          </p:cNvPr>
          <p:cNvSpPr>
            <a:spLocks noGrp="1"/>
          </p:cNvSpPr>
          <p:nvPr>
            <p:ph type="title"/>
          </p:nvPr>
        </p:nvSpPr>
        <p:spPr>
          <a:xfrm>
            <a:off x="7548956" y="83242"/>
            <a:ext cx="4547364" cy="1325563"/>
          </a:xfrm>
        </p:spPr>
        <p:txBody>
          <a:bodyPr>
            <a:normAutofit/>
          </a:bodyPr>
          <a:lstStyle/>
          <a:p>
            <a:r>
              <a:rPr lang="pt-BR" sz="3200" dirty="0" err="1"/>
              <a:t>CargoController.cs</a:t>
            </a:r>
            <a:r>
              <a:rPr lang="pt-BR" sz="3200" dirty="0"/>
              <a:t> 1/5</a:t>
            </a:r>
          </a:p>
        </p:txBody>
      </p:sp>
      <p:sp>
        <p:nvSpPr>
          <p:cNvPr id="3" name="Espaço Reservado para Conteúdo 2">
            <a:extLst>
              <a:ext uri="{FF2B5EF4-FFF2-40B4-BE49-F238E27FC236}">
                <a16:creationId xmlns:a16="http://schemas.microsoft.com/office/drawing/2014/main" id="{F46468D1-7839-6524-DA86-614929174907}"/>
              </a:ext>
            </a:extLst>
          </p:cNvPr>
          <p:cNvSpPr>
            <a:spLocks noGrp="1"/>
          </p:cNvSpPr>
          <p:nvPr>
            <p:ph idx="1"/>
          </p:nvPr>
        </p:nvSpPr>
        <p:spPr>
          <a:xfrm>
            <a:off x="838200" y="488138"/>
            <a:ext cx="10515600" cy="5960788"/>
          </a:xfrm>
        </p:spPr>
        <p:txBody>
          <a:bodyPr>
            <a:normAutofit/>
          </a:bodyPr>
          <a:lstStyle/>
          <a:p>
            <a:pPr marL="0" indent="0">
              <a:buNone/>
            </a:pPr>
            <a:r>
              <a:rPr lang="pt-BR" sz="1400" b="0" dirty="0" err="1">
                <a:solidFill>
                  <a:srgbClr val="0000FF"/>
                </a:solidFill>
                <a:effectLst/>
                <a:latin typeface="Consolas" panose="020B0609020204030204" pitchFamily="49" charset="0"/>
              </a:rPr>
              <a:t>using</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RestAPi.Model</a:t>
            </a:r>
            <a:r>
              <a:rPr lang="pt-BR" sz="1400" b="0" dirty="0">
                <a:solidFill>
                  <a:srgbClr val="000000"/>
                </a:solidFill>
                <a:effectLst/>
                <a:latin typeface="Consolas" panose="020B0609020204030204" pitchFamily="49" charset="0"/>
              </a:rPr>
              <a:t>; </a:t>
            </a:r>
            <a:r>
              <a:rPr lang="pt-BR" sz="1400" b="0" dirty="0">
                <a:solidFill>
                  <a:srgbClr val="008000"/>
                </a:solidFill>
                <a:effectLst/>
                <a:latin typeface="Consolas" panose="020B0609020204030204" pitchFamily="49" charset="0"/>
              </a:rPr>
              <a:t>// Importa os modelos usados pela API</a:t>
            </a:r>
            <a:endParaRPr lang="pt-BR" sz="1400" b="0" dirty="0">
              <a:solidFill>
                <a:srgbClr val="000000"/>
              </a:solidFill>
              <a:effectLst/>
              <a:latin typeface="Consolas" panose="020B0609020204030204" pitchFamily="49" charset="0"/>
            </a:endParaRPr>
          </a:p>
          <a:p>
            <a:pPr marL="0" indent="0">
              <a:buNone/>
            </a:pPr>
            <a:br>
              <a:rPr lang="pt-BR" sz="1400" b="0" dirty="0">
                <a:solidFill>
                  <a:srgbClr val="000000"/>
                </a:solidFill>
                <a:effectLst/>
                <a:latin typeface="Consolas" panose="020B0609020204030204" pitchFamily="49" charset="0"/>
              </a:rPr>
            </a:br>
            <a:r>
              <a:rPr lang="pt-BR" sz="1400" b="0" dirty="0">
                <a:solidFill>
                  <a:srgbClr val="008000"/>
                </a:solidFill>
                <a:effectLst/>
                <a:latin typeface="Consolas" panose="020B0609020204030204" pitchFamily="49" charset="0"/>
              </a:rPr>
              <a:t>// Define o </a:t>
            </a:r>
            <a:r>
              <a:rPr lang="pt-BR" sz="1400" b="0" dirty="0" err="1">
                <a:solidFill>
                  <a:srgbClr val="008000"/>
                </a:solidFill>
                <a:effectLst/>
                <a:latin typeface="Consolas" panose="020B0609020204030204" pitchFamily="49" charset="0"/>
              </a:rPr>
              <a:t>namespace</a:t>
            </a:r>
            <a:r>
              <a:rPr lang="pt-BR" sz="1400" b="0" dirty="0">
                <a:solidFill>
                  <a:srgbClr val="008000"/>
                </a:solidFill>
                <a:effectLst/>
                <a:latin typeface="Consolas" panose="020B0609020204030204" pitchFamily="49" charset="0"/>
              </a:rPr>
              <a:t> do controlador</a:t>
            </a:r>
            <a:endParaRPr lang="pt-BR" sz="1400" b="0" dirty="0">
              <a:solidFill>
                <a:srgbClr val="000000"/>
              </a:solidFill>
              <a:effectLst/>
              <a:latin typeface="Consolas" panose="020B0609020204030204" pitchFamily="49" charset="0"/>
            </a:endParaRPr>
          </a:p>
          <a:p>
            <a:pPr marL="0" indent="0">
              <a:buNone/>
            </a:pPr>
            <a:r>
              <a:rPr lang="pt-BR" sz="1400" b="0" dirty="0" err="1">
                <a:solidFill>
                  <a:srgbClr val="0000FF"/>
                </a:solidFill>
                <a:effectLst/>
                <a:latin typeface="Consolas" panose="020B0609020204030204" pitchFamily="49" charset="0"/>
              </a:rPr>
              <a:t>namespace</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RestAPi.Control</a:t>
            </a:r>
            <a:endParaRPr lang="pt-BR" sz="1400" b="0" dirty="0">
              <a:solidFill>
                <a:srgbClr val="000000"/>
              </a:solidFill>
              <a:effectLst/>
              <a:latin typeface="Consolas" panose="020B0609020204030204" pitchFamily="49" charset="0"/>
            </a:endParaRPr>
          </a:p>
          <a:p>
            <a:pPr marL="0" indent="0">
              <a:buNone/>
            </a:pPr>
            <a:r>
              <a:rPr lang="pt-BR" sz="1400" b="0" dirty="0">
                <a:solidFill>
                  <a:srgbClr val="000000"/>
                </a:solidFill>
                <a:effectLst/>
                <a:latin typeface="Consolas" panose="020B0609020204030204" pitchFamily="49" charset="0"/>
              </a:rPr>
              <a:t>{</a:t>
            </a:r>
          </a:p>
          <a:p>
            <a:pPr marL="0" indent="0">
              <a:buNone/>
            </a:pPr>
            <a:r>
              <a:rPr lang="pt-BR" sz="1400" b="0" dirty="0">
                <a:solidFill>
                  <a:srgbClr val="008000"/>
                </a:solidFill>
                <a:effectLst/>
                <a:latin typeface="Consolas" panose="020B0609020204030204" pitchFamily="49" charset="0"/>
              </a:rPr>
              <a:t>    // Indica que esta classe é um controlador de API</a:t>
            </a:r>
            <a:endParaRPr lang="pt-BR" sz="1400" b="0" dirty="0">
              <a:solidFill>
                <a:srgbClr val="000000"/>
              </a:solidFill>
              <a:effectLst/>
              <a:latin typeface="Consolas" panose="020B0609020204030204" pitchFamily="49" charset="0"/>
            </a:endParaRPr>
          </a:p>
          <a:p>
            <a:pPr marL="0" indent="0">
              <a:buNone/>
            </a:pP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ApiController</a:t>
            </a:r>
            <a:r>
              <a:rPr lang="pt-BR" sz="1400" b="0" dirty="0">
                <a:solidFill>
                  <a:srgbClr val="000000"/>
                </a:solidFill>
                <a:effectLst/>
                <a:latin typeface="Consolas" panose="020B0609020204030204" pitchFamily="49" charset="0"/>
              </a:rPr>
              <a:t>]</a:t>
            </a:r>
          </a:p>
          <a:p>
            <a:pPr marL="0" indent="0">
              <a:buNone/>
            </a:pPr>
            <a:r>
              <a:rPr lang="pt-BR" sz="1400" b="0" dirty="0">
                <a:solidFill>
                  <a:srgbClr val="008000"/>
                </a:solidFill>
                <a:effectLst/>
                <a:latin typeface="Consolas" panose="020B0609020204030204" pitchFamily="49" charset="0"/>
              </a:rPr>
              <a:t>    // Define a rota base para este controlador</a:t>
            </a:r>
            <a:endParaRPr lang="pt-BR" sz="1400" b="0" dirty="0">
              <a:solidFill>
                <a:srgbClr val="000000"/>
              </a:solidFill>
              <a:effectLst/>
              <a:latin typeface="Consolas" panose="020B0609020204030204" pitchFamily="49" charset="0"/>
            </a:endParaRPr>
          </a:p>
          <a:p>
            <a:pPr marL="0" indent="0">
              <a:buNone/>
            </a:pPr>
            <a:r>
              <a:rPr lang="pt-BR" sz="1400" b="0" dirty="0">
                <a:solidFill>
                  <a:srgbClr val="000000"/>
                </a:solidFill>
                <a:effectLst/>
                <a:latin typeface="Consolas" panose="020B0609020204030204" pitchFamily="49" charset="0"/>
              </a:rPr>
              <a:t>    [Route(</a:t>
            </a:r>
            <a:r>
              <a:rPr lang="pt-BR" sz="1400" b="0" dirty="0">
                <a:solidFill>
                  <a:srgbClr val="A31515"/>
                </a:solidFill>
                <a:effectLst/>
                <a:latin typeface="Consolas" panose="020B0609020204030204" pitchFamily="49" charset="0"/>
              </a:rPr>
              <a:t>"/[</a:t>
            </a:r>
            <a:r>
              <a:rPr lang="pt-BR" sz="1400" b="0" dirty="0" err="1">
                <a:solidFill>
                  <a:srgbClr val="A31515"/>
                </a:solidFill>
                <a:effectLst/>
                <a:latin typeface="Consolas" panose="020B0609020204030204" pitchFamily="49" charset="0"/>
              </a:rPr>
              <a:t>controller</a:t>
            </a:r>
            <a:r>
              <a:rPr lang="pt-BR" sz="1400" b="0" dirty="0">
                <a:solidFill>
                  <a:srgbClr val="A31515"/>
                </a:solidFill>
                <a:effectLst/>
                <a:latin typeface="Consolas" panose="020B0609020204030204" pitchFamily="49" charset="0"/>
              </a:rPr>
              <a:t>]"</a:t>
            </a:r>
            <a:r>
              <a:rPr lang="pt-BR" sz="1400" b="0" dirty="0">
                <a:solidFill>
                  <a:srgbClr val="000000"/>
                </a:solidFill>
                <a:effectLst/>
                <a:latin typeface="Consolas" panose="020B0609020204030204" pitchFamily="49" charset="0"/>
              </a:rPr>
              <a:t>)]</a:t>
            </a:r>
          </a:p>
          <a:p>
            <a:pPr marL="0" indent="0">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public</a:t>
            </a: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class</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CargoController</a:t>
            </a:r>
            <a:r>
              <a:rPr lang="pt-BR" sz="1400" b="0" dirty="0">
                <a:solidFill>
                  <a:srgbClr val="000000"/>
                </a:solidFill>
                <a:effectLst/>
                <a:latin typeface="Consolas" panose="020B0609020204030204" pitchFamily="49" charset="0"/>
              </a:rPr>
              <a:t> : </a:t>
            </a:r>
            <a:r>
              <a:rPr lang="pt-BR" sz="1400" b="0" dirty="0" err="1">
                <a:solidFill>
                  <a:srgbClr val="000000"/>
                </a:solidFill>
                <a:effectLst/>
                <a:latin typeface="Consolas" panose="020B0609020204030204" pitchFamily="49" charset="0"/>
              </a:rPr>
              <a:t>ControllerBase</a:t>
            </a:r>
            <a:r>
              <a:rPr lang="pt-BR" sz="1400" b="0" dirty="0">
                <a:solidFill>
                  <a:srgbClr val="000000"/>
                </a:solidFill>
                <a:effectLst/>
                <a:latin typeface="Consolas" panose="020B0609020204030204" pitchFamily="49" charset="0"/>
              </a:rPr>
              <a:t> </a:t>
            </a:r>
            <a:r>
              <a:rPr lang="pt-BR" sz="1400" b="0" dirty="0">
                <a:solidFill>
                  <a:srgbClr val="008000"/>
                </a:solidFill>
                <a:effectLst/>
                <a:latin typeface="Consolas" panose="020B0609020204030204" pitchFamily="49" charset="0"/>
              </a:rPr>
              <a:t>// Classe que herda de </a:t>
            </a:r>
            <a:r>
              <a:rPr lang="pt-BR" sz="1400" b="0" dirty="0" err="1">
                <a:solidFill>
                  <a:srgbClr val="008000"/>
                </a:solidFill>
                <a:effectLst/>
                <a:latin typeface="Consolas" panose="020B0609020204030204" pitchFamily="49" charset="0"/>
              </a:rPr>
              <a:t>ControllerBase</a:t>
            </a:r>
            <a:r>
              <a:rPr lang="pt-BR" sz="1400" b="0" dirty="0">
                <a:solidFill>
                  <a:srgbClr val="008000"/>
                </a:solidFill>
                <a:effectLst/>
                <a:latin typeface="Consolas" panose="020B0609020204030204" pitchFamily="49" charset="0"/>
              </a:rPr>
              <a:t>, usada para criar APIs </a:t>
            </a:r>
            <a:r>
              <a:rPr lang="pt-BR" sz="1400" b="0" dirty="0" err="1">
                <a:solidFill>
                  <a:srgbClr val="008000"/>
                </a:solidFill>
                <a:effectLst/>
                <a:latin typeface="Consolas" panose="020B0609020204030204" pitchFamily="49" charset="0"/>
              </a:rPr>
              <a:t>RESTful</a:t>
            </a:r>
            <a:endParaRPr lang="pt-BR" sz="1400" b="0" dirty="0">
              <a:solidFill>
                <a:srgbClr val="000000"/>
              </a:solidFill>
              <a:effectLst/>
              <a:latin typeface="Consolas" panose="020B0609020204030204" pitchFamily="49" charset="0"/>
            </a:endParaRPr>
          </a:p>
          <a:p>
            <a:pPr marL="0" indent="0">
              <a:buNone/>
            </a:pPr>
            <a:r>
              <a:rPr lang="pt-BR" sz="1400" b="0" dirty="0">
                <a:solidFill>
                  <a:srgbClr val="000000"/>
                </a:solidFill>
                <a:effectLst/>
                <a:latin typeface="Consolas" panose="020B0609020204030204" pitchFamily="49" charset="0"/>
              </a:rPr>
              <a:t>    {</a:t>
            </a:r>
          </a:p>
          <a:p>
            <a:pPr marL="0" indent="0">
              <a:buNone/>
            </a:pPr>
            <a:endParaRPr lang="pt-BR" sz="1400" dirty="0"/>
          </a:p>
        </p:txBody>
      </p:sp>
    </p:spTree>
    <p:extLst>
      <p:ext uri="{BB962C8B-B14F-4D97-AF65-F5344CB8AC3E}">
        <p14:creationId xmlns:p14="http://schemas.microsoft.com/office/powerpoint/2010/main" val="1692772199"/>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651B69D-B779-AAB9-113A-0194E3F42194}"/>
            </a:ext>
          </a:extLst>
        </p:cNvPr>
        <p:cNvGrpSpPr/>
        <p:nvPr/>
      </p:nvGrpSpPr>
      <p:grpSpPr>
        <a:xfrm>
          <a:off x="0" y="0"/>
          <a:ext cx="0" cy="0"/>
          <a:chOff x="0" y="0"/>
          <a:chExt cx="0" cy="0"/>
        </a:xfrm>
      </p:grpSpPr>
      <p:sp>
        <p:nvSpPr>
          <p:cNvPr id="3" name="Espaço Reservado para Conteúdo 2">
            <a:extLst>
              <a:ext uri="{FF2B5EF4-FFF2-40B4-BE49-F238E27FC236}">
                <a16:creationId xmlns:a16="http://schemas.microsoft.com/office/drawing/2014/main" id="{D9AE6DCE-4C5C-F49F-8425-FCCE2C109937}"/>
              </a:ext>
            </a:extLst>
          </p:cNvPr>
          <p:cNvSpPr>
            <a:spLocks noGrp="1"/>
          </p:cNvSpPr>
          <p:nvPr>
            <p:ph idx="1"/>
          </p:nvPr>
        </p:nvSpPr>
        <p:spPr>
          <a:xfrm>
            <a:off x="838200" y="411480"/>
            <a:ext cx="10515600" cy="5765483"/>
          </a:xfrm>
        </p:spPr>
        <p:txBody>
          <a:bodyPr>
            <a:noAutofit/>
          </a:bodyPr>
          <a:lstStyle/>
          <a:p>
            <a:pPr marL="0" indent="0">
              <a:buNone/>
            </a:pPr>
            <a:r>
              <a:rPr lang="pt-BR" sz="1400" b="0" dirty="0">
                <a:solidFill>
                  <a:srgbClr val="008000"/>
                </a:solidFill>
                <a:effectLst/>
                <a:latin typeface="Consolas" panose="020B0609020204030204" pitchFamily="49" charset="0"/>
              </a:rPr>
              <a:t> // Define um </a:t>
            </a:r>
            <a:r>
              <a:rPr lang="pt-BR" sz="1400" b="0" dirty="0" err="1">
                <a:solidFill>
                  <a:srgbClr val="008000"/>
                </a:solidFill>
                <a:effectLst/>
                <a:latin typeface="Consolas" panose="020B0609020204030204" pitchFamily="49" charset="0"/>
              </a:rPr>
              <a:t>endpoint</a:t>
            </a:r>
            <a:r>
              <a:rPr lang="pt-BR" sz="1400" b="0" dirty="0">
                <a:solidFill>
                  <a:srgbClr val="008000"/>
                </a:solidFill>
                <a:effectLst/>
                <a:latin typeface="Consolas" panose="020B0609020204030204" pitchFamily="49" charset="0"/>
              </a:rPr>
              <a:t> HTTP </a:t>
            </a:r>
            <a:r>
              <a:rPr lang="pt-BR" sz="1400" b="0" dirty="0" err="1">
                <a:solidFill>
                  <a:srgbClr val="008000"/>
                </a:solidFill>
                <a:effectLst/>
                <a:latin typeface="Consolas" panose="020B0609020204030204" pitchFamily="49" charset="0"/>
              </a:rPr>
              <a:t>GET</a:t>
            </a:r>
            <a:r>
              <a:rPr lang="pt-BR" sz="1400" b="0" dirty="0">
                <a:solidFill>
                  <a:srgbClr val="008000"/>
                </a:solidFill>
                <a:effectLst/>
                <a:latin typeface="Consolas" panose="020B0609020204030204" pitchFamily="49" charset="0"/>
              </a:rPr>
              <a:t> para obter cargo por ID</a:t>
            </a:r>
            <a:endParaRPr lang="pt-BR" sz="1400" b="0" dirty="0">
              <a:solidFill>
                <a:srgbClr val="000000"/>
              </a:solidFill>
              <a:effectLst/>
              <a:latin typeface="Consolas" panose="020B0609020204030204" pitchFamily="49" charset="0"/>
            </a:endParaRPr>
          </a:p>
          <a:p>
            <a:pPr marL="0" indent="0">
              <a:buNone/>
            </a:pP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Http</a:t>
            </a:r>
            <a:r>
              <a:rPr lang="pt-BR" sz="1400" b="0" dirty="0" err="1">
                <a:solidFill>
                  <a:srgbClr val="000000"/>
                </a:solidFill>
                <a:effectLst/>
                <a:highlight>
                  <a:srgbClr val="FF00FF"/>
                </a:highlight>
                <a:latin typeface="Consolas" panose="020B0609020204030204" pitchFamily="49" charset="0"/>
              </a:rPr>
              <a:t>Get</a:t>
            </a:r>
            <a:r>
              <a:rPr lang="pt-BR" sz="1400" b="0" dirty="0">
                <a:solidFill>
                  <a:srgbClr val="000000"/>
                </a:solidFill>
                <a:effectLst/>
                <a:latin typeface="Consolas" panose="020B0609020204030204" pitchFamily="49" charset="0"/>
              </a:rPr>
              <a:t>(</a:t>
            </a:r>
            <a:r>
              <a:rPr lang="pt-BR" sz="1400" b="0" dirty="0">
                <a:solidFill>
                  <a:srgbClr val="A31515"/>
                </a:solidFill>
                <a:effectLst/>
                <a:latin typeface="Consolas" panose="020B0609020204030204" pitchFamily="49" charset="0"/>
              </a:rPr>
              <a:t>"/cargos/{</a:t>
            </a:r>
            <a:r>
              <a:rPr lang="pt-BR" sz="1400" b="0" dirty="0" err="1">
                <a:solidFill>
                  <a:srgbClr val="A31515"/>
                </a:solidFill>
                <a:effectLst/>
                <a:highlight>
                  <a:srgbClr val="FFFF00"/>
                </a:highlight>
                <a:latin typeface="Consolas" panose="020B0609020204030204" pitchFamily="49" charset="0"/>
              </a:rPr>
              <a:t>idCargo</a:t>
            </a:r>
            <a:r>
              <a:rPr lang="pt-BR" sz="1400" b="0" dirty="0">
                <a:solidFill>
                  <a:srgbClr val="A31515"/>
                </a:solidFill>
                <a:effectLst/>
                <a:latin typeface="Consolas" panose="020B0609020204030204" pitchFamily="49" charset="0"/>
              </a:rPr>
              <a:t>}/"</a:t>
            </a:r>
            <a:r>
              <a:rPr lang="pt-BR" sz="1400" b="0" dirty="0">
                <a:solidFill>
                  <a:srgbClr val="000000"/>
                </a:solidFill>
                <a:effectLst/>
                <a:latin typeface="Consolas" panose="020B0609020204030204" pitchFamily="49" charset="0"/>
              </a:rPr>
              <a:t>)]</a:t>
            </a:r>
            <a:br>
              <a:rPr lang="pt-BR" sz="1400" b="0" dirty="0">
                <a:solidFill>
                  <a:srgbClr val="000000"/>
                </a:solidFill>
                <a:effectLst/>
                <a:latin typeface="Consolas" panose="020B0609020204030204" pitchFamily="49" charset="0"/>
              </a:rPr>
            </a:br>
            <a:r>
              <a:rPr lang="pt-BR" sz="1400" b="0" dirty="0">
                <a:solidFill>
                  <a:srgbClr val="000000"/>
                </a:solidFill>
                <a:effectLst/>
                <a:latin typeface="Consolas" panose="020B0609020204030204" pitchFamily="49" charset="0"/>
              </a:rPr>
              <a:t>        </a:t>
            </a:r>
            <a:r>
              <a:rPr lang="pt-BR" sz="1400" b="0" dirty="0">
                <a:solidFill>
                  <a:srgbClr val="008000"/>
                </a:solidFill>
                <a:effectLst/>
                <a:latin typeface="Consolas" panose="020B0609020204030204" pitchFamily="49" charset="0"/>
              </a:rPr>
              <a:t>// Método que lida com solicitações </a:t>
            </a:r>
            <a:r>
              <a:rPr lang="pt-BR" sz="1400" b="0" dirty="0" err="1">
                <a:solidFill>
                  <a:srgbClr val="008000"/>
                </a:solidFill>
                <a:effectLst/>
                <a:latin typeface="Consolas" panose="020B0609020204030204" pitchFamily="49" charset="0"/>
              </a:rPr>
              <a:t>GET</a:t>
            </a:r>
            <a:r>
              <a:rPr lang="pt-BR" sz="1400" b="0" dirty="0">
                <a:solidFill>
                  <a:srgbClr val="008000"/>
                </a:solidFill>
                <a:effectLst/>
                <a:latin typeface="Consolas" panose="020B0609020204030204" pitchFamily="49" charset="0"/>
              </a:rPr>
              <a:t> para "/cargos/{</a:t>
            </a:r>
            <a:r>
              <a:rPr lang="pt-BR" sz="1400" b="0" dirty="0" err="1">
                <a:solidFill>
                  <a:srgbClr val="008000"/>
                </a:solidFill>
                <a:effectLst/>
                <a:latin typeface="Consolas" panose="020B0609020204030204" pitchFamily="49" charset="0"/>
              </a:rPr>
              <a:t>idCargo</a:t>
            </a:r>
            <a:r>
              <a:rPr lang="pt-BR" sz="1400" b="0" dirty="0">
                <a:solidFill>
                  <a:srgbClr val="008000"/>
                </a:solidFill>
                <a:effectLst/>
                <a:latin typeface="Consolas" panose="020B0609020204030204" pitchFamily="49" charset="0"/>
              </a:rPr>
              <a:t>}/"</a:t>
            </a:r>
            <a:endParaRPr lang="pt-BR" sz="1400" b="0" dirty="0">
              <a:solidFill>
                <a:srgbClr val="000000"/>
              </a:solidFill>
              <a:effectLst/>
              <a:latin typeface="Consolas" panose="020B0609020204030204" pitchFamily="49" charset="0"/>
            </a:endParaRPr>
          </a:p>
          <a:p>
            <a:pPr marL="0" indent="0">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public</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IActionResult</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Get_Cargos_by_Id</a:t>
            </a:r>
            <a:r>
              <a:rPr lang="pt-BR" sz="1400" b="0" dirty="0">
                <a:solidFill>
                  <a:srgbClr val="000000"/>
                </a:solidFill>
                <a:effectLst/>
                <a:latin typeface="Consolas" panose="020B0609020204030204" pitchFamily="49" charset="0"/>
              </a:rPr>
              <a:t>(</a:t>
            </a:r>
            <a:r>
              <a:rPr lang="pt-BR" sz="1400" b="0" dirty="0" err="1">
                <a:solidFill>
                  <a:srgbClr val="0000FF"/>
                </a:solidFill>
                <a:effectLst/>
                <a:latin typeface="Consolas" panose="020B0609020204030204" pitchFamily="49" charset="0"/>
              </a:rPr>
              <a:t>uint</a:t>
            </a:r>
            <a:r>
              <a:rPr lang="pt-BR" sz="1400" b="0" dirty="0">
                <a:solidFill>
                  <a:srgbClr val="000000"/>
                </a:solidFill>
                <a:effectLst/>
                <a:latin typeface="Consolas" panose="020B0609020204030204" pitchFamily="49" charset="0"/>
              </a:rPr>
              <a:t> </a:t>
            </a:r>
            <a:r>
              <a:rPr lang="pt-BR" sz="1400" b="0" dirty="0" err="1">
                <a:solidFill>
                  <a:srgbClr val="000000"/>
                </a:solidFill>
                <a:effectLst/>
                <a:highlight>
                  <a:srgbClr val="FFFF00"/>
                </a:highlight>
                <a:latin typeface="Consolas" panose="020B0609020204030204" pitchFamily="49" charset="0"/>
              </a:rPr>
              <a:t>idCargo</a:t>
            </a:r>
            <a:r>
              <a:rPr lang="pt-BR" sz="1400" b="0" dirty="0">
                <a:solidFill>
                  <a:srgbClr val="000000"/>
                </a:solidFill>
                <a:effectLst/>
                <a:latin typeface="Consolas" panose="020B0609020204030204" pitchFamily="49" charset="0"/>
              </a:rPr>
              <a:t>){</a:t>
            </a:r>
          </a:p>
          <a:p>
            <a:pPr marL="0" indent="0">
              <a:buNone/>
            </a:pPr>
            <a:r>
              <a:rPr lang="pt-BR" sz="1400" b="0" dirty="0">
                <a:solidFill>
                  <a:srgbClr val="008000"/>
                </a:solidFill>
                <a:effectLst/>
                <a:latin typeface="Consolas" panose="020B0609020204030204" pitchFamily="49" charset="0"/>
              </a:rPr>
              <a:t>            // Cria uma nova instância do objeto Cargo</a:t>
            </a:r>
            <a:endParaRPr lang="pt-BR" sz="1400" b="0" dirty="0">
              <a:solidFill>
                <a:srgbClr val="000000"/>
              </a:solidFill>
              <a:effectLst/>
              <a:latin typeface="Consolas" panose="020B0609020204030204" pitchFamily="49" charset="0"/>
            </a:endParaRPr>
          </a:p>
          <a:p>
            <a:pPr marL="0" indent="0">
              <a:buNone/>
            </a:pPr>
            <a:r>
              <a:rPr lang="pt-BR" sz="1400" b="0" dirty="0">
                <a:solidFill>
                  <a:srgbClr val="000000"/>
                </a:solidFill>
                <a:effectLst/>
                <a:latin typeface="Consolas" panose="020B0609020204030204" pitchFamily="49" charset="0"/>
              </a:rPr>
              <a:t>            Cargo </a:t>
            </a:r>
            <a:r>
              <a:rPr lang="pt-BR" sz="1400" b="0" dirty="0" err="1">
                <a:solidFill>
                  <a:srgbClr val="000000"/>
                </a:solidFill>
                <a:effectLst/>
                <a:latin typeface="Consolas" panose="020B0609020204030204" pitchFamily="49" charset="0"/>
              </a:rPr>
              <a:t>objCargo</a:t>
            </a:r>
            <a:r>
              <a:rPr lang="pt-BR" sz="1400" b="0" dirty="0">
                <a:solidFill>
                  <a:srgbClr val="000000"/>
                </a:solidFill>
                <a:effectLst/>
                <a:latin typeface="Consolas" panose="020B0609020204030204" pitchFamily="49" charset="0"/>
              </a:rPr>
              <a:t> = </a:t>
            </a:r>
            <a:r>
              <a:rPr lang="pt-BR" sz="1400" b="0" dirty="0">
                <a:solidFill>
                  <a:srgbClr val="0000FF"/>
                </a:solidFill>
                <a:effectLst/>
                <a:latin typeface="Consolas" panose="020B0609020204030204" pitchFamily="49" charset="0"/>
              </a:rPr>
              <a:t>new</a:t>
            </a:r>
            <a:r>
              <a:rPr lang="pt-BR" sz="1400" b="0" dirty="0">
                <a:solidFill>
                  <a:srgbClr val="000000"/>
                </a:solidFill>
                <a:effectLst/>
                <a:latin typeface="Consolas" panose="020B0609020204030204" pitchFamily="49" charset="0"/>
              </a:rPr>
              <a:t> Cargo();</a:t>
            </a:r>
          </a:p>
          <a:p>
            <a:pPr marL="0" indent="0">
              <a:buNone/>
            </a:pPr>
            <a:r>
              <a:rPr lang="pt-BR" sz="1400" b="0" dirty="0">
                <a:solidFill>
                  <a:srgbClr val="008000"/>
                </a:solidFill>
                <a:effectLst/>
                <a:latin typeface="Consolas" panose="020B0609020204030204" pitchFamily="49" charset="0"/>
              </a:rPr>
              <a:t>            // Atribui o ID do cargo que foi passado pela rota</a:t>
            </a:r>
            <a:endParaRPr lang="pt-BR" sz="1400" b="0" dirty="0">
              <a:solidFill>
                <a:srgbClr val="000000"/>
              </a:solidFill>
              <a:effectLst/>
              <a:latin typeface="Consolas" panose="020B0609020204030204" pitchFamily="49" charset="0"/>
            </a:endParaRPr>
          </a:p>
          <a:p>
            <a:pPr marL="0" indent="0">
              <a:buNone/>
            </a:pP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objCargo.IdCargo</a:t>
            </a:r>
            <a:r>
              <a:rPr lang="pt-BR" sz="1400" b="0" dirty="0">
                <a:solidFill>
                  <a:srgbClr val="000000"/>
                </a:solidFill>
                <a:effectLst/>
                <a:latin typeface="Consolas" panose="020B0609020204030204" pitchFamily="49" charset="0"/>
              </a:rPr>
              <a:t> = </a:t>
            </a:r>
            <a:r>
              <a:rPr lang="pt-BR" sz="1400" b="0" dirty="0" err="1">
                <a:solidFill>
                  <a:srgbClr val="000000"/>
                </a:solidFill>
                <a:effectLst/>
                <a:highlight>
                  <a:srgbClr val="FFFF00"/>
                </a:highlight>
                <a:latin typeface="Consolas" panose="020B0609020204030204" pitchFamily="49" charset="0"/>
              </a:rPr>
              <a:t>idCargo</a:t>
            </a:r>
            <a:r>
              <a:rPr lang="pt-BR" sz="1400" b="0" dirty="0">
                <a:solidFill>
                  <a:srgbClr val="000000"/>
                </a:solidFill>
                <a:effectLst/>
                <a:latin typeface="Consolas" panose="020B0609020204030204" pitchFamily="49" charset="0"/>
              </a:rPr>
              <a:t>;</a:t>
            </a:r>
          </a:p>
          <a:p>
            <a:pPr marL="0" indent="0">
              <a:buNone/>
            </a:pPr>
            <a:r>
              <a:rPr lang="pt-BR" sz="1400" b="0" dirty="0">
                <a:solidFill>
                  <a:srgbClr val="008000"/>
                </a:solidFill>
                <a:effectLst/>
                <a:latin typeface="Consolas" panose="020B0609020204030204" pitchFamily="49" charset="0"/>
              </a:rPr>
              <a:t>            // Cria uma resposta contendo o cargo retornado pelo método </a:t>
            </a:r>
            <a:r>
              <a:rPr lang="pt-BR" sz="1400" b="0" dirty="0" err="1">
                <a:solidFill>
                  <a:srgbClr val="008000"/>
                </a:solidFill>
                <a:effectLst/>
                <a:latin typeface="Consolas" panose="020B0609020204030204" pitchFamily="49" charset="0"/>
              </a:rPr>
              <a:t>ReadById</a:t>
            </a:r>
            <a:r>
              <a:rPr lang="pt-BR" sz="1400" b="0" dirty="0">
                <a:solidFill>
                  <a:srgbClr val="008000"/>
                </a:solidFill>
                <a:effectLst/>
                <a:latin typeface="Consolas" panose="020B0609020204030204" pitchFamily="49" charset="0"/>
              </a:rPr>
              <a:t>()</a:t>
            </a:r>
            <a:endParaRPr lang="pt-BR" sz="1400" b="0" dirty="0">
              <a:solidFill>
                <a:srgbClr val="000000"/>
              </a:solidFill>
              <a:effectLst/>
              <a:latin typeface="Consolas" panose="020B0609020204030204" pitchFamily="49" charset="0"/>
            </a:endParaRPr>
          </a:p>
          <a:p>
            <a:pPr marL="0" indent="0">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object</a:t>
            </a:r>
            <a:r>
              <a:rPr lang="pt-BR" sz="1400" b="0" dirty="0">
                <a:solidFill>
                  <a:srgbClr val="000000"/>
                </a:solidFill>
                <a:effectLst/>
                <a:latin typeface="Consolas" panose="020B0609020204030204" pitchFamily="49" charset="0"/>
              </a:rPr>
              <a:t> resposta = </a:t>
            </a:r>
            <a:r>
              <a:rPr lang="pt-BR" sz="1400" b="0" dirty="0">
                <a:solidFill>
                  <a:srgbClr val="0000FF"/>
                </a:solidFill>
                <a:effectLst/>
                <a:latin typeface="Consolas" panose="020B0609020204030204" pitchFamily="49" charset="0"/>
              </a:rPr>
              <a:t>new</a:t>
            </a:r>
            <a:endParaRPr lang="pt-BR" sz="1400" b="0" dirty="0">
              <a:solidFill>
                <a:srgbClr val="000000"/>
              </a:solidFill>
              <a:effectLst/>
              <a:latin typeface="Consolas" panose="020B0609020204030204" pitchFamily="49" charset="0"/>
            </a:endParaRPr>
          </a:p>
          <a:p>
            <a:pPr marL="0" indent="0">
              <a:buNone/>
            </a:pPr>
            <a:r>
              <a:rPr lang="pt-BR" sz="1400" b="0" dirty="0">
                <a:solidFill>
                  <a:srgbClr val="000000"/>
                </a:solidFill>
                <a:effectLst/>
                <a:latin typeface="Consolas" panose="020B0609020204030204" pitchFamily="49" charset="0"/>
              </a:rPr>
              <a:t>            {</a:t>
            </a:r>
          </a:p>
          <a:p>
            <a:pPr marL="0" indent="0">
              <a:buNone/>
            </a:pPr>
            <a:r>
              <a:rPr lang="pt-BR" sz="1400" b="0" dirty="0">
                <a:solidFill>
                  <a:srgbClr val="000000"/>
                </a:solidFill>
                <a:effectLst/>
                <a:latin typeface="Consolas" panose="020B0609020204030204" pitchFamily="49" charset="0"/>
              </a:rPr>
              <a:t>                cargos = </a:t>
            </a:r>
            <a:r>
              <a:rPr lang="pt-BR" sz="1400" b="0" dirty="0" err="1">
                <a:solidFill>
                  <a:srgbClr val="000000"/>
                </a:solidFill>
                <a:effectLst/>
                <a:latin typeface="Consolas" panose="020B0609020204030204" pitchFamily="49" charset="0"/>
              </a:rPr>
              <a:t>objCargo.ReadById</a:t>
            </a:r>
            <a:r>
              <a:rPr lang="pt-BR" sz="1400" b="0" dirty="0">
                <a:solidFill>
                  <a:srgbClr val="000000"/>
                </a:solidFill>
                <a:effectLst/>
                <a:latin typeface="Consolas" panose="020B0609020204030204" pitchFamily="49" charset="0"/>
              </a:rPr>
              <a:t>() </a:t>
            </a:r>
            <a:r>
              <a:rPr lang="pt-BR" sz="1400" b="0" dirty="0">
                <a:solidFill>
                  <a:srgbClr val="008000"/>
                </a:solidFill>
                <a:effectLst/>
                <a:latin typeface="Consolas" panose="020B0609020204030204" pitchFamily="49" charset="0"/>
              </a:rPr>
              <a:t>// Obtém os dados do cargo pelo ID</a:t>
            </a:r>
            <a:endParaRPr lang="pt-BR" sz="1400" b="0" dirty="0">
              <a:solidFill>
                <a:srgbClr val="000000"/>
              </a:solidFill>
              <a:effectLst/>
              <a:latin typeface="Consolas" panose="020B0609020204030204" pitchFamily="49" charset="0"/>
            </a:endParaRPr>
          </a:p>
          <a:p>
            <a:pPr marL="0" indent="0">
              <a:buNone/>
            </a:pPr>
            <a:r>
              <a:rPr lang="pt-BR" sz="1400" b="0" dirty="0">
                <a:solidFill>
                  <a:srgbClr val="000000"/>
                </a:solidFill>
                <a:effectLst/>
                <a:latin typeface="Consolas" panose="020B0609020204030204" pitchFamily="49" charset="0"/>
              </a:rPr>
              <a:t>            };</a:t>
            </a:r>
          </a:p>
          <a:p>
            <a:pPr marL="0" indent="0">
              <a:buNone/>
            </a:pPr>
            <a:br>
              <a:rPr lang="pt-BR" sz="1400" b="0" dirty="0">
                <a:solidFill>
                  <a:srgbClr val="000000"/>
                </a:solidFill>
                <a:effectLst/>
                <a:latin typeface="Consolas" panose="020B0609020204030204" pitchFamily="49" charset="0"/>
              </a:rPr>
            </a:br>
            <a:r>
              <a:rPr lang="pt-BR" sz="1400" b="0" dirty="0">
                <a:solidFill>
                  <a:srgbClr val="008000"/>
                </a:solidFill>
                <a:effectLst/>
                <a:latin typeface="Consolas" panose="020B0609020204030204" pitchFamily="49" charset="0"/>
              </a:rPr>
              <a:t>            // Retorna a resposta com status 200 OK</a:t>
            </a:r>
            <a:endParaRPr lang="pt-BR" sz="1400" b="0" dirty="0">
              <a:solidFill>
                <a:srgbClr val="000000"/>
              </a:solidFill>
              <a:effectLst/>
              <a:latin typeface="Consolas" panose="020B0609020204030204" pitchFamily="49" charset="0"/>
            </a:endParaRPr>
          </a:p>
          <a:p>
            <a:pPr marL="0" indent="0">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return</a:t>
            </a:r>
            <a:r>
              <a:rPr lang="pt-BR" sz="1400" b="0" dirty="0">
                <a:solidFill>
                  <a:srgbClr val="000000"/>
                </a:solidFill>
                <a:effectLst/>
                <a:latin typeface="Consolas" panose="020B0609020204030204" pitchFamily="49" charset="0"/>
              </a:rPr>
              <a:t> Ok(resposta);</a:t>
            </a:r>
          </a:p>
          <a:p>
            <a:pPr marL="0" indent="0">
              <a:buNone/>
            </a:pPr>
            <a:r>
              <a:rPr lang="pt-BR" sz="1400" b="0" dirty="0">
                <a:solidFill>
                  <a:srgbClr val="000000"/>
                </a:solidFill>
                <a:effectLst/>
                <a:latin typeface="Consolas" panose="020B0609020204030204" pitchFamily="49" charset="0"/>
              </a:rPr>
              <a:t>        }</a:t>
            </a:r>
          </a:p>
          <a:p>
            <a:pPr marL="0" indent="0">
              <a:buNone/>
            </a:pPr>
            <a:br>
              <a:rPr lang="pt-BR" sz="1400" b="0" dirty="0">
                <a:solidFill>
                  <a:srgbClr val="000000"/>
                </a:solidFill>
                <a:effectLst/>
                <a:latin typeface="Consolas" panose="020B0609020204030204" pitchFamily="49" charset="0"/>
              </a:rPr>
            </a:br>
            <a:endParaRPr lang="pt-BR" sz="1400" b="0" dirty="0">
              <a:solidFill>
                <a:srgbClr val="000000"/>
              </a:solidFill>
              <a:effectLst/>
              <a:latin typeface="Consolas" panose="020B0609020204030204" pitchFamily="49" charset="0"/>
            </a:endParaRPr>
          </a:p>
          <a:p>
            <a:pPr marL="0" indent="0">
              <a:spcBef>
                <a:spcPts val="100"/>
              </a:spcBef>
              <a:buNone/>
            </a:pPr>
            <a:endParaRPr lang="pt-BR" sz="1400" dirty="0"/>
          </a:p>
        </p:txBody>
      </p:sp>
      <p:sp>
        <p:nvSpPr>
          <p:cNvPr id="4" name="Título 1">
            <a:extLst>
              <a:ext uri="{FF2B5EF4-FFF2-40B4-BE49-F238E27FC236}">
                <a16:creationId xmlns:a16="http://schemas.microsoft.com/office/drawing/2014/main" id="{EA1CBD22-D330-99B2-9419-4C0447DBBB28}"/>
              </a:ext>
            </a:extLst>
          </p:cNvPr>
          <p:cNvSpPr>
            <a:spLocks noGrp="1"/>
          </p:cNvSpPr>
          <p:nvPr>
            <p:ph type="title"/>
          </p:nvPr>
        </p:nvSpPr>
        <p:spPr>
          <a:xfrm>
            <a:off x="7644636" y="0"/>
            <a:ext cx="4547364" cy="1325563"/>
          </a:xfrm>
        </p:spPr>
        <p:txBody>
          <a:bodyPr>
            <a:normAutofit/>
          </a:bodyPr>
          <a:lstStyle/>
          <a:p>
            <a:r>
              <a:rPr lang="pt-BR" sz="3200" dirty="0" err="1"/>
              <a:t>CargoController.cs</a:t>
            </a:r>
            <a:r>
              <a:rPr lang="pt-BR" sz="3200" dirty="0"/>
              <a:t> 2/5</a:t>
            </a:r>
          </a:p>
        </p:txBody>
      </p:sp>
    </p:spTree>
    <p:extLst>
      <p:ext uri="{BB962C8B-B14F-4D97-AF65-F5344CB8AC3E}">
        <p14:creationId xmlns:p14="http://schemas.microsoft.com/office/powerpoint/2010/main" val="3586216330"/>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19B2058-761F-0B72-E15F-EEC9BBD2AD23}"/>
            </a:ext>
          </a:extLst>
        </p:cNvPr>
        <p:cNvGrpSpPr/>
        <p:nvPr/>
      </p:nvGrpSpPr>
      <p:grpSpPr>
        <a:xfrm>
          <a:off x="0" y="0"/>
          <a:ext cx="0" cy="0"/>
          <a:chOff x="0" y="0"/>
          <a:chExt cx="0" cy="0"/>
        </a:xfrm>
      </p:grpSpPr>
      <p:sp>
        <p:nvSpPr>
          <p:cNvPr id="3" name="Espaço Reservado para Conteúdo 2">
            <a:extLst>
              <a:ext uri="{FF2B5EF4-FFF2-40B4-BE49-F238E27FC236}">
                <a16:creationId xmlns:a16="http://schemas.microsoft.com/office/drawing/2014/main" id="{8D9F96EE-2570-7025-7DF3-EA7736E52BB5}"/>
              </a:ext>
            </a:extLst>
          </p:cNvPr>
          <p:cNvSpPr>
            <a:spLocks noGrp="1"/>
          </p:cNvSpPr>
          <p:nvPr>
            <p:ph idx="1"/>
          </p:nvPr>
        </p:nvSpPr>
        <p:spPr>
          <a:xfrm>
            <a:off x="287382" y="96633"/>
            <a:ext cx="11384280" cy="5765483"/>
          </a:xfrm>
        </p:spPr>
        <p:txBody>
          <a:bodyPr>
            <a:noAutofit/>
          </a:bodyPr>
          <a:lstStyle/>
          <a:p>
            <a:pPr marL="0" indent="0">
              <a:spcBef>
                <a:spcPts val="100"/>
              </a:spcBef>
              <a:buNone/>
            </a:pPr>
            <a:r>
              <a:rPr lang="pt-BR" sz="1300" b="0" dirty="0">
                <a:solidFill>
                  <a:srgbClr val="000000"/>
                </a:solidFill>
                <a:effectLst/>
                <a:latin typeface="Consolas" panose="020B0609020204030204" pitchFamily="49" charset="0"/>
              </a:rPr>
              <a:t>        [</a:t>
            </a:r>
            <a:r>
              <a:rPr lang="pt-BR" sz="1300" b="0" dirty="0" err="1">
                <a:solidFill>
                  <a:srgbClr val="000000"/>
                </a:solidFill>
                <a:effectLst/>
                <a:latin typeface="Consolas" panose="020B0609020204030204" pitchFamily="49" charset="0"/>
              </a:rPr>
              <a:t>Http</a:t>
            </a:r>
            <a:r>
              <a:rPr lang="pt-BR" sz="1300" b="0" dirty="0" err="1">
                <a:solidFill>
                  <a:srgbClr val="000000"/>
                </a:solidFill>
                <a:effectLst/>
                <a:highlight>
                  <a:srgbClr val="FF00FF"/>
                </a:highlight>
                <a:latin typeface="Consolas" panose="020B0609020204030204" pitchFamily="49" charset="0"/>
              </a:rPr>
              <a:t>Post</a:t>
            </a:r>
            <a:r>
              <a:rPr lang="pt-BR" sz="1300" b="0" dirty="0">
                <a:solidFill>
                  <a:srgbClr val="000000"/>
                </a:solidFill>
                <a:effectLst/>
                <a:latin typeface="Consolas" panose="020B0609020204030204" pitchFamily="49" charset="0"/>
              </a:rPr>
              <a:t>(</a:t>
            </a:r>
            <a:r>
              <a:rPr lang="pt-BR" sz="1300" b="0" dirty="0">
                <a:solidFill>
                  <a:srgbClr val="A31515"/>
                </a:solidFill>
                <a:effectLst/>
                <a:latin typeface="Consolas" panose="020B0609020204030204" pitchFamily="49" charset="0"/>
              </a:rPr>
              <a:t>"/cargos/"</a:t>
            </a:r>
            <a:r>
              <a:rPr lang="pt-BR" sz="1300" b="0" dirty="0">
                <a:solidFill>
                  <a:srgbClr val="000000"/>
                </a:solidFill>
                <a:effectLst/>
                <a:latin typeface="Consolas" panose="020B0609020204030204" pitchFamily="49" charset="0"/>
              </a:rPr>
              <a:t>)]</a:t>
            </a:r>
          </a:p>
          <a:p>
            <a:pPr marL="0" indent="0">
              <a:spcBef>
                <a:spcPts val="100"/>
              </a:spcBef>
              <a:buNone/>
            </a:pPr>
            <a:r>
              <a:rPr lang="pt-BR" sz="1300" b="0" dirty="0">
                <a:solidFill>
                  <a:srgbClr val="000000"/>
                </a:solidFill>
                <a:effectLst/>
                <a:latin typeface="Consolas" panose="020B0609020204030204" pitchFamily="49" charset="0"/>
              </a:rPr>
              <a:t>        </a:t>
            </a:r>
            <a:r>
              <a:rPr lang="pt-BR" sz="1300" b="0" dirty="0" err="1">
                <a:solidFill>
                  <a:srgbClr val="0000FF"/>
                </a:solidFill>
                <a:effectLst/>
                <a:latin typeface="Consolas" panose="020B0609020204030204" pitchFamily="49" charset="0"/>
              </a:rPr>
              <a:t>public</a:t>
            </a:r>
            <a:r>
              <a:rPr lang="pt-BR" sz="1300" b="0" dirty="0">
                <a:solidFill>
                  <a:srgbClr val="000000"/>
                </a:solidFill>
                <a:effectLst/>
                <a:latin typeface="Consolas" panose="020B0609020204030204" pitchFamily="49" charset="0"/>
              </a:rPr>
              <a:t> </a:t>
            </a:r>
            <a:r>
              <a:rPr lang="pt-BR" sz="1300" b="0" dirty="0" err="1">
                <a:solidFill>
                  <a:srgbClr val="000000"/>
                </a:solidFill>
                <a:effectLst/>
                <a:latin typeface="Consolas" panose="020B0609020204030204" pitchFamily="49" charset="0"/>
              </a:rPr>
              <a:t>IActionResult</a:t>
            </a:r>
            <a:r>
              <a:rPr lang="pt-BR" sz="1300" b="0" dirty="0">
                <a:solidFill>
                  <a:srgbClr val="000000"/>
                </a:solidFill>
                <a:effectLst/>
                <a:latin typeface="Consolas" panose="020B0609020204030204" pitchFamily="49" charset="0"/>
              </a:rPr>
              <a:t> </a:t>
            </a:r>
            <a:r>
              <a:rPr lang="pt-BR" sz="1300" b="0" dirty="0" err="1">
                <a:solidFill>
                  <a:srgbClr val="000000"/>
                </a:solidFill>
                <a:effectLst/>
                <a:latin typeface="Consolas" panose="020B0609020204030204" pitchFamily="49" charset="0"/>
              </a:rPr>
              <a:t>Post_Cargos</a:t>
            </a:r>
            <a:r>
              <a:rPr lang="pt-BR" sz="1300" b="0" dirty="0">
                <a:solidFill>
                  <a:srgbClr val="000000"/>
                </a:solidFill>
                <a:effectLst/>
                <a:latin typeface="Consolas" panose="020B0609020204030204" pitchFamily="49" charset="0"/>
              </a:rPr>
              <a:t>([</a:t>
            </a:r>
            <a:r>
              <a:rPr lang="pt-BR" sz="1300" b="0" dirty="0" err="1">
                <a:solidFill>
                  <a:srgbClr val="000000"/>
                </a:solidFill>
                <a:effectLst/>
                <a:latin typeface="Consolas" panose="020B0609020204030204" pitchFamily="49" charset="0"/>
              </a:rPr>
              <a:t>FromBody</a:t>
            </a:r>
            <a:r>
              <a:rPr lang="pt-BR" sz="1300" b="0" dirty="0">
                <a:solidFill>
                  <a:srgbClr val="000000"/>
                </a:solidFill>
                <a:effectLst/>
                <a:latin typeface="Consolas" panose="020B0609020204030204" pitchFamily="49" charset="0"/>
              </a:rPr>
              <a:t>] </a:t>
            </a:r>
            <a:r>
              <a:rPr lang="pt-BR" sz="1300" b="0" dirty="0" err="1">
                <a:solidFill>
                  <a:srgbClr val="000000"/>
                </a:solidFill>
                <a:effectLst/>
                <a:latin typeface="Consolas" panose="020B0609020204030204" pitchFamily="49" charset="0"/>
              </a:rPr>
              <a:t>Dictionary</a:t>
            </a:r>
            <a:r>
              <a:rPr lang="pt-BR" sz="1300" b="0" dirty="0">
                <a:solidFill>
                  <a:srgbClr val="000000"/>
                </a:solidFill>
                <a:effectLst/>
                <a:latin typeface="Consolas" panose="020B0609020204030204" pitchFamily="49" charset="0"/>
              </a:rPr>
              <a:t>&lt;</a:t>
            </a:r>
            <a:r>
              <a:rPr lang="pt-BR" sz="1300" b="0" dirty="0" err="1">
                <a:solidFill>
                  <a:srgbClr val="0000FF"/>
                </a:solidFill>
                <a:effectLst/>
                <a:latin typeface="Consolas" panose="020B0609020204030204" pitchFamily="49" charset="0"/>
              </a:rPr>
              <a:t>string</a:t>
            </a:r>
            <a:r>
              <a:rPr lang="pt-BR" sz="1300" b="0" dirty="0">
                <a:solidFill>
                  <a:srgbClr val="000000"/>
                </a:solidFill>
                <a:effectLst/>
                <a:latin typeface="Consolas" panose="020B0609020204030204" pitchFamily="49" charset="0"/>
              </a:rPr>
              <a:t>, </a:t>
            </a:r>
            <a:r>
              <a:rPr lang="pt-BR" sz="1300" b="0" dirty="0" err="1">
                <a:solidFill>
                  <a:srgbClr val="000000"/>
                </a:solidFill>
                <a:effectLst/>
                <a:latin typeface="Consolas" panose="020B0609020204030204" pitchFamily="49" charset="0"/>
              </a:rPr>
              <a:t>Dictionary</a:t>
            </a:r>
            <a:r>
              <a:rPr lang="pt-BR" sz="1300" b="0" dirty="0">
                <a:solidFill>
                  <a:srgbClr val="000000"/>
                </a:solidFill>
                <a:effectLst/>
                <a:latin typeface="Consolas" panose="020B0609020204030204" pitchFamily="49" charset="0"/>
              </a:rPr>
              <a:t>&lt;</a:t>
            </a:r>
            <a:r>
              <a:rPr lang="pt-BR" sz="1300" b="0" dirty="0" err="1">
                <a:solidFill>
                  <a:srgbClr val="0000FF"/>
                </a:solidFill>
                <a:effectLst/>
                <a:latin typeface="Consolas" panose="020B0609020204030204" pitchFamily="49" charset="0"/>
              </a:rPr>
              <a:t>string</a:t>
            </a:r>
            <a:r>
              <a:rPr lang="pt-BR" sz="1300" b="0" dirty="0">
                <a:solidFill>
                  <a:srgbClr val="000000"/>
                </a:solidFill>
                <a:effectLst/>
                <a:latin typeface="Consolas" panose="020B0609020204030204" pitchFamily="49" charset="0"/>
              </a:rPr>
              <a:t>, </a:t>
            </a:r>
            <a:r>
              <a:rPr lang="pt-BR" sz="1300" b="0" dirty="0" err="1">
                <a:solidFill>
                  <a:srgbClr val="0000FF"/>
                </a:solidFill>
                <a:effectLst/>
                <a:latin typeface="Consolas" panose="020B0609020204030204" pitchFamily="49" charset="0"/>
              </a:rPr>
              <a:t>object</a:t>
            </a:r>
            <a:r>
              <a:rPr lang="pt-BR" sz="1300" b="0" dirty="0">
                <a:solidFill>
                  <a:srgbClr val="000000"/>
                </a:solidFill>
                <a:effectLst/>
                <a:latin typeface="Consolas" panose="020B0609020204030204" pitchFamily="49" charset="0"/>
              </a:rPr>
              <a:t>&gt;&gt; </a:t>
            </a:r>
            <a:r>
              <a:rPr lang="pt-BR" sz="1300" b="0" dirty="0" err="1">
                <a:solidFill>
                  <a:srgbClr val="000000"/>
                </a:solidFill>
                <a:effectLst/>
                <a:latin typeface="Consolas" panose="020B0609020204030204" pitchFamily="49" charset="0"/>
              </a:rPr>
              <a:t>jsonData</a:t>
            </a:r>
            <a:r>
              <a:rPr lang="pt-BR" sz="1300" b="0" dirty="0">
                <a:solidFill>
                  <a:srgbClr val="000000"/>
                </a:solidFill>
                <a:effectLst/>
                <a:latin typeface="Consolas" panose="020B0609020204030204" pitchFamily="49" charset="0"/>
              </a:rPr>
              <a:t>){</a:t>
            </a:r>
          </a:p>
          <a:p>
            <a:pPr marL="0" indent="0">
              <a:spcBef>
                <a:spcPts val="100"/>
              </a:spcBef>
              <a:buNone/>
            </a:pPr>
            <a:r>
              <a:rPr lang="pt-BR" sz="1300" b="0" dirty="0">
                <a:solidFill>
                  <a:srgbClr val="000000"/>
                </a:solidFill>
                <a:effectLst/>
                <a:latin typeface="Consolas" panose="020B0609020204030204" pitchFamily="49" charset="0"/>
              </a:rPr>
              <a:t>        </a:t>
            </a:r>
            <a:r>
              <a:rPr lang="pt-BR" sz="1300" b="0" dirty="0" err="1">
                <a:solidFill>
                  <a:srgbClr val="0000FF"/>
                </a:solidFill>
                <a:effectLst/>
                <a:latin typeface="Consolas" panose="020B0609020204030204" pitchFamily="49" charset="0"/>
              </a:rPr>
              <a:t>try</a:t>
            </a:r>
            <a:r>
              <a:rPr lang="pt-BR" sz="1300" b="0" dirty="0">
                <a:solidFill>
                  <a:srgbClr val="0000FF"/>
                </a:solidFill>
                <a:effectLst/>
                <a:latin typeface="Consolas" panose="020B0609020204030204" pitchFamily="49" charset="0"/>
              </a:rPr>
              <a:t> </a:t>
            </a:r>
            <a:r>
              <a:rPr lang="pt-BR" sz="1300" b="0" dirty="0">
                <a:solidFill>
                  <a:srgbClr val="000000"/>
                </a:solidFill>
                <a:effectLst/>
                <a:latin typeface="Consolas" panose="020B0609020204030204" pitchFamily="49" charset="0"/>
              </a:rPr>
              <a:t>{</a:t>
            </a:r>
          </a:p>
          <a:p>
            <a:pPr marL="0" indent="0">
              <a:spcBef>
                <a:spcPts val="100"/>
              </a:spcBef>
              <a:buNone/>
            </a:pPr>
            <a:r>
              <a:rPr lang="pt-BR" sz="1300" b="0" dirty="0">
                <a:solidFill>
                  <a:srgbClr val="0000FF"/>
                </a:solidFill>
                <a:effectLst/>
                <a:latin typeface="Consolas" panose="020B0609020204030204" pitchFamily="49" charset="0"/>
              </a:rPr>
              <a:t>          </a:t>
            </a:r>
            <a:r>
              <a:rPr lang="pt-BR" sz="1300" b="0" dirty="0" err="1">
                <a:solidFill>
                  <a:srgbClr val="0000FF"/>
                </a:solidFill>
                <a:effectLst/>
                <a:latin typeface="Consolas" panose="020B0609020204030204" pitchFamily="49" charset="0"/>
              </a:rPr>
              <a:t>string</a:t>
            </a:r>
            <a:r>
              <a:rPr lang="pt-BR" sz="1300" b="0" dirty="0">
                <a:solidFill>
                  <a:srgbClr val="000000"/>
                </a:solidFill>
                <a:effectLst/>
                <a:latin typeface="Consolas" panose="020B0609020204030204" pitchFamily="49" charset="0"/>
              </a:rPr>
              <a:t> </a:t>
            </a:r>
            <a:r>
              <a:rPr lang="pt-BR" sz="1300" b="0" dirty="0" err="1">
                <a:solidFill>
                  <a:srgbClr val="000000"/>
                </a:solidFill>
                <a:effectLst/>
                <a:latin typeface="Consolas" panose="020B0609020204030204" pitchFamily="49" charset="0"/>
              </a:rPr>
              <a:t>authorization</a:t>
            </a:r>
            <a:r>
              <a:rPr lang="pt-BR" sz="1300" b="0" dirty="0">
                <a:solidFill>
                  <a:srgbClr val="000000"/>
                </a:solidFill>
                <a:effectLst/>
                <a:latin typeface="Consolas" panose="020B0609020204030204" pitchFamily="49" charset="0"/>
              </a:rPr>
              <a:t> = </a:t>
            </a:r>
            <a:r>
              <a:rPr lang="pt-BR" sz="1300" b="0" dirty="0" err="1">
                <a:solidFill>
                  <a:srgbClr val="000000"/>
                </a:solidFill>
                <a:effectLst/>
                <a:latin typeface="Consolas" panose="020B0609020204030204" pitchFamily="49" charset="0"/>
              </a:rPr>
              <a:t>Request.Headers</a:t>
            </a:r>
            <a:r>
              <a:rPr lang="pt-BR" sz="1300" b="0" dirty="0">
                <a:solidFill>
                  <a:srgbClr val="000000"/>
                </a:solidFill>
                <a:effectLst/>
                <a:latin typeface="Consolas" panose="020B0609020204030204" pitchFamily="49" charset="0"/>
              </a:rPr>
              <a:t>[</a:t>
            </a:r>
            <a:r>
              <a:rPr lang="pt-BR" sz="1300" b="0" dirty="0">
                <a:solidFill>
                  <a:srgbClr val="A31515"/>
                </a:solidFill>
                <a:effectLst/>
                <a:latin typeface="Consolas" panose="020B0609020204030204" pitchFamily="49" charset="0"/>
              </a:rPr>
              <a:t>"</a:t>
            </a:r>
            <a:r>
              <a:rPr lang="pt-BR" sz="1300" b="0" dirty="0" err="1">
                <a:solidFill>
                  <a:srgbClr val="A31515"/>
                </a:solidFill>
                <a:effectLst/>
                <a:latin typeface="Consolas" panose="020B0609020204030204" pitchFamily="49" charset="0"/>
              </a:rPr>
              <a:t>Authorization</a:t>
            </a:r>
            <a:r>
              <a:rPr lang="pt-BR" sz="1300" b="0" dirty="0">
                <a:solidFill>
                  <a:srgbClr val="A31515"/>
                </a:solidFill>
                <a:effectLst/>
                <a:latin typeface="Consolas" panose="020B0609020204030204" pitchFamily="49" charset="0"/>
              </a:rPr>
              <a:t>"</a:t>
            </a:r>
            <a:r>
              <a:rPr lang="pt-BR" sz="1300" b="0" dirty="0">
                <a:solidFill>
                  <a:srgbClr val="000000"/>
                </a:solidFill>
                <a:effectLst/>
                <a:latin typeface="Consolas" panose="020B0609020204030204" pitchFamily="49" charset="0"/>
              </a:rPr>
              <a:t>].</a:t>
            </a:r>
            <a:r>
              <a:rPr lang="pt-BR" sz="1300" b="0" dirty="0" err="1">
                <a:solidFill>
                  <a:srgbClr val="000000"/>
                </a:solidFill>
                <a:effectLst/>
                <a:latin typeface="Consolas" panose="020B0609020204030204" pitchFamily="49" charset="0"/>
              </a:rPr>
              <a:t>ToString</a:t>
            </a:r>
            <a:r>
              <a:rPr lang="pt-BR" sz="1300" b="0" dirty="0">
                <a:solidFill>
                  <a:srgbClr val="000000"/>
                </a:solidFill>
                <a:effectLst/>
                <a:latin typeface="Consolas" panose="020B0609020204030204" pitchFamily="49" charset="0"/>
              </a:rPr>
              <a:t>(); //</a:t>
            </a:r>
            <a:r>
              <a:rPr lang="pt-BR" sz="1300" b="0" dirty="0">
                <a:solidFill>
                  <a:srgbClr val="008000"/>
                </a:solidFill>
                <a:effectLst/>
                <a:latin typeface="Consolas" panose="020B0609020204030204" pitchFamily="49" charset="0"/>
              </a:rPr>
              <a:t>autorização da requisição</a:t>
            </a:r>
            <a:endParaRPr lang="pt-BR" sz="1300" b="0" dirty="0">
              <a:solidFill>
                <a:srgbClr val="000000"/>
              </a:solidFill>
              <a:effectLst/>
              <a:latin typeface="Consolas" panose="020B0609020204030204" pitchFamily="49" charset="0"/>
            </a:endParaRPr>
          </a:p>
          <a:p>
            <a:pPr marL="0" indent="0">
              <a:spcBef>
                <a:spcPts val="100"/>
              </a:spcBef>
              <a:buNone/>
            </a:pPr>
            <a:r>
              <a:rPr lang="pt-BR" sz="1300" b="0" dirty="0">
                <a:solidFill>
                  <a:srgbClr val="008000"/>
                </a:solidFill>
                <a:effectLst/>
                <a:latin typeface="Consolas" panose="020B0609020204030204" pitchFamily="49" charset="0"/>
              </a:rPr>
              <a:t>          </a:t>
            </a:r>
            <a:r>
              <a:rPr lang="pt-BR" sz="1300" b="0" dirty="0" err="1">
                <a:solidFill>
                  <a:srgbClr val="000000"/>
                </a:solidFill>
                <a:effectLst/>
                <a:latin typeface="Consolas" panose="020B0609020204030204" pitchFamily="49" charset="0"/>
              </a:rPr>
              <a:t>JwtMiddleware</a:t>
            </a:r>
            <a:r>
              <a:rPr lang="pt-BR" sz="1300" b="0" dirty="0">
                <a:solidFill>
                  <a:srgbClr val="000000"/>
                </a:solidFill>
                <a:effectLst/>
                <a:latin typeface="Consolas" panose="020B0609020204030204" pitchFamily="49" charset="0"/>
              </a:rPr>
              <a:t> </a:t>
            </a:r>
            <a:r>
              <a:rPr lang="pt-BR" sz="1300" b="0" dirty="0" err="1">
                <a:solidFill>
                  <a:srgbClr val="000000"/>
                </a:solidFill>
                <a:effectLst/>
                <a:latin typeface="Consolas" panose="020B0609020204030204" pitchFamily="49" charset="0"/>
              </a:rPr>
              <a:t>jwtMiddleware</a:t>
            </a:r>
            <a:r>
              <a:rPr lang="pt-BR" sz="1300" b="0" dirty="0">
                <a:solidFill>
                  <a:srgbClr val="000000"/>
                </a:solidFill>
                <a:effectLst/>
                <a:latin typeface="Consolas" panose="020B0609020204030204" pitchFamily="49" charset="0"/>
              </a:rPr>
              <a:t> = </a:t>
            </a:r>
            <a:r>
              <a:rPr lang="pt-BR" sz="1300" b="0" dirty="0">
                <a:solidFill>
                  <a:srgbClr val="0000FF"/>
                </a:solidFill>
                <a:effectLst/>
                <a:latin typeface="Consolas" panose="020B0609020204030204" pitchFamily="49" charset="0"/>
              </a:rPr>
              <a:t>new</a:t>
            </a:r>
            <a:r>
              <a:rPr lang="pt-BR" sz="1300" b="0" dirty="0">
                <a:solidFill>
                  <a:srgbClr val="000000"/>
                </a:solidFill>
                <a:effectLst/>
                <a:latin typeface="Consolas" panose="020B0609020204030204" pitchFamily="49" charset="0"/>
              </a:rPr>
              <a:t> </a:t>
            </a:r>
            <a:r>
              <a:rPr lang="pt-BR" sz="1300" b="0" dirty="0" err="1">
                <a:solidFill>
                  <a:srgbClr val="000000"/>
                </a:solidFill>
                <a:effectLst/>
                <a:latin typeface="Consolas" panose="020B0609020204030204" pitchFamily="49" charset="0"/>
              </a:rPr>
              <a:t>JwtMiddleware</a:t>
            </a:r>
            <a:r>
              <a:rPr lang="pt-BR" sz="1300" b="0" dirty="0">
                <a:solidFill>
                  <a:srgbClr val="000000"/>
                </a:solidFill>
                <a:effectLst/>
                <a:latin typeface="Consolas" panose="020B0609020204030204" pitchFamily="49" charset="0"/>
              </a:rPr>
              <a:t>();</a:t>
            </a:r>
          </a:p>
          <a:p>
            <a:pPr marL="0" indent="0">
              <a:spcBef>
                <a:spcPts val="100"/>
              </a:spcBef>
              <a:buNone/>
            </a:pPr>
            <a:r>
              <a:rPr lang="pt-BR" sz="1300" b="0" dirty="0">
                <a:solidFill>
                  <a:srgbClr val="000000"/>
                </a:solidFill>
                <a:effectLst/>
                <a:latin typeface="Consolas" panose="020B0609020204030204" pitchFamily="49" charset="0"/>
              </a:rPr>
              <a:t>          </a:t>
            </a:r>
            <a:r>
              <a:rPr lang="pt-BR" sz="1300" b="0" dirty="0" err="1">
                <a:solidFill>
                  <a:srgbClr val="000000"/>
                </a:solidFill>
                <a:effectLst/>
                <a:latin typeface="Consolas" panose="020B0609020204030204" pitchFamily="49" charset="0"/>
              </a:rPr>
              <a:t>CursoMiddleware</a:t>
            </a:r>
            <a:r>
              <a:rPr lang="pt-BR" sz="1300" b="0" dirty="0">
                <a:solidFill>
                  <a:srgbClr val="000000"/>
                </a:solidFill>
                <a:effectLst/>
                <a:latin typeface="Consolas" panose="020B0609020204030204" pitchFamily="49" charset="0"/>
              </a:rPr>
              <a:t> </a:t>
            </a:r>
            <a:r>
              <a:rPr lang="pt-BR" sz="1300" b="0" dirty="0" err="1">
                <a:solidFill>
                  <a:srgbClr val="000000"/>
                </a:solidFill>
                <a:effectLst/>
                <a:latin typeface="Consolas" panose="020B0609020204030204" pitchFamily="49" charset="0"/>
              </a:rPr>
              <a:t>CursoMiddleware</a:t>
            </a:r>
            <a:r>
              <a:rPr lang="pt-BR" sz="1300" b="0" dirty="0">
                <a:solidFill>
                  <a:srgbClr val="000000"/>
                </a:solidFill>
                <a:effectLst/>
                <a:latin typeface="Consolas" panose="020B0609020204030204" pitchFamily="49" charset="0"/>
              </a:rPr>
              <a:t> = </a:t>
            </a:r>
            <a:r>
              <a:rPr lang="pt-BR" sz="1300" b="0" dirty="0">
                <a:solidFill>
                  <a:srgbClr val="0000FF"/>
                </a:solidFill>
                <a:effectLst/>
                <a:latin typeface="Consolas" panose="020B0609020204030204" pitchFamily="49" charset="0"/>
              </a:rPr>
              <a:t>new</a:t>
            </a:r>
            <a:r>
              <a:rPr lang="pt-BR" sz="1300" b="0" dirty="0">
                <a:solidFill>
                  <a:srgbClr val="000000"/>
                </a:solidFill>
                <a:effectLst/>
                <a:latin typeface="Consolas" panose="020B0609020204030204" pitchFamily="49" charset="0"/>
              </a:rPr>
              <a:t> </a:t>
            </a:r>
            <a:r>
              <a:rPr lang="pt-BR" sz="1300" b="0" dirty="0" err="1">
                <a:solidFill>
                  <a:srgbClr val="000000"/>
                </a:solidFill>
                <a:effectLst/>
                <a:latin typeface="Consolas" panose="020B0609020204030204" pitchFamily="49" charset="0"/>
              </a:rPr>
              <a:t>CursoMiddleware</a:t>
            </a:r>
            <a:r>
              <a:rPr lang="pt-BR" sz="1300" b="0" dirty="0">
                <a:solidFill>
                  <a:srgbClr val="000000"/>
                </a:solidFill>
                <a:effectLst/>
                <a:latin typeface="Consolas" panose="020B0609020204030204" pitchFamily="49" charset="0"/>
              </a:rPr>
              <a:t>();</a:t>
            </a:r>
          </a:p>
          <a:p>
            <a:pPr marL="0" indent="0">
              <a:spcBef>
                <a:spcPts val="100"/>
              </a:spcBef>
              <a:buNone/>
            </a:pPr>
            <a:r>
              <a:rPr lang="pt-BR" sz="1300" b="0" dirty="0">
                <a:solidFill>
                  <a:srgbClr val="000000"/>
                </a:solidFill>
                <a:effectLst/>
                <a:latin typeface="Consolas" panose="020B0609020204030204" pitchFamily="49" charset="0"/>
              </a:rPr>
              <a:t>          </a:t>
            </a:r>
            <a:r>
              <a:rPr lang="pt-BR" sz="1300" b="0" dirty="0" err="1">
                <a:solidFill>
                  <a:srgbClr val="000000"/>
                </a:solidFill>
                <a:effectLst/>
                <a:latin typeface="Consolas" panose="020B0609020204030204" pitchFamily="49" charset="0"/>
              </a:rPr>
              <a:t>jwtMiddleware.Validar</a:t>
            </a:r>
            <a:r>
              <a:rPr lang="pt-BR" sz="1300" b="0" dirty="0">
                <a:solidFill>
                  <a:srgbClr val="000000"/>
                </a:solidFill>
                <a:effectLst/>
                <a:latin typeface="Consolas" panose="020B0609020204030204" pitchFamily="49" charset="0"/>
              </a:rPr>
              <a:t>(</a:t>
            </a:r>
            <a:r>
              <a:rPr lang="pt-BR" sz="1300" b="0" dirty="0" err="1">
                <a:solidFill>
                  <a:srgbClr val="000000"/>
                </a:solidFill>
                <a:effectLst/>
                <a:latin typeface="Consolas" panose="020B0609020204030204" pitchFamily="49" charset="0"/>
              </a:rPr>
              <a:t>authorization</a:t>
            </a:r>
            <a:r>
              <a:rPr lang="pt-BR" sz="1300" b="0" dirty="0">
                <a:solidFill>
                  <a:srgbClr val="000000"/>
                </a:solidFill>
                <a:effectLst/>
                <a:latin typeface="Consolas" panose="020B0609020204030204" pitchFamily="49" charset="0"/>
              </a:rPr>
              <a:t>);</a:t>
            </a:r>
          </a:p>
          <a:p>
            <a:pPr marL="0" indent="0">
              <a:spcBef>
                <a:spcPts val="100"/>
              </a:spcBef>
              <a:buNone/>
            </a:pPr>
            <a:r>
              <a:rPr lang="pt-BR" sz="1300" b="0" dirty="0">
                <a:solidFill>
                  <a:srgbClr val="000000"/>
                </a:solidFill>
                <a:effectLst/>
                <a:latin typeface="Consolas" panose="020B0609020204030204" pitchFamily="49" charset="0"/>
              </a:rPr>
              <a:t>          </a:t>
            </a:r>
            <a:r>
              <a:rPr lang="pt-BR" sz="1300" b="0" dirty="0" err="1">
                <a:solidFill>
                  <a:srgbClr val="000000"/>
                </a:solidFill>
                <a:effectLst/>
                <a:latin typeface="Consolas" panose="020B0609020204030204" pitchFamily="49" charset="0"/>
              </a:rPr>
              <a:t>CursoMiddleware.ValidarNomeCurso</a:t>
            </a:r>
            <a:r>
              <a:rPr lang="pt-BR" sz="1300" b="0" dirty="0">
                <a:solidFill>
                  <a:srgbClr val="000000"/>
                </a:solidFill>
                <a:effectLst/>
                <a:latin typeface="Consolas" panose="020B0609020204030204" pitchFamily="49" charset="0"/>
              </a:rPr>
              <a:t>(</a:t>
            </a:r>
            <a:r>
              <a:rPr lang="pt-BR" sz="1300" b="0" dirty="0" err="1">
                <a:solidFill>
                  <a:srgbClr val="000000"/>
                </a:solidFill>
                <a:effectLst/>
                <a:latin typeface="Consolas" panose="020B0609020204030204" pitchFamily="49" charset="0"/>
              </a:rPr>
              <a:t>jsonData</a:t>
            </a:r>
            <a:r>
              <a:rPr lang="pt-BR" sz="1300" b="0" dirty="0">
                <a:solidFill>
                  <a:srgbClr val="000000"/>
                </a:solidFill>
                <a:effectLst/>
                <a:latin typeface="Consolas" panose="020B0609020204030204" pitchFamily="49" charset="0"/>
              </a:rPr>
              <a:t>);</a:t>
            </a:r>
            <a:br>
              <a:rPr lang="pt-BR" sz="1300" b="0" dirty="0">
                <a:solidFill>
                  <a:srgbClr val="000000"/>
                </a:solidFill>
                <a:effectLst/>
                <a:latin typeface="Consolas" panose="020B0609020204030204" pitchFamily="49" charset="0"/>
              </a:rPr>
            </a:br>
            <a:r>
              <a:rPr lang="pt-BR" sz="1300" b="0" dirty="0">
                <a:solidFill>
                  <a:srgbClr val="000000"/>
                </a:solidFill>
                <a:effectLst/>
                <a:latin typeface="Consolas" panose="020B0609020204030204" pitchFamily="49" charset="0"/>
              </a:rPr>
              <a:t>          </a:t>
            </a:r>
            <a:r>
              <a:rPr lang="pt-BR" sz="1300" b="0" dirty="0" err="1">
                <a:solidFill>
                  <a:srgbClr val="000000"/>
                </a:solidFill>
                <a:effectLst/>
                <a:latin typeface="Consolas" panose="020B0609020204030204" pitchFamily="49" charset="0"/>
              </a:rPr>
              <a:t>Dictionary</a:t>
            </a:r>
            <a:r>
              <a:rPr lang="pt-BR" sz="1300" b="0" dirty="0">
                <a:solidFill>
                  <a:srgbClr val="000000"/>
                </a:solidFill>
                <a:effectLst/>
                <a:latin typeface="Consolas" panose="020B0609020204030204" pitchFamily="49" charset="0"/>
              </a:rPr>
              <a:t>&lt;</a:t>
            </a:r>
            <a:r>
              <a:rPr lang="pt-BR" sz="1300" b="0" dirty="0" err="1">
                <a:solidFill>
                  <a:srgbClr val="0000FF"/>
                </a:solidFill>
                <a:effectLst/>
                <a:latin typeface="Consolas" panose="020B0609020204030204" pitchFamily="49" charset="0"/>
              </a:rPr>
              <a:t>string</a:t>
            </a:r>
            <a:r>
              <a:rPr lang="pt-BR" sz="1300" b="0" dirty="0">
                <a:solidFill>
                  <a:srgbClr val="000000"/>
                </a:solidFill>
                <a:effectLst/>
                <a:latin typeface="Consolas" panose="020B0609020204030204" pitchFamily="49" charset="0"/>
              </a:rPr>
              <a:t>, </a:t>
            </a:r>
            <a:r>
              <a:rPr lang="pt-BR" sz="1300" b="0" dirty="0" err="1">
                <a:solidFill>
                  <a:srgbClr val="0000FF"/>
                </a:solidFill>
                <a:effectLst/>
                <a:latin typeface="Consolas" panose="020B0609020204030204" pitchFamily="49" charset="0"/>
              </a:rPr>
              <a:t>object</a:t>
            </a:r>
            <a:r>
              <a:rPr lang="pt-BR" sz="1300" b="0" dirty="0">
                <a:solidFill>
                  <a:srgbClr val="000000"/>
                </a:solidFill>
                <a:effectLst/>
                <a:latin typeface="Consolas" panose="020B0609020204030204" pitchFamily="49" charset="0"/>
              </a:rPr>
              <a:t>&gt; </a:t>
            </a:r>
            <a:r>
              <a:rPr lang="pt-BR" sz="1300" b="0" dirty="0" err="1">
                <a:solidFill>
                  <a:srgbClr val="000000"/>
                </a:solidFill>
                <a:effectLst/>
                <a:highlight>
                  <a:srgbClr val="00FFFF"/>
                </a:highlight>
                <a:latin typeface="Consolas" panose="020B0609020204030204" pitchFamily="49" charset="0"/>
              </a:rPr>
              <a:t>cargoData</a:t>
            </a:r>
            <a:r>
              <a:rPr lang="pt-BR" sz="1300" b="0" dirty="0">
                <a:solidFill>
                  <a:srgbClr val="000000"/>
                </a:solidFill>
                <a:effectLst/>
                <a:latin typeface="Consolas" panose="020B0609020204030204" pitchFamily="49" charset="0"/>
              </a:rPr>
              <a:t> = </a:t>
            </a:r>
            <a:r>
              <a:rPr lang="pt-BR" sz="1300" b="0" dirty="0" err="1">
                <a:solidFill>
                  <a:srgbClr val="000000"/>
                </a:solidFill>
                <a:effectLst/>
                <a:latin typeface="Consolas" panose="020B0609020204030204" pitchFamily="49" charset="0"/>
              </a:rPr>
              <a:t>jsonData</a:t>
            </a:r>
            <a:r>
              <a:rPr lang="pt-BR" sz="1300" b="0" dirty="0">
                <a:solidFill>
                  <a:srgbClr val="000000"/>
                </a:solidFill>
                <a:effectLst/>
                <a:latin typeface="Consolas" panose="020B0609020204030204" pitchFamily="49" charset="0"/>
              </a:rPr>
              <a:t>[</a:t>
            </a:r>
            <a:r>
              <a:rPr lang="pt-BR" sz="1300" b="0" dirty="0">
                <a:solidFill>
                  <a:srgbClr val="A31515"/>
                </a:solidFill>
                <a:effectLst/>
                <a:latin typeface="Consolas" panose="020B0609020204030204" pitchFamily="49" charset="0"/>
              </a:rPr>
              <a:t>"</a:t>
            </a:r>
            <a:r>
              <a:rPr lang="pt-BR" sz="1300" b="0" dirty="0">
                <a:solidFill>
                  <a:srgbClr val="A31515"/>
                </a:solidFill>
                <a:effectLst/>
                <a:highlight>
                  <a:srgbClr val="00FFFF"/>
                </a:highlight>
                <a:latin typeface="Consolas" panose="020B0609020204030204" pitchFamily="49" charset="0"/>
              </a:rPr>
              <a:t>cargo</a:t>
            </a:r>
            <a:r>
              <a:rPr lang="pt-BR" sz="1300" b="0" dirty="0">
                <a:solidFill>
                  <a:srgbClr val="A31515"/>
                </a:solidFill>
                <a:effectLst/>
                <a:latin typeface="Consolas" panose="020B0609020204030204" pitchFamily="49" charset="0"/>
              </a:rPr>
              <a:t>"</a:t>
            </a:r>
            <a:r>
              <a:rPr lang="pt-BR" sz="1300" b="0" dirty="0">
                <a:solidFill>
                  <a:srgbClr val="000000"/>
                </a:solidFill>
                <a:effectLst/>
                <a:latin typeface="Consolas" panose="020B0609020204030204" pitchFamily="49" charset="0"/>
              </a:rPr>
              <a:t>];</a:t>
            </a:r>
          </a:p>
          <a:p>
            <a:pPr marL="0" indent="0">
              <a:spcBef>
                <a:spcPts val="100"/>
              </a:spcBef>
              <a:buNone/>
            </a:pPr>
            <a:r>
              <a:rPr lang="pt-BR" sz="1300" b="0" dirty="0">
                <a:solidFill>
                  <a:srgbClr val="000000"/>
                </a:solidFill>
                <a:effectLst/>
                <a:latin typeface="Consolas" panose="020B0609020204030204" pitchFamily="49" charset="0"/>
              </a:rPr>
              <a:t>          </a:t>
            </a:r>
            <a:r>
              <a:rPr lang="pt-BR" sz="1300" b="0" dirty="0" err="1">
                <a:solidFill>
                  <a:srgbClr val="0000FF"/>
                </a:solidFill>
                <a:effectLst/>
                <a:latin typeface="Consolas" panose="020B0609020204030204" pitchFamily="49" charset="0"/>
              </a:rPr>
              <a:t>string</a:t>
            </a:r>
            <a:r>
              <a:rPr lang="pt-BR" sz="1300" b="0" dirty="0">
                <a:solidFill>
                  <a:srgbClr val="000000"/>
                </a:solidFill>
                <a:effectLst/>
                <a:latin typeface="Consolas" panose="020B0609020204030204" pitchFamily="49" charset="0"/>
              </a:rPr>
              <a:t> </a:t>
            </a:r>
            <a:r>
              <a:rPr lang="pt-BR" sz="1300" b="0" dirty="0" err="1">
                <a:solidFill>
                  <a:srgbClr val="000000"/>
                </a:solidFill>
                <a:effectLst/>
                <a:highlight>
                  <a:srgbClr val="00FF00"/>
                </a:highlight>
                <a:latin typeface="Consolas" panose="020B0609020204030204" pitchFamily="49" charset="0"/>
              </a:rPr>
              <a:t>nomeCargo</a:t>
            </a:r>
            <a:r>
              <a:rPr lang="pt-BR" sz="1300" b="0" dirty="0">
                <a:solidFill>
                  <a:srgbClr val="000000"/>
                </a:solidFill>
                <a:effectLst/>
                <a:latin typeface="Consolas" panose="020B0609020204030204" pitchFamily="49" charset="0"/>
              </a:rPr>
              <a:t> = </a:t>
            </a:r>
            <a:r>
              <a:rPr lang="pt-BR" sz="1300" b="0" dirty="0" err="1">
                <a:solidFill>
                  <a:srgbClr val="000000"/>
                </a:solidFill>
                <a:effectLst/>
                <a:latin typeface="Consolas" panose="020B0609020204030204" pitchFamily="49" charset="0"/>
              </a:rPr>
              <a:t>cargoData</a:t>
            </a:r>
            <a:r>
              <a:rPr lang="pt-BR" sz="1300" b="0" dirty="0">
                <a:solidFill>
                  <a:srgbClr val="000000"/>
                </a:solidFill>
                <a:effectLst/>
                <a:latin typeface="Consolas" panose="020B0609020204030204" pitchFamily="49" charset="0"/>
              </a:rPr>
              <a:t>[</a:t>
            </a:r>
            <a:r>
              <a:rPr lang="pt-BR" sz="1300" b="0" dirty="0">
                <a:solidFill>
                  <a:srgbClr val="A31515"/>
                </a:solidFill>
                <a:effectLst/>
                <a:latin typeface="Consolas" panose="020B0609020204030204" pitchFamily="49" charset="0"/>
              </a:rPr>
              <a:t>"</a:t>
            </a:r>
            <a:r>
              <a:rPr lang="pt-BR" sz="1300" b="0" dirty="0" err="1">
                <a:solidFill>
                  <a:srgbClr val="A31515"/>
                </a:solidFill>
                <a:effectLst/>
                <a:highlight>
                  <a:srgbClr val="00FF00"/>
                </a:highlight>
                <a:latin typeface="Consolas" panose="020B0609020204030204" pitchFamily="49" charset="0"/>
              </a:rPr>
              <a:t>nomeCargo</a:t>
            </a:r>
            <a:r>
              <a:rPr lang="pt-BR" sz="1300" b="0" dirty="0">
                <a:solidFill>
                  <a:srgbClr val="A31515"/>
                </a:solidFill>
                <a:effectLst/>
                <a:latin typeface="Consolas" panose="020B0609020204030204" pitchFamily="49" charset="0"/>
              </a:rPr>
              <a:t>"</a:t>
            </a:r>
            <a:r>
              <a:rPr lang="pt-BR" sz="1300" b="0" dirty="0">
                <a:solidFill>
                  <a:srgbClr val="000000"/>
                </a:solidFill>
                <a:effectLst/>
                <a:latin typeface="Consolas" panose="020B0609020204030204" pitchFamily="49" charset="0"/>
              </a:rPr>
              <a:t>].</a:t>
            </a:r>
            <a:r>
              <a:rPr lang="pt-BR" sz="1300" b="0" dirty="0" err="1">
                <a:solidFill>
                  <a:srgbClr val="000000"/>
                </a:solidFill>
                <a:effectLst/>
                <a:latin typeface="Consolas" panose="020B0609020204030204" pitchFamily="49" charset="0"/>
              </a:rPr>
              <a:t>ToString</a:t>
            </a:r>
            <a:r>
              <a:rPr lang="pt-BR" sz="1300" b="0" dirty="0">
                <a:solidFill>
                  <a:srgbClr val="000000"/>
                </a:solidFill>
                <a:effectLst/>
                <a:latin typeface="Consolas" panose="020B0609020204030204" pitchFamily="49" charset="0"/>
              </a:rPr>
              <a:t>();</a:t>
            </a:r>
            <a:br>
              <a:rPr lang="pt-BR" sz="1300" b="0" dirty="0">
                <a:solidFill>
                  <a:srgbClr val="000000"/>
                </a:solidFill>
                <a:effectLst/>
                <a:latin typeface="Consolas" panose="020B0609020204030204" pitchFamily="49" charset="0"/>
              </a:rPr>
            </a:br>
            <a:r>
              <a:rPr lang="pt-BR" sz="1300" b="0" dirty="0">
                <a:solidFill>
                  <a:srgbClr val="000000"/>
                </a:solidFill>
                <a:effectLst/>
                <a:latin typeface="Consolas" panose="020B0609020204030204" pitchFamily="49" charset="0"/>
              </a:rPr>
              <a:t>          </a:t>
            </a:r>
            <a:r>
              <a:rPr lang="pt-BR" sz="1300" b="0" dirty="0" err="1">
                <a:solidFill>
                  <a:srgbClr val="000000"/>
                </a:solidFill>
                <a:effectLst/>
                <a:latin typeface="Consolas" panose="020B0609020204030204" pitchFamily="49" charset="0"/>
              </a:rPr>
              <a:t>CursoMiddleware.IsNotCargo</a:t>
            </a:r>
            <a:r>
              <a:rPr lang="pt-BR" sz="1300" b="0" dirty="0">
                <a:solidFill>
                  <a:srgbClr val="000000"/>
                </a:solidFill>
                <a:effectLst/>
                <a:latin typeface="Consolas" panose="020B0609020204030204" pitchFamily="49" charset="0"/>
              </a:rPr>
              <a:t>(</a:t>
            </a:r>
            <a:r>
              <a:rPr lang="pt-BR" sz="1300" b="0" dirty="0" err="1">
                <a:solidFill>
                  <a:srgbClr val="000000"/>
                </a:solidFill>
                <a:effectLst/>
                <a:latin typeface="Consolas" panose="020B0609020204030204" pitchFamily="49" charset="0"/>
              </a:rPr>
              <a:t>nomeCargo</a:t>
            </a:r>
            <a:r>
              <a:rPr lang="pt-BR" sz="1300" b="0" dirty="0">
                <a:solidFill>
                  <a:srgbClr val="000000"/>
                </a:solidFill>
                <a:effectLst/>
                <a:latin typeface="Consolas" panose="020B0609020204030204" pitchFamily="49" charset="0"/>
              </a:rPr>
              <a:t>);</a:t>
            </a:r>
            <a:br>
              <a:rPr lang="pt-BR" sz="1300" b="0" dirty="0">
                <a:solidFill>
                  <a:srgbClr val="000000"/>
                </a:solidFill>
                <a:effectLst/>
                <a:latin typeface="Consolas" panose="020B0609020204030204" pitchFamily="49" charset="0"/>
              </a:rPr>
            </a:br>
            <a:r>
              <a:rPr lang="pt-BR" sz="1300" b="0" dirty="0">
                <a:solidFill>
                  <a:srgbClr val="000000"/>
                </a:solidFill>
                <a:effectLst/>
                <a:latin typeface="Consolas" panose="020B0609020204030204" pitchFamily="49" charset="0"/>
              </a:rPr>
              <a:t>          Cargo </a:t>
            </a:r>
            <a:r>
              <a:rPr lang="pt-BR" sz="1300" b="0" dirty="0" err="1">
                <a:solidFill>
                  <a:srgbClr val="000000"/>
                </a:solidFill>
                <a:effectLst/>
                <a:latin typeface="Consolas" panose="020B0609020204030204" pitchFamily="49" charset="0"/>
              </a:rPr>
              <a:t>cargo</a:t>
            </a:r>
            <a:r>
              <a:rPr lang="pt-BR" sz="1300" b="0" dirty="0">
                <a:solidFill>
                  <a:srgbClr val="000000"/>
                </a:solidFill>
                <a:effectLst/>
                <a:latin typeface="Consolas" panose="020B0609020204030204" pitchFamily="49" charset="0"/>
              </a:rPr>
              <a:t> = </a:t>
            </a:r>
            <a:r>
              <a:rPr lang="pt-BR" sz="1300" b="0" dirty="0">
                <a:solidFill>
                  <a:srgbClr val="0000FF"/>
                </a:solidFill>
                <a:effectLst/>
                <a:latin typeface="Consolas" panose="020B0609020204030204" pitchFamily="49" charset="0"/>
              </a:rPr>
              <a:t>new</a:t>
            </a:r>
            <a:r>
              <a:rPr lang="pt-BR" sz="1300" b="0" dirty="0">
                <a:solidFill>
                  <a:srgbClr val="000000"/>
                </a:solidFill>
                <a:effectLst/>
                <a:latin typeface="Consolas" panose="020B0609020204030204" pitchFamily="49" charset="0"/>
              </a:rPr>
              <a:t> Cargo();</a:t>
            </a:r>
          </a:p>
          <a:p>
            <a:pPr marL="0" indent="0">
              <a:spcBef>
                <a:spcPts val="100"/>
              </a:spcBef>
              <a:buNone/>
            </a:pPr>
            <a:r>
              <a:rPr lang="pt-BR" sz="1300" b="0" dirty="0">
                <a:solidFill>
                  <a:srgbClr val="000000"/>
                </a:solidFill>
                <a:effectLst/>
                <a:latin typeface="Consolas" panose="020B0609020204030204" pitchFamily="49" charset="0"/>
              </a:rPr>
              <a:t>          </a:t>
            </a:r>
            <a:r>
              <a:rPr lang="pt-BR" sz="1300" b="0" dirty="0" err="1">
                <a:solidFill>
                  <a:srgbClr val="000000"/>
                </a:solidFill>
                <a:effectLst/>
                <a:latin typeface="Consolas" panose="020B0609020204030204" pitchFamily="49" charset="0"/>
              </a:rPr>
              <a:t>cargo.NomeCargo</a:t>
            </a:r>
            <a:r>
              <a:rPr lang="pt-BR" sz="1300" b="0" dirty="0">
                <a:solidFill>
                  <a:srgbClr val="000000"/>
                </a:solidFill>
                <a:effectLst/>
                <a:latin typeface="Consolas" panose="020B0609020204030204" pitchFamily="49" charset="0"/>
              </a:rPr>
              <a:t> = </a:t>
            </a:r>
            <a:r>
              <a:rPr lang="pt-BR" sz="1300" b="0" dirty="0" err="1">
                <a:solidFill>
                  <a:srgbClr val="000000"/>
                </a:solidFill>
                <a:effectLst/>
                <a:latin typeface="Consolas" panose="020B0609020204030204" pitchFamily="49" charset="0"/>
              </a:rPr>
              <a:t>nomeCargo</a:t>
            </a:r>
            <a:r>
              <a:rPr lang="pt-BR" sz="1300" b="0" dirty="0">
                <a:solidFill>
                  <a:srgbClr val="000000"/>
                </a:solidFill>
                <a:effectLst/>
                <a:latin typeface="Consolas" panose="020B0609020204030204" pitchFamily="49" charset="0"/>
              </a:rPr>
              <a:t>;</a:t>
            </a:r>
            <a:br>
              <a:rPr lang="pt-BR" sz="1300" b="0" dirty="0">
                <a:solidFill>
                  <a:srgbClr val="000000"/>
                </a:solidFill>
                <a:effectLst/>
                <a:latin typeface="Consolas" panose="020B0609020204030204" pitchFamily="49" charset="0"/>
              </a:rPr>
            </a:br>
            <a:r>
              <a:rPr lang="pt-BR" sz="1300" b="0" dirty="0">
                <a:solidFill>
                  <a:srgbClr val="000000"/>
                </a:solidFill>
                <a:effectLst/>
                <a:latin typeface="Consolas" panose="020B0609020204030204" pitchFamily="49" charset="0"/>
              </a:rPr>
              <a:t>          </a:t>
            </a:r>
            <a:r>
              <a:rPr lang="pt-BR" sz="1300" b="0" dirty="0" err="1">
                <a:solidFill>
                  <a:srgbClr val="0000FF"/>
                </a:solidFill>
                <a:effectLst/>
                <a:latin typeface="Consolas" panose="020B0609020204030204" pitchFamily="49" charset="0"/>
              </a:rPr>
              <a:t>if</a:t>
            </a:r>
            <a:r>
              <a:rPr lang="pt-BR" sz="1300" b="0" dirty="0">
                <a:solidFill>
                  <a:srgbClr val="000000"/>
                </a:solidFill>
                <a:effectLst/>
                <a:latin typeface="Consolas" panose="020B0609020204030204" pitchFamily="49" charset="0"/>
              </a:rPr>
              <a:t> (</a:t>
            </a:r>
            <a:r>
              <a:rPr lang="pt-BR" sz="1300" b="0" dirty="0" err="1">
                <a:solidFill>
                  <a:srgbClr val="000000"/>
                </a:solidFill>
                <a:effectLst/>
                <a:latin typeface="Consolas" panose="020B0609020204030204" pitchFamily="49" charset="0"/>
              </a:rPr>
              <a:t>cargo.Create</a:t>
            </a:r>
            <a:r>
              <a:rPr lang="pt-BR" sz="1300" b="0" dirty="0">
                <a:solidFill>
                  <a:srgbClr val="000000"/>
                </a:solidFill>
                <a:effectLst/>
                <a:latin typeface="Consolas" panose="020B0609020204030204" pitchFamily="49" charset="0"/>
              </a:rPr>
              <a:t>() == </a:t>
            </a:r>
            <a:r>
              <a:rPr lang="pt-BR" sz="1300" b="0" dirty="0">
                <a:solidFill>
                  <a:srgbClr val="0000FF"/>
                </a:solidFill>
                <a:effectLst/>
                <a:latin typeface="Consolas" panose="020B0609020204030204" pitchFamily="49" charset="0"/>
              </a:rPr>
              <a:t>false</a:t>
            </a:r>
            <a:r>
              <a:rPr lang="pt-BR" sz="1300" b="0" dirty="0">
                <a:solidFill>
                  <a:srgbClr val="000000"/>
                </a:solidFill>
                <a:effectLst/>
                <a:latin typeface="Consolas" panose="020B0609020204030204" pitchFamily="49" charset="0"/>
              </a:rPr>
              <a:t>){</a:t>
            </a:r>
          </a:p>
          <a:p>
            <a:pPr marL="0" indent="0">
              <a:spcBef>
                <a:spcPts val="100"/>
              </a:spcBef>
              <a:buNone/>
            </a:pPr>
            <a:r>
              <a:rPr lang="pt-BR" sz="1300" b="0" dirty="0">
                <a:solidFill>
                  <a:srgbClr val="000000"/>
                </a:solidFill>
                <a:effectLst/>
                <a:latin typeface="Consolas" panose="020B0609020204030204" pitchFamily="49" charset="0"/>
              </a:rPr>
              <a:t>             </a:t>
            </a:r>
            <a:r>
              <a:rPr lang="pt-BR" sz="1300" b="0" dirty="0" err="1">
                <a:solidFill>
                  <a:srgbClr val="0000FF"/>
                </a:solidFill>
                <a:effectLst/>
                <a:latin typeface="Consolas" panose="020B0609020204030204" pitchFamily="49" charset="0"/>
              </a:rPr>
              <a:t>object</a:t>
            </a:r>
            <a:r>
              <a:rPr lang="pt-BR" sz="1300" b="0" dirty="0">
                <a:solidFill>
                  <a:srgbClr val="000000"/>
                </a:solidFill>
                <a:effectLst/>
                <a:latin typeface="Consolas" panose="020B0609020204030204" pitchFamily="49" charset="0"/>
              </a:rPr>
              <a:t> resposta = </a:t>
            </a:r>
            <a:r>
              <a:rPr lang="pt-BR" sz="1300" b="0" dirty="0">
                <a:solidFill>
                  <a:srgbClr val="0000FF"/>
                </a:solidFill>
                <a:effectLst/>
                <a:latin typeface="Consolas" panose="020B0609020204030204" pitchFamily="49" charset="0"/>
              </a:rPr>
              <a:t>new</a:t>
            </a:r>
            <a:r>
              <a:rPr lang="pt-BR" sz="1300" b="0" dirty="0">
                <a:solidFill>
                  <a:srgbClr val="000000"/>
                </a:solidFill>
                <a:effectLst/>
                <a:latin typeface="Consolas" panose="020B0609020204030204" pitchFamily="49" charset="0"/>
              </a:rPr>
              <a:t> {</a:t>
            </a:r>
          </a:p>
          <a:p>
            <a:pPr marL="0" indent="0">
              <a:spcBef>
                <a:spcPts val="100"/>
              </a:spcBef>
              <a:buNone/>
            </a:pPr>
            <a:r>
              <a:rPr lang="pt-BR" sz="1300" b="0" dirty="0">
                <a:solidFill>
                  <a:srgbClr val="000000"/>
                </a:solidFill>
                <a:effectLst/>
                <a:latin typeface="Consolas" panose="020B0609020204030204" pitchFamily="49" charset="0"/>
              </a:rPr>
              <a:t>               mensagem = </a:t>
            </a:r>
            <a:r>
              <a:rPr lang="pt-BR" sz="1300" b="0" dirty="0">
                <a:solidFill>
                  <a:srgbClr val="A31515"/>
                </a:solidFill>
                <a:effectLst/>
                <a:latin typeface="Consolas" panose="020B0609020204030204" pitchFamily="49" charset="0"/>
              </a:rPr>
              <a:t>"Erro ao salvar cargo."</a:t>
            </a:r>
            <a:r>
              <a:rPr lang="pt-BR" sz="1300" b="0" dirty="0">
                <a:solidFill>
                  <a:srgbClr val="000000"/>
                </a:solidFill>
                <a:effectLst/>
                <a:latin typeface="Consolas" panose="020B0609020204030204" pitchFamily="49" charset="0"/>
              </a:rPr>
              <a:t> </a:t>
            </a:r>
            <a:r>
              <a:rPr lang="pt-BR" sz="1300" b="0" dirty="0">
                <a:solidFill>
                  <a:srgbClr val="008000"/>
                </a:solidFill>
                <a:effectLst/>
                <a:latin typeface="Consolas" panose="020B0609020204030204" pitchFamily="49" charset="0"/>
              </a:rPr>
              <a:t>// Mensagem de erro</a:t>
            </a:r>
            <a:endParaRPr lang="pt-BR" sz="1300" b="0" dirty="0">
              <a:solidFill>
                <a:srgbClr val="000000"/>
              </a:solidFill>
              <a:effectLst/>
              <a:latin typeface="Consolas" panose="020B0609020204030204" pitchFamily="49" charset="0"/>
            </a:endParaRPr>
          </a:p>
          <a:p>
            <a:pPr marL="0" indent="0">
              <a:spcBef>
                <a:spcPts val="100"/>
              </a:spcBef>
              <a:buNone/>
            </a:pPr>
            <a:r>
              <a:rPr lang="pt-BR" sz="1300" b="0" dirty="0">
                <a:solidFill>
                  <a:srgbClr val="000000"/>
                </a:solidFill>
                <a:effectLst/>
                <a:latin typeface="Consolas" panose="020B0609020204030204" pitchFamily="49" charset="0"/>
              </a:rPr>
              <a:t>               };</a:t>
            </a:r>
          </a:p>
          <a:p>
            <a:pPr marL="0" indent="0">
              <a:spcBef>
                <a:spcPts val="100"/>
              </a:spcBef>
              <a:buNone/>
            </a:pPr>
            <a:r>
              <a:rPr lang="pt-BR" sz="1300" b="0" dirty="0">
                <a:solidFill>
                  <a:srgbClr val="000000"/>
                </a:solidFill>
                <a:effectLst/>
                <a:latin typeface="Consolas" panose="020B0609020204030204" pitchFamily="49" charset="0"/>
              </a:rPr>
              <a:t>               </a:t>
            </a:r>
            <a:r>
              <a:rPr lang="pt-BR" sz="1300" b="0" dirty="0" err="1">
                <a:solidFill>
                  <a:srgbClr val="0000FF"/>
                </a:solidFill>
                <a:effectLst/>
                <a:latin typeface="Consolas" panose="020B0609020204030204" pitchFamily="49" charset="0"/>
              </a:rPr>
              <a:t>return</a:t>
            </a:r>
            <a:r>
              <a:rPr lang="pt-BR" sz="1300" b="0" dirty="0">
                <a:solidFill>
                  <a:srgbClr val="000000"/>
                </a:solidFill>
                <a:effectLst/>
                <a:latin typeface="Consolas" panose="020B0609020204030204" pitchFamily="49" charset="0"/>
              </a:rPr>
              <a:t> </a:t>
            </a:r>
            <a:r>
              <a:rPr lang="pt-BR" sz="1300" b="0" dirty="0" err="1">
                <a:solidFill>
                  <a:srgbClr val="000000"/>
                </a:solidFill>
                <a:effectLst/>
                <a:latin typeface="Consolas" panose="020B0609020204030204" pitchFamily="49" charset="0"/>
              </a:rPr>
              <a:t>StatusCode</a:t>
            </a:r>
            <a:r>
              <a:rPr lang="pt-BR" sz="1300" b="0" dirty="0">
                <a:solidFill>
                  <a:srgbClr val="000000"/>
                </a:solidFill>
                <a:effectLst/>
                <a:latin typeface="Consolas" panose="020B0609020204030204" pitchFamily="49" charset="0"/>
              </a:rPr>
              <a:t>(</a:t>
            </a:r>
            <a:r>
              <a:rPr lang="pt-BR" sz="1300" b="0" dirty="0">
                <a:solidFill>
                  <a:srgbClr val="098658"/>
                </a:solidFill>
                <a:effectLst/>
                <a:latin typeface="Consolas" panose="020B0609020204030204" pitchFamily="49" charset="0"/>
              </a:rPr>
              <a:t>500</a:t>
            </a:r>
            <a:r>
              <a:rPr lang="pt-BR" sz="1300" b="0" dirty="0">
                <a:solidFill>
                  <a:srgbClr val="000000"/>
                </a:solidFill>
                <a:effectLst/>
                <a:latin typeface="Consolas" panose="020B0609020204030204" pitchFamily="49" charset="0"/>
              </a:rPr>
              <a:t>, resposta);</a:t>
            </a:r>
          </a:p>
          <a:p>
            <a:pPr marL="0" indent="0">
              <a:spcBef>
                <a:spcPts val="100"/>
              </a:spcBef>
              <a:buNone/>
            </a:pPr>
            <a:r>
              <a:rPr lang="pt-BR" sz="1300" b="0" dirty="0">
                <a:solidFill>
                  <a:srgbClr val="000000"/>
                </a:solidFill>
                <a:effectLst/>
                <a:latin typeface="Consolas" panose="020B0609020204030204" pitchFamily="49" charset="0"/>
              </a:rPr>
              <a:t>           }</a:t>
            </a:r>
            <a:r>
              <a:rPr lang="pt-BR" sz="1300" b="0" dirty="0" err="1">
                <a:solidFill>
                  <a:srgbClr val="0000FF"/>
                </a:solidFill>
                <a:effectLst/>
                <a:latin typeface="Consolas" panose="020B0609020204030204" pitchFamily="49" charset="0"/>
              </a:rPr>
              <a:t>else</a:t>
            </a:r>
            <a:r>
              <a:rPr lang="pt-BR" sz="1300" b="0" dirty="0">
                <a:solidFill>
                  <a:srgbClr val="000000"/>
                </a:solidFill>
                <a:effectLst/>
                <a:latin typeface="Consolas" panose="020B0609020204030204" pitchFamily="49" charset="0"/>
              </a:rPr>
              <a:t>{</a:t>
            </a:r>
          </a:p>
          <a:p>
            <a:pPr marL="0" indent="0">
              <a:spcBef>
                <a:spcPts val="100"/>
              </a:spcBef>
              <a:buNone/>
            </a:pPr>
            <a:r>
              <a:rPr lang="pt-BR" sz="1300" b="0" dirty="0">
                <a:solidFill>
                  <a:srgbClr val="008000"/>
                </a:solidFill>
                <a:effectLst/>
                <a:latin typeface="Consolas" panose="020B0609020204030204" pitchFamily="49" charset="0"/>
              </a:rPr>
              <a:t>               </a:t>
            </a:r>
            <a:r>
              <a:rPr lang="pt-BR" sz="1300" b="0" dirty="0" err="1">
                <a:solidFill>
                  <a:srgbClr val="0000FF"/>
                </a:solidFill>
                <a:effectLst/>
                <a:latin typeface="Consolas" panose="020B0609020204030204" pitchFamily="49" charset="0"/>
              </a:rPr>
              <a:t>object</a:t>
            </a:r>
            <a:r>
              <a:rPr lang="pt-BR" sz="1300" b="0" dirty="0">
                <a:solidFill>
                  <a:srgbClr val="000000"/>
                </a:solidFill>
                <a:effectLst/>
                <a:latin typeface="Consolas" panose="020B0609020204030204" pitchFamily="49" charset="0"/>
              </a:rPr>
              <a:t> resposta = </a:t>
            </a:r>
            <a:r>
              <a:rPr lang="pt-BR" sz="1300" b="0" dirty="0">
                <a:solidFill>
                  <a:srgbClr val="0000FF"/>
                </a:solidFill>
                <a:effectLst/>
                <a:latin typeface="Consolas" panose="020B0609020204030204" pitchFamily="49" charset="0"/>
              </a:rPr>
              <a:t>new</a:t>
            </a:r>
            <a:r>
              <a:rPr lang="pt-BR" sz="1300" b="0" dirty="0">
                <a:solidFill>
                  <a:srgbClr val="000000"/>
                </a:solidFill>
                <a:effectLst/>
                <a:latin typeface="Consolas" panose="020B0609020204030204" pitchFamily="49" charset="0"/>
              </a:rPr>
              <a:t>{</a:t>
            </a:r>
          </a:p>
          <a:p>
            <a:pPr marL="0" indent="0">
              <a:spcBef>
                <a:spcPts val="100"/>
              </a:spcBef>
              <a:buNone/>
            </a:pPr>
            <a:r>
              <a:rPr lang="pt-BR" sz="1300" b="0" dirty="0">
                <a:solidFill>
                  <a:srgbClr val="000000"/>
                </a:solidFill>
                <a:effectLst/>
                <a:latin typeface="Consolas" panose="020B0609020204030204" pitchFamily="49" charset="0"/>
              </a:rPr>
              <a:t>                        mensagem = </a:t>
            </a:r>
            <a:r>
              <a:rPr lang="pt-BR" sz="1300" b="0" dirty="0">
                <a:solidFill>
                  <a:srgbClr val="A31515"/>
                </a:solidFill>
                <a:effectLst/>
                <a:latin typeface="Consolas" panose="020B0609020204030204" pitchFamily="49" charset="0"/>
              </a:rPr>
              <a:t>"Cargo criado com sucesso"</a:t>
            </a:r>
            <a:r>
              <a:rPr lang="pt-BR" sz="1300" b="0" dirty="0">
                <a:solidFill>
                  <a:srgbClr val="000000"/>
                </a:solidFill>
                <a:effectLst/>
                <a:latin typeface="Consolas" panose="020B0609020204030204" pitchFamily="49" charset="0"/>
              </a:rPr>
              <a:t>, </a:t>
            </a:r>
            <a:r>
              <a:rPr lang="pt-BR" sz="1300" b="0" dirty="0">
                <a:solidFill>
                  <a:srgbClr val="008000"/>
                </a:solidFill>
                <a:effectLst/>
                <a:latin typeface="Consolas" panose="020B0609020204030204" pitchFamily="49" charset="0"/>
              </a:rPr>
              <a:t>// Mensagem de sucesso</a:t>
            </a:r>
            <a:endParaRPr lang="pt-BR" sz="1300" b="0" dirty="0">
              <a:solidFill>
                <a:srgbClr val="000000"/>
              </a:solidFill>
              <a:effectLst/>
              <a:latin typeface="Consolas" panose="020B0609020204030204" pitchFamily="49" charset="0"/>
            </a:endParaRPr>
          </a:p>
          <a:p>
            <a:pPr marL="0" indent="0">
              <a:spcBef>
                <a:spcPts val="100"/>
              </a:spcBef>
              <a:buNone/>
            </a:pPr>
            <a:r>
              <a:rPr lang="pt-BR" sz="1300" b="0" dirty="0">
                <a:solidFill>
                  <a:srgbClr val="000000"/>
                </a:solidFill>
                <a:effectLst/>
                <a:latin typeface="Consolas" panose="020B0609020204030204" pitchFamily="49" charset="0"/>
              </a:rPr>
              <a:t>                        cargos = cargo </a:t>
            </a:r>
            <a:r>
              <a:rPr lang="pt-BR" sz="1300" b="0" dirty="0">
                <a:solidFill>
                  <a:srgbClr val="008000"/>
                </a:solidFill>
                <a:effectLst/>
                <a:latin typeface="Consolas" panose="020B0609020204030204" pitchFamily="49" charset="0"/>
              </a:rPr>
              <a:t>// Inclui o cargo criado na resposta</a:t>
            </a:r>
            <a:endParaRPr lang="pt-BR" sz="1300" b="0" dirty="0">
              <a:solidFill>
                <a:srgbClr val="000000"/>
              </a:solidFill>
              <a:effectLst/>
              <a:latin typeface="Consolas" panose="020B0609020204030204" pitchFamily="49" charset="0"/>
            </a:endParaRPr>
          </a:p>
          <a:p>
            <a:pPr marL="0" indent="0">
              <a:spcBef>
                <a:spcPts val="100"/>
              </a:spcBef>
              <a:buNone/>
            </a:pPr>
            <a:r>
              <a:rPr lang="pt-BR" sz="1300" b="0" dirty="0">
                <a:solidFill>
                  <a:srgbClr val="000000"/>
                </a:solidFill>
                <a:effectLst/>
                <a:latin typeface="Consolas" panose="020B0609020204030204" pitchFamily="49" charset="0"/>
              </a:rPr>
              <a:t>                    };</a:t>
            </a:r>
          </a:p>
          <a:p>
            <a:pPr marL="0" indent="0">
              <a:spcBef>
                <a:spcPts val="100"/>
              </a:spcBef>
              <a:buNone/>
            </a:pPr>
            <a:r>
              <a:rPr lang="pt-BR" sz="1300" b="0" dirty="0">
                <a:solidFill>
                  <a:srgbClr val="000000"/>
                </a:solidFill>
                <a:effectLst/>
                <a:latin typeface="Consolas" panose="020B0609020204030204" pitchFamily="49" charset="0"/>
              </a:rPr>
              <a:t>                    </a:t>
            </a:r>
            <a:r>
              <a:rPr lang="pt-BR" sz="1300" b="0" dirty="0" err="1">
                <a:solidFill>
                  <a:srgbClr val="0000FF"/>
                </a:solidFill>
                <a:effectLst/>
                <a:latin typeface="Consolas" panose="020B0609020204030204" pitchFamily="49" charset="0"/>
              </a:rPr>
              <a:t>return</a:t>
            </a:r>
            <a:r>
              <a:rPr lang="pt-BR" sz="1300" b="0" dirty="0">
                <a:solidFill>
                  <a:srgbClr val="000000"/>
                </a:solidFill>
                <a:effectLst/>
                <a:latin typeface="Consolas" panose="020B0609020204030204" pitchFamily="49" charset="0"/>
              </a:rPr>
              <a:t> Ok(resposta);</a:t>
            </a:r>
          </a:p>
          <a:p>
            <a:pPr marL="0" indent="0">
              <a:spcBef>
                <a:spcPts val="100"/>
              </a:spcBef>
              <a:buNone/>
            </a:pPr>
            <a:r>
              <a:rPr lang="pt-BR" sz="1300" b="0" dirty="0">
                <a:solidFill>
                  <a:srgbClr val="000000"/>
                </a:solidFill>
                <a:effectLst/>
                <a:latin typeface="Consolas" panose="020B0609020204030204" pitchFamily="49" charset="0"/>
              </a:rPr>
              <a:t>                }</a:t>
            </a:r>
          </a:p>
          <a:p>
            <a:pPr marL="0" indent="0">
              <a:spcBef>
                <a:spcPts val="100"/>
              </a:spcBef>
              <a:buNone/>
            </a:pPr>
            <a:r>
              <a:rPr lang="pt-BR" sz="1300" b="0" dirty="0">
                <a:solidFill>
                  <a:srgbClr val="000000"/>
                </a:solidFill>
                <a:effectLst/>
                <a:latin typeface="Consolas" panose="020B0609020204030204" pitchFamily="49" charset="0"/>
              </a:rPr>
              <a:t>            }</a:t>
            </a:r>
            <a:r>
              <a:rPr lang="pt-BR" sz="1300" b="0" dirty="0">
                <a:solidFill>
                  <a:srgbClr val="0000FF"/>
                </a:solidFill>
                <a:effectLst/>
                <a:latin typeface="Consolas" panose="020B0609020204030204" pitchFamily="49" charset="0"/>
              </a:rPr>
              <a:t>catch</a:t>
            </a:r>
            <a:r>
              <a:rPr lang="pt-BR" sz="1300" b="0" dirty="0">
                <a:solidFill>
                  <a:srgbClr val="000000"/>
                </a:solidFill>
                <a:effectLst/>
                <a:latin typeface="Consolas" panose="020B0609020204030204" pitchFamily="49" charset="0"/>
              </a:rPr>
              <a:t> (</a:t>
            </a:r>
            <a:r>
              <a:rPr lang="pt-BR" sz="1300" b="0" dirty="0" err="1">
                <a:solidFill>
                  <a:srgbClr val="000000"/>
                </a:solidFill>
                <a:effectLst/>
                <a:latin typeface="Consolas" panose="020B0609020204030204" pitchFamily="49" charset="0"/>
              </a:rPr>
              <a:t>Exception</a:t>
            </a:r>
            <a:r>
              <a:rPr lang="pt-BR" sz="1300" b="0" dirty="0">
                <a:solidFill>
                  <a:srgbClr val="000000"/>
                </a:solidFill>
                <a:effectLst/>
                <a:latin typeface="Consolas" panose="020B0609020204030204" pitchFamily="49" charset="0"/>
              </a:rPr>
              <a:t> e) { </a:t>
            </a:r>
            <a:r>
              <a:rPr lang="pt-BR" sz="1300" b="0" dirty="0">
                <a:solidFill>
                  <a:srgbClr val="008000"/>
                </a:solidFill>
                <a:effectLst/>
                <a:latin typeface="Consolas" panose="020B0609020204030204" pitchFamily="49" charset="0"/>
              </a:rPr>
              <a:t>// Captura qualquer exceção que possa ocorrer</a:t>
            </a:r>
            <a:endParaRPr lang="pt-BR" sz="1300" b="0" dirty="0">
              <a:solidFill>
                <a:srgbClr val="000000"/>
              </a:solidFill>
              <a:effectLst/>
              <a:latin typeface="Consolas" panose="020B0609020204030204" pitchFamily="49" charset="0"/>
            </a:endParaRPr>
          </a:p>
          <a:p>
            <a:pPr marL="0" indent="0">
              <a:spcBef>
                <a:spcPts val="100"/>
              </a:spcBef>
              <a:buNone/>
            </a:pPr>
            <a:r>
              <a:rPr lang="pt-BR" sz="1300" b="0" dirty="0">
                <a:solidFill>
                  <a:srgbClr val="008000"/>
                </a:solidFill>
                <a:effectLst/>
                <a:latin typeface="Consolas" panose="020B0609020204030204" pitchFamily="49" charset="0"/>
              </a:rPr>
              <a:t>                // Cria uma resposta de erro com a mensagem da exceção</a:t>
            </a:r>
            <a:endParaRPr lang="pt-BR" sz="1300" b="0" dirty="0">
              <a:solidFill>
                <a:srgbClr val="000000"/>
              </a:solidFill>
              <a:effectLst/>
              <a:latin typeface="Consolas" panose="020B0609020204030204" pitchFamily="49" charset="0"/>
            </a:endParaRPr>
          </a:p>
          <a:p>
            <a:pPr marL="0" indent="0">
              <a:spcBef>
                <a:spcPts val="100"/>
              </a:spcBef>
              <a:buNone/>
            </a:pPr>
            <a:r>
              <a:rPr lang="pt-BR" sz="1300" b="0" dirty="0">
                <a:solidFill>
                  <a:srgbClr val="000000"/>
                </a:solidFill>
                <a:effectLst/>
                <a:latin typeface="Consolas" panose="020B0609020204030204" pitchFamily="49" charset="0"/>
              </a:rPr>
              <a:t>                </a:t>
            </a:r>
            <a:r>
              <a:rPr lang="pt-BR" sz="1300" b="0" dirty="0" err="1">
                <a:solidFill>
                  <a:srgbClr val="0000FF"/>
                </a:solidFill>
                <a:effectLst/>
                <a:latin typeface="Consolas" panose="020B0609020204030204" pitchFamily="49" charset="0"/>
              </a:rPr>
              <a:t>object</a:t>
            </a:r>
            <a:r>
              <a:rPr lang="pt-BR" sz="1300" b="0" dirty="0">
                <a:solidFill>
                  <a:srgbClr val="000000"/>
                </a:solidFill>
                <a:effectLst/>
                <a:latin typeface="Consolas" panose="020B0609020204030204" pitchFamily="49" charset="0"/>
              </a:rPr>
              <a:t> resposta = </a:t>
            </a:r>
            <a:r>
              <a:rPr lang="pt-BR" sz="1300" b="0" dirty="0">
                <a:solidFill>
                  <a:srgbClr val="0000FF"/>
                </a:solidFill>
                <a:effectLst/>
                <a:latin typeface="Consolas" panose="020B0609020204030204" pitchFamily="49" charset="0"/>
              </a:rPr>
              <a:t>new </a:t>
            </a:r>
            <a:r>
              <a:rPr lang="pt-BR" sz="1300" b="0" dirty="0">
                <a:solidFill>
                  <a:srgbClr val="000000"/>
                </a:solidFill>
                <a:effectLst/>
                <a:latin typeface="Consolas" panose="020B0609020204030204" pitchFamily="49" charset="0"/>
              </a:rPr>
              <a:t>{</a:t>
            </a:r>
          </a:p>
          <a:p>
            <a:pPr marL="0" indent="0">
              <a:spcBef>
                <a:spcPts val="100"/>
              </a:spcBef>
              <a:buNone/>
            </a:pPr>
            <a:r>
              <a:rPr lang="pt-BR" sz="1300" b="0" dirty="0">
                <a:solidFill>
                  <a:srgbClr val="000000"/>
                </a:solidFill>
                <a:effectLst/>
                <a:latin typeface="Consolas" panose="020B0609020204030204" pitchFamily="49" charset="0"/>
              </a:rPr>
              <a:t>                    mensagem = </a:t>
            </a:r>
            <a:r>
              <a:rPr lang="pt-BR" sz="1300" b="0" dirty="0" err="1">
                <a:solidFill>
                  <a:srgbClr val="000000"/>
                </a:solidFill>
                <a:effectLst/>
                <a:latin typeface="Consolas" panose="020B0609020204030204" pitchFamily="49" charset="0"/>
              </a:rPr>
              <a:t>e.Message</a:t>
            </a:r>
            <a:r>
              <a:rPr lang="pt-BR" sz="1300" b="0" dirty="0">
                <a:solidFill>
                  <a:srgbClr val="000000"/>
                </a:solidFill>
                <a:effectLst/>
                <a:latin typeface="Consolas" panose="020B0609020204030204" pitchFamily="49" charset="0"/>
              </a:rPr>
              <a:t> </a:t>
            </a:r>
            <a:r>
              <a:rPr lang="pt-BR" sz="1300" b="0" dirty="0">
                <a:solidFill>
                  <a:srgbClr val="008000"/>
                </a:solidFill>
                <a:effectLst/>
                <a:latin typeface="Consolas" panose="020B0609020204030204" pitchFamily="49" charset="0"/>
              </a:rPr>
              <a:t>// Mensagem de erro</a:t>
            </a:r>
            <a:endParaRPr lang="pt-BR" sz="1300" b="0" dirty="0">
              <a:solidFill>
                <a:srgbClr val="000000"/>
              </a:solidFill>
              <a:effectLst/>
              <a:latin typeface="Consolas" panose="020B0609020204030204" pitchFamily="49" charset="0"/>
            </a:endParaRPr>
          </a:p>
          <a:p>
            <a:pPr marL="0" indent="0">
              <a:spcBef>
                <a:spcPts val="100"/>
              </a:spcBef>
              <a:buNone/>
            </a:pPr>
            <a:r>
              <a:rPr lang="pt-BR" sz="1300" b="0" dirty="0">
                <a:solidFill>
                  <a:srgbClr val="000000"/>
                </a:solidFill>
                <a:effectLst/>
                <a:latin typeface="Consolas" panose="020B0609020204030204" pitchFamily="49" charset="0"/>
              </a:rPr>
              <a:t>                };</a:t>
            </a:r>
          </a:p>
          <a:p>
            <a:pPr marL="0" indent="0">
              <a:spcBef>
                <a:spcPts val="100"/>
              </a:spcBef>
              <a:buNone/>
            </a:pPr>
            <a:r>
              <a:rPr lang="pt-BR" sz="1300" b="0" dirty="0">
                <a:solidFill>
                  <a:srgbClr val="008000"/>
                </a:solidFill>
                <a:effectLst/>
                <a:latin typeface="Consolas" panose="020B0609020204030204" pitchFamily="49" charset="0"/>
              </a:rPr>
              <a:t>                // Retorna uma resposta 400 </a:t>
            </a:r>
            <a:r>
              <a:rPr lang="pt-BR" sz="1300" b="0" dirty="0" err="1">
                <a:solidFill>
                  <a:srgbClr val="008000"/>
                </a:solidFill>
                <a:effectLst/>
                <a:latin typeface="Consolas" panose="020B0609020204030204" pitchFamily="49" charset="0"/>
              </a:rPr>
              <a:t>Bad</a:t>
            </a:r>
            <a:r>
              <a:rPr lang="pt-BR" sz="1300" b="0" dirty="0">
                <a:solidFill>
                  <a:srgbClr val="008000"/>
                </a:solidFill>
                <a:effectLst/>
                <a:latin typeface="Consolas" panose="020B0609020204030204" pitchFamily="49" charset="0"/>
              </a:rPr>
              <a:t> </a:t>
            </a:r>
            <a:r>
              <a:rPr lang="pt-BR" sz="1300" b="0" dirty="0" err="1">
                <a:solidFill>
                  <a:srgbClr val="008000"/>
                </a:solidFill>
                <a:effectLst/>
                <a:latin typeface="Consolas" panose="020B0609020204030204" pitchFamily="49" charset="0"/>
              </a:rPr>
              <a:t>Request</a:t>
            </a:r>
            <a:endParaRPr lang="pt-BR" sz="1300" b="0" dirty="0">
              <a:solidFill>
                <a:srgbClr val="000000"/>
              </a:solidFill>
              <a:effectLst/>
              <a:latin typeface="Consolas" panose="020B0609020204030204" pitchFamily="49" charset="0"/>
            </a:endParaRPr>
          </a:p>
          <a:p>
            <a:pPr marL="0" indent="0">
              <a:spcBef>
                <a:spcPts val="100"/>
              </a:spcBef>
              <a:buNone/>
            </a:pPr>
            <a:r>
              <a:rPr lang="pt-BR" sz="1300" b="0" dirty="0">
                <a:solidFill>
                  <a:srgbClr val="000000"/>
                </a:solidFill>
                <a:effectLst/>
                <a:latin typeface="Consolas" panose="020B0609020204030204" pitchFamily="49" charset="0"/>
              </a:rPr>
              <a:t>                </a:t>
            </a:r>
            <a:r>
              <a:rPr lang="pt-BR" sz="1300" b="0" dirty="0" err="1">
                <a:solidFill>
                  <a:srgbClr val="0000FF"/>
                </a:solidFill>
                <a:effectLst/>
                <a:latin typeface="Consolas" panose="020B0609020204030204" pitchFamily="49" charset="0"/>
              </a:rPr>
              <a:t>return</a:t>
            </a:r>
            <a:r>
              <a:rPr lang="pt-BR" sz="1300" b="0" dirty="0">
                <a:solidFill>
                  <a:srgbClr val="000000"/>
                </a:solidFill>
                <a:effectLst/>
                <a:latin typeface="Consolas" panose="020B0609020204030204" pitchFamily="49" charset="0"/>
              </a:rPr>
              <a:t> </a:t>
            </a:r>
            <a:r>
              <a:rPr lang="pt-BR" sz="1300" b="0" dirty="0" err="1">
                <a:solidFill>
                  <a:srgbClr val="000000"/>
                </a:solidFill>
                <a:effectLst/>
                <a:latin typeface="Consolas" panose="020B0609020204030204" pitchFamily="49" charset="0"/>
              </a:rPr>
              <a:t>BadRequest</a:t>
            </a:r>
            <a:r>
              <a:rPr lang="pt-BR" sz="1300" b="0" dirty="0">
                <a:solidFill>
                  <a:srgbClr val="000000"/>
                </a:solidFill>
                <a:effectLst/>
                <a:latin typeface="Consolas" panose="020B0609020204030204" pitchFamily="49" charset="0"/>
              </a:rPr>
              <a:t>(resposta);</a:t>
            </a:r>
          </a:p>
          <a:p>
            <a:pPr marL="0" indent="0">
              <a:spcBef>
                <a:spcPts val="100"/>
              </a:spcBef>
              <a:buNone/>
            </a:pPr>
            <a:r>
              <a:rPr lang="pt-BR" sz="1300" b="0" dirty="0">
                <a:solidFill>
                  <a:srgbClr val="000000"/>
                </a:solidFill>
                <a:effectLst/>
                <a:latin typeface="Consolas" panose="020B0609020204030204" pitchFamily="49" charset="0"/>
              </a:rPr>
              <a:t>            }</a:t>
            </a:r>
          </a:p>
          <a:p>
            <a:pPr marL="0" indent="0">
              <a:spcBef>
                <a:spcPts val="100"/>
              </a:spcBef>
              <a:buNone/>
            </a:pPr>
            <a:r>
              <a:rPr lang="pt-BR" sz="1300" b="0" dirty="0">
                <a:solidFill>
                  <a:srgbClr val="000000"/>
                </a:solidFill>
                <a:effectLst/>
                <a:latin typeface="Consolas" panose="020B0609020204030204" pitchFamily="49" charset="0"/>
              </a:rPr>
              <a:t>        }</a:t>
            </a:r>
          </a:p>
          <a:p>
            <a:pPr marL="0" indent="0">
              <a:spcBef>
                <a:spcPts val="100"/>
              </a:spcBef>
              <a:buNone/>
            </a:pPr>
            <a:r>
              <a:rPr lang="pt-BR" sz="1300" b="0" dirty="0">
                <a:solidFill>
                  <a:srgbClr val="000000"/>
                </a:solidFill>
                <a:effectLst/>
                <a:latin typeface="Consolas" panose="020B0609020204030204" pitchFamily="49" charset="0"/>
              </a:rPr>
              <a:t>    }</a:t>
            </a:r>
          </a:p>
          <a:p>
            <a:pPr marL="0" indent="0">
              <a:spcBef>
                <a:spcPts val="100"/>
              </a:spcBef>
              <a:buNone/>
            </a:pPr>
            <a:endParaRPr lang="pt-BR" sz="1300" b="0" dirty="0">
              <a:solidFill>
                <a:srgbClr val="000000"/>
              </a:solidFill>
              <a:effectLst/>
              <a:latin typeface="Consolas" panose="020B0609020204030204" pitchFamily="49" charset="0"/>
            </a:endParaRPr>
          </a:p>
          <a:p>
            <a:pPr marL="0" indent="0">
              <a:spcBef>
                <a:spcPts val="100"/>
              </a:spcBef>
              <a:buNone/>
            </a:pPr>
            <a:endParaRPr lang="pt-BR" sz="1300" dirty="0"/>
          </a:p>
        </p:txBody>
      </p:sp>
      <p:sp>
        <p:nvSpPr>
          <p:cNvPr id="4" name="Título 1">
            <a:extLst>
              <a:ext uri="{FF2B5EF4-FFF2-40B4-BE49-F238E27FC236}">
                <a16:creationId xmlns:a16="http://schemas.microsoft.com/office/drawing/2014/main" id="{3E0D3C3D-E374-E34E-71DB-7D7001EC1181}"/>
              </a:ext>
            </a:extLst>
          </p:cNvPr>
          <p:cNvSpPr>
            <a:spLocks noGrp="1"/>
          </p:cNvSpPr>
          <p:nvPr>
            <p:ph type="title"/>
          </p:nvPr>
        </p:nvSpPr>
        <p:spPr>
          <a:xfrm>
            <a:off x="7948205" y="592783"/>
            <a:ext cx="4547364" cy="1325563"/>
          </a:xfrm>
        </p:spPr>
        <p:txBody>
          <a:bodyPr>
            <a:normAutofit/>
          </a:bodyPr>
          <a:lstStyle/>
          <a:p>
            <a:r>
              <a:rPr lang="pt-BR" sz="3200" dirty="0" err="1"/>
              <a:t>CargoController.cs</a:t>
            </a:r>
            <a:r>
              <a:rPr lang="pt-BR" sz="3200" dirty="0"/>
              <a:t> 3/5</a:t>
            </a:r>
          </a:p>
        </p:txBody>
      </p:sp>
      <p:sp>
        <p:nvSpPr>
          <p:cNvPr id="2" name="CaixaDeTexto 1">
            <a:extLst>
              <a:ext uri="{FF2B5EF4-FFF2-40B4-BE49-F238E27FC236}">
                <a16:creationId xmlns:a16="http://schemas.microsoft.com/office/drawing/2014/main" id="{4A9F0CAE-22D1-549F-6E62-C49E76EDC01B}"/>
              </a:ext>
            </a:extLst>
          </p:cNvPr>
          <p:cNvSpPr txBox="1"/>
          <p:nvPr/>
        </p:nvSpPr>
        <p:spPr>
          <a:xfrm>
            <a:off x="7948205" y="1918346"/>
            <a:ext cx="3956413" cy="1477328"/>
          </a:xfrm>
          <a:prstGeom prst="rect">
            <a:avLst/>
          </a:prstGeom>
          <a:solidFill>
            <a:schemeClr val="bg2"/>
          </a:solidFill>
          <a:ln>
            <a:solidFill>
              <a:schemeClr val="tx1"/>
            </a:solidFill>
          </a:ln>
        </p:spPr>
        <p:txBody>
          <a:bodyPr wrap="square">
            <a:spAutoFit/>
          </a:bodyPr>
          <a:lstStyle/>
          <a:p>
            <a:r>
              <a:rPr lang="pt-BR" dirty="0"/>
              <a:t>{</a:t>
            </a:r>
          </a:p>
          <a:p>
            <a:r>
              <a:rPr lang="pt-BR" dirty="0"/>
              <a:t>    "</a:t>
            </a:r>
            <a:r>
              <a:rPr lang="pt-BR" dirty="0">
                <a:highlight>
                  <a:srgbClr val="00FFFF"/>
                </a:highlight>
              </a:rPr>
              <a:t>cargo</a:t>
            </a:r>
            <a:r>
              <a:rPr lang="pt-BR" dirty="0"/>
              <a:t>": {</a:t>
            </a:r>
          </a:p>
          <a:p>
            <a:r>
              <a:rPr lang="pt-BR" dirty="0"/>
              <a:t>        "</a:t>
            </a:r>
            <a:r>
              <a:rPr lang="pt-BR" dirty="0" err="1">
                <a:highlight>
                  <a:srgbClr val="00FF00"/>
                </a:highlight>
              </a:rPr>
              <a:t>nomeCargo</a:t>
            </a:r>
            <a:r>
              <a:rPr lang="pt-BR" dirty="0"/>
              <a:t>": "Novo Cargo"</a:t>
            </a:r>
          </a:p>
          <a:p>
            <a:r>
              <a:rPr lang="pt-BR" dirty="0"/>
              <a:t>    }</a:t>
            </a:r>
          </a:p>
          <a:p>
            <a:r>
              <a:rPr lang="pt-BR" dirty="0"/>
              <a:t>}</a:t>
            </a:r>
          </a:p>
        </p:txBody>
      </p:sp>
    </p:spTree>
    <p:extLst>
      <p:ext uri="{BB962C8B-B14F-4D97-AF65-F5344CB8AC3E}">
        <p14:creationId xmlns:p14="http://schemas.microsoft.com/office/powerpoint/2010/main" val="997059683"/>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6487412-BAE0-4AC0-5562-19B90E3F48AB}"/>
            </a:ext>
          </a:extLst>
        </p:cNvPr>
        <p:cNvGrpSpPr/>
        <p:nvPr/>
      </p:nvGrpSpPr>
      <p:grpSpPr>
        <a:xfrm>
          <a:off x="0" y="0"/>
          <a:ext cx="0" cy="0"/>
          <a:chOff x="0" y="0"/>
          <a:chExt cx="0" cy="0"/>
        </a:xfrm>
      </p:grpSpPr>
      <p:sp>
        <p:nvSpPr>
          <p:cNvPr id="3" name="Espaço Reservado para Conteúdo 2">
            <a:extLst>
              <a:ext uri="{FF2B5EF4-FFF2-40B4-BE49-F238E27FC236}">
                <a16:creationId xmlns:a16="http://schemas.microsoft.com/office/drawing/2014/main" id="{475CF919-6350-698D-C82A-02D437D9AFFA}"/>
              </a:ext>
            </a:extLst>
          </p:cNvPr>
          <p:cNvSpPr>
            <a:spLocks noGrp="1"/>
          </p:cNvSpPr>
          <p:nvPr>
            <p:ph idx="1"/>
          </p:nvPr>
        </p:nvSpPr>
        <p:spPr>
          <a:xfrm>
            <a:off x="287382" y="116226"/>
            <a:ext cx="11384280" cy="5765483"/>
          </a:xfrm>
        </p:spPr>
        <p:txBody>
          <a:bodyPr>
            <a:noAutofit/>
          </a:bodyPr>
          <a:lstStyle/>
          <a:p>
            <a:pPr marL="0" indent="0">
              <a:spcBef>
                <a:spcPts val="100"/>
              </a:spcBef>
              <a:buNone/>
            </a:pPr>
            <a:r>
              <a:rPr lang="pt-BR" sz="1050" b="0" dirty="0">
                <a:solidFill>
                  <a:srgbClr val="000000"/>
                </a:solidFill>
                <a:effectLst/>
                <a:latin typeface="Consolas" panose="020B0609020204030204" pitchFamily="49" charset="0"/>
              </a:rPr>
              <a:t> [</a:t>
            </a:r>
            <a:r>
              <a:rPr lang="pt-BR" sz="1050" b="0" dirty="0" err="1">
                <a:solidFill>
                  <a:srgbClr val="000000"/>
                </a:solidFill>
                <a:effectLst/>
                <a:latin typeface="Consolas" panose="020B0609020204030204" pitchFamily="49" charset="0"/>
              </a:rPr>
              <a:t>Http</a:t>
            </a:r>
            <a:r>
              <a:rPr lang="pt-BR" sz="1050" b="0" dirty="0" err="1">
                <a:solidFill>
                  <a:srgbClr val="000000"/>
                </a:solidFill>
                <a:effectLst/>
                <a:highlight>
                  <a:srgbClr val="FF00FF"/>
                </a:highlight>
                <a:latin typeface="Consolas" panose="020B0609020204030204" pitchFamily="49" charset="0"/>
              </a:rPr>
              <a:t>Put</a:t>
            </a:r>
            <a:r>
              <a:rPr lang="pt-BR" sz="1050" b="0" dirty="0">
                <a:solidFill>
                  <a:srgbClr val="000000"/>
                </a:solidFill>
                <a:effectLst/>
                <a:latin typeface="Consolas" panose="020B0609020204030204" pitchFamily="49" charset="0"/>
              </a:rPr>
              <a:t>(</a:t>
            </a:r>
            <a:r>
              <a:rPr lang="pt-BR" sz="1050" b="0" dirty="0">
                <a:solidFill>
                  <a:srgbClr val="A31515"/>
                </a:solidFill>
                <a:effectLst/>
                <a:latin typeface="Consolas" panose="020B0609020204030204" pitchFamily="49" charset="0"/>
              </a:rPr>
              <a:t>"/cargos/{id}"</a:t>
            </a:r>
            <a:r>
              <a:rPr lang="pt-BR" sz="1050" b="0" dirty="0">
                <a:solidFill>
                  <a:srgbClr val="000000"/>
                </a:solidFill>
                <a:effectLst/>
                <a:latin typeface="Consolas" panose="020B0609020204030204" pitchFamily="49" charset="0"/>
              </a:rPr>
              <a:t>)]</a:t>
            </a:r>
          </a:p>
          <a:p>
            <a:pPr marL="0" indent="0">
              <a:spcBef>
                <a:spcPts val="100"/>
              </a:spcBef>
              <a:buNone/>
            </a:pPr>
            <a:r>
              <a:rPr lang="pt-BR" sz="1050" b="0" dirty="0">
                <a:solidFill>
                  <a:srgbClr val="000000"/>
                </a:solidFill>
                <a:effectLst/>
                <a:latin typeface="Consolas" panose="020B0609020204030204" pitchFamily="49" charset="0"/>
              </a:rPr>
              <a:t>   </a:t>
            </a:r>
            <a:r>
              <a:rPr lang="pt-BR" sz="1050" b="0" dirty="0" err="1">
                <a:solidFill>
                  <a:srgbClr val="0000FF"/>
                </a:solidFill>
                <a:effectLst/>
                <a:latin typeface="Consolas" panose="020B0609020204030204" pitchFamily="49" charset="0"/>
              </a:rPr>
              <a:t>public</a:t>
            </a:r>
            <a:r>
              <a:rPr lang="pt-BR" sz="1050" b="0" dirty="0">
                <a:solidFill>
                  <a:srgbClr val="000000"/>
                </a:solidFill>
                <a:effectLst/>
                <a:latin typeface="Consolas" panose="020B0609020204030204" pitchFamily="49" charset="0"/>
              </a:rPr>
              <a:t> </a:t>
            </a:r>
            <a:r>
              <a:rPr lang="pt-BR" sz="1050" b="0" dirty="0" err="1">
                <a:solidFill>
                  <a:srgbClr val="000000"/>
                </a:solidFill>
                <a:effectLst/>
                <a:latin typeface="Consolas" panose="020B0609020204030204" pitchFamily="49" charset="0"/>
              </a:rPr>
              <a:t>IActionResult</a:t>
            </a:r>
            <a:r>
              <a:rPr lang="pt-BR" sz="1050" b="0" dirty="0">
                <a:solidFill>
                  <a:srgbClr val="000000"/>
                </a:solidFill>
                <a:effectLst/>
                <a:latin typeface="Consolas" panose="020B0609020204030204" pitchFamily="49" charset="0"/>
              </a:rPr>
              <a:t> </a:t>
            </a:r>
            <a:r>
              <a:rPr lang="pt-BR" sz="1050" b="0" dirty="0" err="1">
                <a:solidFill>
                  <a:srgbClr val="000000"/>
                </a:solidFill>
                <a:effectLst/>
                <a:latin typeface="Consolas" panose="020B0609020204030204" pitchFamily="49" charset="0"/>
              </a:rPr>
              <a:t>Put_Cargos</a:t>
            </a:r>
            <a:r>
              <a:rPr lang="pt-BR" sz="1050" b="0" dirty="0">
                <a:solidFill>
                  <a:srgbClr val="000000"/>
                </a:solidFill>
                <a:effectLst/>
                <a:latin typeface="Consolas" panose="020B0609020204030204" pitchFamily="49" charset="0"/>
              </a:rPr>
              <a:t>(</a:t>
            </a:r>
            <a:r>
              <a:rPr lang="pt-BR" sz="1050" b="0" dirty="0" err="1">
                <a:solidFill>
                  <a:srgbClr val="0000FF"/>
                </a:solidFill>
                <a:effectLst/>
                <a:latin typeface="Consolas" panose="020B0609020204030204" pitchFamily="49" charset="0"/>
              </a:rPr>
              <a:t>uint</a:t>
            </a:r>
            <a:r>
              <a:rPr lang="pt-BR" sz="1050" b="0" dirty="0">
                <a:solidFill>
                  <a:srgbClr val="000000"/>
                </a:solidFill>
                <a:effectLst/>
                <a:latin typeface="Consolas" panose="020B0609020204030204" pitchFamily="49" charset="0"/>
              </a:rPr>
              <a:t> id, [</a:t>
            </a:r>
            <a:r>
              <a:rPr lang="pt-BR" sz="1050" b="0" dirty="0" err="1">
                <a:solidFill>
                  <a:srgbClr val="000000"/>
                </a:solidFill>
                <a:effectLst/>
                <a:latin typeface="Consolas" panose="020B0609020204030204" pitchFamily="49" charset="0"/>
              </a:rPr>
              <a:t>FromBody</a:t>
            </a:r>
            <a:r>
              <a:rPr lang="pt-BR" sz="1050" b="0" dirty="0">
                <a:solidFill>
                  <a:srgbClr val="000000"/>
                </a:solidFill>
                <a:effectLst/>
                <a:latin typeface="Consolas" panose="020B0609020204030204" pitchFamily="49" charset="0"/>
              </a:rPr>
              <a:t>] </a:t>
            </a:r>
            <a:r>
              <a:rPr lang="pt-BR" sz="1050" b="0" dirty="0" err="1">
                <a:solidFill>
                  <a:srgbClr val="000000"/>
                </a:solidFill>
                <a:effectLst/>
                <a:latin typeface="Consolas" panose="020B0609020204030204" pitchFamily="49" charset="0"/>
              </a:rPr>
              <a:t>Dictionary</a:t>
            </a:r>
            <a:r>
              <a:rPr lang="pt-BR" sz="1050" b="0" dirty="0">
                <a:solidFill>
                  <a:srgbClr val="000000"/>
                </a:solidFill>
                <a:effectLst/>
                <a:latin typeface="Consolas" panose="020B0609020204030204" pitchFamily="49" charset="0"/>
              </a:rPr>
              <a:t>&lt;</a:t>
            </a:r>
            <a:r>
              <a:rPr lang="pt-BR" sz="1050" b="0" dirty="0" err="1">
                <a:solidFill>
                  <a:srgbClr val="0000FF"/>
                </a:solidFill>
                <a:effectLst/>
                <a:latin typeface="Consolas" panose="020B0609020204030204" pitchFamily="49" charset="0"/>
              </a:rPr>
              <a:t>string</a:t>
            </a:r>
            <a:r>
              <a:rPr lang="pt-BR" sz="1050" b="0" dirty="0">
                <a:solidFill>
                  <a:srgbClr val="000000"/>
                </a:solidFill>
                <a:effectLst/>
                <a:latin typeface="Consolas" panose="020B0609020204030204" pitchFamily="49" charset="0"/>
              </a:rPr>
              <a:t>, </a:t>
            </a:r>
            <a:r>
              <a:rPr lang="pt-BR" sz="1050" b="0" dirty="0" err="1">
                <a:solidFill>
                  <a:srgbClr val="000000"/>
                </a:solidFill>
                <a:effectLst/>
                <a:latin typeface="Consolas" panose="020B0609020204030204" pitchFamily="49" charset="0"/>
              </a:rPr>
              <a:t>Dictionary</a:t>
            </a:r>
            <a:r>
              <a:rPr lang="pt-BR" sz="1050" b="0" dirty="0">
                <a:solidFill>
                  <a:srgbClr val="000000"/>
                </a:solidFill>
                <a:effectLst/>
                <a:latin typeface="Consolas" panose="020B0609020204030204" pitchFamily="49" charset="0"/>
              </a:rPr>
              <a:t>&lt;</a:t>
            </a:r>
            <a:r>
              <a:rPr lang="pt-BR" sz="1050" b="0" dirty="0" err="1">
                <a:solidFill>
                  <a:srgbClr val="0000FF"/>
                </a:solidFill>
                <a:effectLst/>
                <a:latin typeface="Consolas" panose="020B0609020204030204" pitchFamily="49" charset="0"/>
              </a:rPr>
              <a:t>string</a:t>
            </a:r>
            <a:r>
              <a:rPr lang="pt-BR" sz="1050" b="0" dirty="0">
                <a:solidFill>
                  <a:srgbClr val="000000"/>
                </a:solidFill>
                <a:effectLst/>
                <a:latin typeface="Consolas" panose="020B0609020204030204" pitchFamily="49" charset="0"/>
              </a:rPr>
              <a:t>, </a:t>
            </a:r>
            <a:r>
              <a:rPr lang="pt-BR" sz="1050" b="0" dirty="0" err="1">
                <a:solidFill>
                  <a:srgbClr val="0000FF"/>
                </a:solidFill>
                <a:effectLst/>
                <a:latin typeface="Consolas" panose="020B0609020204030204" pitchFamily="49" charset="0"/>
              </a:rPr>
              <a:t>object</a:t>
            </a:r>
            <a:r>
              <a:rPr lang="pt-BR" sz="1050" b="0" dirty="0">
                <a:solidFill>
                  <a:srgbClr val="000000"/>
                </a:solidFill>
                <a:effectLst/>
                <a:latin typeface="Consolas" panose="020B0609020204030204" pitchFamily="49" charset="0"/>
              </a:rPr>
              <a:t>&gt;&gt; </a:t>
            </a:r>
            <a:r>
              <a:rPr lang="pt-BR" sz="1050" b="0" dirty="0" err="1">
                <a:solidFill>
                  <a:srgbClr val="000000"/>
                </a:solidFill>
                <a:effectLst/>
                <a:latin typeface="Consolas" panose="020B0609020204030204" pitchFamily="49" charset="0"/>
              </a:rPr>
              <a:t>jsonData</a:t>
            </a:r>
            <a:r>
              <a:rPr lang="pt-BR" sz="1050" b="0" dirty="0">
                <a:solidFill>
                  <a:srgbClr val="000000"/>
                </a:solidFill>
                <a:effectLst/>
                <a:latin typeface="Consolas" panose="020B0609020204030204" pitchFamily="49" charset="0"/>
              </a:rPr>
              <a:t>){</a:t>
            </a:r>
          </a:p>
          <a:p>
            <a:pPr marL="0" indent="0">
              <a:spcBef>
                <a:spcPts val="100"/>
              </a:spcBef>
              <a:buNone/>
            </a:pPr>
            <a:r>
              <a:rPr lang="pt-BR" sz="1050" b="0" dirty="0">
                <a:solidFill>
                  <a:srgbClr val="000000"/>
                </a:solidFill>
                <a:effectLst/>
                <a:latin typeface="Consolas" panose="020B0609020204030204" pitchFamily="49" charset="0"/>
              </a:rPr>
              <a:t>      </a:t>
            </a:r>
            <a:r>
              <a:rPr lang="pt-BR" sz="1050" b="0" dirty="0" err="1">
                <a:solidFill>
                  <a:srgbClr val="0000FF"/>
                </a:solidFill>
                <a:effectLst/>
                <a:latin typeface="Consolas" panose="020B0609020204030204" pitchFamily="49" charset="0"/>
              </a:rPr>
              <a:t>try</a:t>
            </a:r>
            <a:r>
              <a:rPr lang="pt-BR" sz="1050" b="0" dirty="0">
                <a:solidFill>
                  <a:srgbClr val="0000FF"/>
                </a:solidFill>
                <a:effectLst/>
                <a:latin typeface="Consolas" panose="020B0609020204030204" pitchFamily="49" charset="0"/>
              </a:rPr>
              <a:t> </a:t>
            </a:r>
            <a:r>
              <a:rPr lang="pt-BR" sz="1050" b="0" dirty="0">
                <a:solidFill>
                  <a:srgbClr val="000000"/>
                </a:solidFill>
                <a:effectLst/>
                <a:latin typeface="Consolas" panose="020B0609020204030204" pitchFamily="49" charset="0"/>
              </a:rPr>
              <a:t>{</a:t>
            </a:r>
          </a:p>
          <a:p>
            <a:pPr marL="0" indent="0">
              <a:spcBef>
                <a:spcPts val="100"/>
              </a:spcBef>
              <a:buNone/>
            </a:pPr>
            <a:r>
              <a:rPr lang="pt-BR" sz="1050" b="0" dirty="0">
                <a:solidFill>
                  <a:srgbClr val="008000"/>
                </a:solidFill>
                <a:effectLst/>
                <a:latin typeface="Consolas" panose="020B0609020204030204" pitchFamily="49" charset="0"/>
              </a:rPr>
              <a:t>         </a:t>
            </a:r>
            <a:r>
              <a:rPr lang="pt-BR" sz="1050" b="0" dirty="0" err="1">
                <a:solidFill>
                  <a:srgbClr val="0000FF"/>
                </a:solidFill>
                <a:effectLst/>
                <a:latin typeface="Consolas" panose="020B0609020204030204" pitchFamily="49" charset="0"/>
              </a:rPr>
              <a:t>string</a:t>
            </a:r>
            <a:r>
              <a:rPr lang="pt-BR" sz="1050" b="0" dirty="0">
                <a:solidFill>
                  <a:srgbClr val="000000"/>
                </a:solidFill>
                <a:effectLst/>
                <a:latin typeface="Consolas" panose="020B0609020204030204" pitchFamily="49" charset="0"/>
              </a:rPr>
              <a:t> </a:t>
            </a:r>
            <a:r>
              <a:rPr lang="pt-BR" sz="1050" b="0" dirty="0" err="1">
                <a:solidFill>
                  <a:srgbClr val="000000"/>
                </a:solidFill>
                <a:effectLst/>
                <a:latin typeface="Consolas" panose="020B0609020204030204" pitchFamily="49" charset="0"/>
              </a:rPr>
              <a:t>authorization</a:t>
            </a:r>
            <a:r>
              <a:rPr lang="pt-BR" sz="1050" b="0" dirty="0">
                <a:solidFill>
                  <a:srgbClr val="000000"/>
                </a:solidFill>
                <a:effectLst/>
                <a:latin typeface="Consolas" panose="020B0609020204030204" pitchFamily="49" charset="0"/>
              </a:rPr>
              <a:t> = </a:t>
            </a:r>
            <a:r>
              <a:rPr lang="pt-BR" sz="1050" b="0" dirty="0" err="1">
                <a:solidFill>
                  <a:srgbClr val="000000"/>
                </a:solidFill>
                <a:effectLst/>
                <a:latin typeface="Consolas" panose="020B0609020204030204" pitchFamily="49" charset="0"/>
              </a:rPr>
              <a:t>Request.Headers</a:t>
            </a:r>
            <a:r>
              <a:rPr lang="pt-BR" sz="1050" b="0" dirty="0">
                <a:solidFill>
                  <a:srgbClr val="000000"/>
                </a:solidFill>
                <a:effectLst/>
                <a:latin typeface="Consolas" panose="020B0609020204030204" pitchFamily="49" charset="0"/>
              </a:rPr>
              <a:t>[</a:t>
            </a:r>
            <a:r>
              <a:rPr lang="pt-BR" sz="1050" b="0" dirty="0">
                <a:solidFill>
                  <a:srgbClr val="A31515"/>
                </a:solidFill>
                <a:effectLst/>
                <a:latin typeface="Consolas" panose="020B0609020204030204" pitchFamily="49" charset="0"/>
              </a:rPr>
              <a:t>"</a:t>
            </a:r>
            <a:r>
              <a:rPr lang="pt-BR" sz="1050" b="0" dirty="0" err="1">
                <a:solidFill>
                  <a:srgbClr val="A31515"/>
                </a:solidFill>
                <a:effectLst/>
                <a:latin typeface="Consolas" panose="020B0609020204030204" pitchFamily="49" charset="0"/>
              </a:rPr>
              <a:t>Authorization</a:t>
            </a:r>
            <a:r>
              <a:rPr lang="pt-BR" sz="1050" b="0" dirty="0">
                <a:solidFill>
                  <a:srgbClr val="A31515"/>
                </a:solidFill>
                <a:effectLst/>
                <a:latin typeface="Consolas" panose="020B0609020204030204" pitchFamily="49" charset="0"/>
              </a:rPr>
              <a:t>"</a:t>
            </a:r>
            <a:r>
              <a:rPr lang="pt-BR" sz="1050" b="0" dirty="0">
                <a:solidFill>
                  <a:srgbClr val="000000"/>
                </a:solidFill>
                <a:effectLst/>
                <a:latin typeface="Consolas" panose="020B0609020204030204" pitchFamily="49" charset="0"/>
              </a:rPr>
              <a:t>].</a:t>
            </a:r>
            <a:r>
              <a:rPr lang="pt-BR" sz="1050" b="0" dirty="0" err="1">
                <a:solidFill>
                  <a:srgbClr val="000000"/>
                </a:solidFill>
                <a:effectLst/>
                <a:latin typeface="Consolas" panose="020B0609020204030204" pitchFamily="49" charset="0"/>
              </a:rPr>
              <a:t>ToString</a:t>
            </a:r>
            <a:r>
              <a:rPr lang="pt-BR" sz="1050" b="0" dirty="0">
                <a:solidFill>
                  <a:srgbClr val="000000"/>
                </a:solidFill>
                <a:effectLst/>
                <a:latin typeface="Consolas" panose="020B0609020204030204" pitchFamily="49" charset="0"/>
              </a:rPr>
              <a:t>();</a:t>
            </a:r>
          </a:p>
          <a:p>
            <a:pPr marL="0" indent="0">
              <a:spcBef>
                <a:spcPts val="100"/>
              </a:spcBef>
              <a:buNone/>
            </a:pPr>
            <a:r>
              <a:rPr lang="pt-BR" sz="1050" b="0" dirty="0">
                <a:solidFill>
                  <a:srgbClr val="000000"/>
                </a:solidFill>
                <a:effectLst/>
                <a:latin typeface="Consolas" panose="020B0609020204030204" pitchFamily="49" charset="0"/>
              </a:rPr>
              <a:t>         </a:t>
            </a:r>
            <a:r>
              <a:rPr lang="pt-BR" sz="1050" b="0" dirty="0" err="1">
                <a:solidFill>
                  <a:srgbClr val="000000"/>
                </a:solidFill>
                <a:effectLst/>
                <a:latin typeface="Consolas" panose="020B0609020204030204" pitchFamily="49" charset="0"/>
              </a:rPr>
              <a:t>JwtMiddleware</a:t>
            </a:r>
            <a:r>
              <a:rPr lang="pt-BR" sz="1050" b="0" dirty="0">
                <a:solidFill>
                  <a:srgbClr val="000000"/>
                </a:solidFill>
                <a:effectLst/>
                <a:latin typeface="Consolas" panose="020B0609020204030204" pitchFamily="49" charset="0"/>
              </a:rPr>
              <a:t> </a:t>
            </a:r>
            <a:r>
              <a:rPr lang="pt-BR" sz="1050" b="0" dirty="0" err="1">
                <a:solidFill>
                  <a:srgbClr val="000000"/>
                </a:solidFill>
                <a:effectLst/>
                <a:latin typeface="Consolas" panose="020B0609020204030204" pitchFamily="49" charset="0"/>
              </a:rPr>
              <a:t>jwtMiddleware</a:t>
            </a:r>
            <a:r>
              <a:rPr lang="pt-BR" sz="1050" b="0" dirty="0">
                <a:solidFill>
                  <a:srgbClr val="000000"/>
                </a:solidFill>
                <a:effectLst/>
                <a:latin typeface="Consolas" panose="020B0609020204030204" pitchFamily="49" charset="0"/>
              </a:rPr>
              <a:t> = </a:t>
            </a:r>
            <a:r>
              <a:rPr lang="pt-BR" sz="1050" b="0" dirty="0">
                <a:solidFill>
                  <a:srgbClr val="0000FF"/>
                </a:solidFill>
                <a:effectLst/>
                <a:latin typeface="Consolas" panose="020B0609020204030204" pitchFamily="49" charset="0"/>
              </a:rPr>
              <a:t>new</a:t>
            </a:r>
            <a:r>
              <a:rPr lang="pt-BR" sz="1050" b="0" dirty="0">
                <a:solidFill>
                  <a:srgbClr val="000000"/>
                </a:solidFill>
                <a:effectLst/>
                <a:latin typeface="Consolas" panose="020B0609020204030204" pitchFamily="49" charset="0"/>
              </a:rPr>
              <a:t> </a:t>
            </a:r>
            <a:r>
              <a:rPr lang="pt-BR" sz="1050" b="0" dirty="0" err="1">
                <a:solidFill>
                  <a:srgbClr val="000000"/>
                </a:solidFill>
                <a:effectLst/>
                <a:latin typeface="Consolas" panose="020B0609020204030204" pitchFamily="49" charset="0"/>
              </a:rPr>
              <a:t>JwtMiddleware</a:t>
            </a:r>
            <a:r>
              <a:rPr lang="pt-BR" sz="1050" b="0" dirty="0">
                <a:solidFill>
                  <a:srgbClr val="000000"/>
                </a:solidFill>
                <a:effectLst/>
                <a:latin typeface="Consolas" panose="020B0609020204030204" pitchFamily="49" charset="0"/>
              </a:rPr>
              <a:t>();</a:t>
            </a:r>
            <a:br>
              <a:rPr lang="pt-BR" sz="1050" b="0" dirty="0">
                <a:solidFill>
                  <a:srgbClr val="000000"/>
                </a:solidFill>
                <a:effectLst/>
                <a:latin typeface="Consolas" panose="020B0609020204030204" pitchFamily="49" charset="0"/>
              </a:rPr>
            </a:br>
            <a:r>
              <a:rPr lang="pt-BR" sz="1050" b="0" dirty="0">
                <a:solidFill>
                  <a:srgbClr val="008000"/>
                </a:solidFill>
                <a:effectLst/>
                <a:latin typeface="Consolas" panose="020B0609020204030204" pitchFamily="49" charset="0"/>
              </a:rPr>
              <a:t>         </a:t>
            </a:r>
            <a:r>
              <a:rPr lang="pt-BR" sz="1050" b="0" dirty="0" err="1">
                <a:solidFill>
                  <a:srgbClr val="000000"/>
                </a:solidFill>
                <a:effectLst/>
                <a:latin typeface="Consolas" panose="020B0609020204030204" pitchFamily="49" charset="0"/>
              </a:rPr>
              <a:t>CursoMiddleware</a:t>
            </a:r>
            <a:r>
              <a:rPr lang="pt-BR" sz="1050" b="0" dirty="0">
                <a:solidFill>
                  <a:srgbClr val="000000"/>
                </a:solidFill>
                <a:effectLst/>
                <a:latin typeface="Consolas" panose="020B0609020204030204" pitchFamily="49" charset="0"/>
              </a:rPr>
              <a:t> </a:t>
            </a:r>
            <a:r>
              <a:rPr lang="pt-BR" sz="1050" b="0" dirty="0" err="1">
                <a:solidFill>
                  <a:srgbClr val="000000"/>
                </a:solidFill>
                <a:effectLst/>
                <a:latin typeface="Consolas" panose="020B0609020204030204" pitchFamily="49" charset="0"/>
              </a:rPr>
              <a:t>cursoMiddleware</a:t>
            </a:r>
            <a:r>
              <a:rPr lang="pt-BR" sz="1050" b="0" dirty="0">
                <a:solidFill>
                  <a:srgbClr val="000000"/>
                </a:solidFill>
                <a:effectLst/>
                <a:latin typeface="Consolas" panose="020B0609020204030204" pitchFamily="49" charset="0"/>
              </a:rPr>
              <a:t> = </a:t>
            </a:r>
            <a:r>
              <a:rPr lang="pt-BR" sz="1050" b="0" dirty="0">
                <a:solidFill>
                  <a:srgbClr val="0000FF"/>
                </a:solidFill>
                <a:effectLst/>
                <a:latin typeface="Consolas" panose="020B0609020204030204" pitchFamily="49" charset="0"/>
              </a:rPr>
              <a:t>new</a:t>
            </a:r>
            <a:r>
              <a:rPr lang="pt-BR" sz="1050" b="0" dirty="0">
                <a:solidFill>
                  <a:srgbClr val="000000"/>
                </a:solidFill>
                <a:effectLst/>
                <a:latin typeface="Consolas" panose="020B0609020204030204" pitchFamily="49" charset="0"/>
              </a:rPr>
              <a:t> </a:t>
            </a:r>
            <a:r>
              <a:rPr lang="pt-BR" sz="1050" b="0" dirty="0" err="1">
                <a:solidFill>
                  <a:srgbClr val="000000"/>
                </a:solidFill>
                <a:effectLst/>
                <a:latin typeface="Consolas" panose="020B0609020204030204" pitchFamily="49" charset="0"/>
              </a:rPr>
              <a:t>CursoMiddleware</a:t>
            </a:r>
            <a:r>
              <a:rPr lang="pt-BR" sz="1050" b="0" dirty="0">
                <a:solidFill>
                  <a:srgbClr val="000000"/>
                </a:solidFill>
                <a:effectLst/>
                <a:latin typeface="Consolas" panose="020B0609020204030204" pitchFamily="49" charset="0"/>
              </a:rPr>
              <a:t>();</a:t>
            </a:r>
            <a:br>
              <a:rPr lang="pt-BR" sz="1050" b="0" dirty="0">
                <a:solidFill>
                  <a:srgbClr val="000000"/>
                </a:solidFill>
                <a:effectLst/>
                <a:latin typeface="Consolas" panose="020B0609020204030204" pitchFamily="49" charset="0"/>
              </a:rPr>
            </a:br>
            <a:r>
              <a:rPr lang="pt-BR" sz="1050" b="0" dirty="0">
                <a:solidFill>
                  <a:srgbClr val="000000"/>
                </a:solidFill>
                <a:effectLst/>
                <a:latin typeface="Consolas" panose="020B0609020204030204" pitchFamily="49" charset="0"/>
              </a:rPr>
              <a:t>         </a:t>
            </a:r>
            <a:r>
              <a:rPr lang="pt-BR" sz="1050" b="0" dirty="0" err="1">
                <a:solidFill>
                  <a:srgbClr val="000000"/>
                </a:solidFill>
                <a:effectLst/>
                <a:latin typeface="Consolas" panose="020B0609020204030204" pitchFamily="49" charset="0"/>
              </a:rPr>
              <a:t>jwtMiddleware.Validar</a:t>
            </a:r>
            <a:r>
              <a:rPr lang="pt-BR" sz="1050" b="0" dirty="0">
                <a:solidFill>
                  <a:srgbClr val="000000"/>
                </a:solidFill>
                <a:effectLst/>
                <a:latin typeface="Consolas" panose="020B0609020204030204" pitchFamily="49" charset="0"/>
              </a:rPr>
              <a:t>(</a:t>
            </a:r>
            <a:r>
              <a:rPr lang="pt-BR" sz="1050" b="0" dirty="0" err="1">
                <a:solidFill>
                  <a:srgbClr val="000000"/>
                </a:solidFill>
                <a:effectLst/>
                <a:latin typeface="Consolas" panose="020B0609020204030204" pitchFamily="49" charset="0"/>
              </a:rPr>
              <a:t>authorization</a:t>
            </a:r>
            <a:r>
              <a:rPr lang="pt-BR" sz="1050" b="0" dirty="0">
                <a:solidFill>
                  <a:srgbClr val="000000"/>
                </a:solidFill>
                <a:effectLst/>
                <a:latin typeface="Consolas" panose="020B0609020204030204" pitchFamily="49" charset="0"/>
              </a:rPr>
              <a:t>);</a:t>
            </a:r>
            <a:br>
              <a:rPr lang="pt-BR" sz="1050" b="0" dirty="0">
                <a:solidFill>
                  <a:srgbClr val="000000"/>
                </a:solidFill>
                <a:effectLst/>
                <a:latin typeface="Consolas" panose="020B0609020204030204" pitchFamily="49" charset="0"/>
              </a:rPr>
            </a:br>
            <a:r>
              <a:rPr lang="pt-BR" sz="1050" b="0" dirty="0">
                <a:solidFill>
                  <a:srgbClr val="000000"/>
                </a:solidFill>
                <a:effectLst/>
                <a:latin typeface="Consolas" panose="020B0609020204030204" pitchFamily="49" charset="0"/>
              </a:rPr>
              <a:t>         </a:t>
            </a:r>
            <a:r>
              <a:rPr lang="pt-BR" sz="1050" b="0" dirty="0" err="1">
                <a:solidFill>
                  <a:srgbClr val="000000"/>
                </a:solidFill>
                <a:effectLst/>
                <a:latin typeface="Consolas" panose="020B0609020204030204" pitchFamily="49" charset="0"/>
              </a:rPr>
              <a:t>cursoMiddleware.ValidarNomeCurso</a:t>
            </a:r>
            <a:r>
              <a:rPr lang="pt-BR" sz="1050" b="0" dirty="0">
                <a:solidFill>
                  <a:srgbClr val="000000"/>
                </a:solidFill>
                <a:effectLst/>
                <a:latin typeface="Consolas" panose="020B0609020204030204" pitchFamily="49" charset="0"/>
              </a:rPr>
              <a:t>(</a:t>
            </a:r>
            <a:r>
              <a:rPr lang="pt-BR" sz="1050" b="0" dirty="0" err="1">
                <a:solidFill>
                  <a:srgbClr val="000000"/>
                </a:solidFill>
                <a:effectLst/>
                <a:latin typeface="Consolas" panose="020B0609020204030204" pitchFamily="49" charset="0"/>
              </a:rPr>
              <a:t>jsonData</a:t>
            </a:r>
            <a:r>
              <a:rPr lang="pt-BR" sz="1050" b="0" dirty="0">
                <a:solidFill>
                  <a:srgbClr val="000000"/>
                </a:solidFill>
                <a:effectLst/>
                <a:latin typeface="Consolas" panose="020B0609020204030204" pitchFamily="49" charset="0"/>
              </a:rPr>
              <a:t>);</a:t>
            </a:r>
            <a:br>
              <a:rPr lang="pt-BR" sz="1050" b="0" dirty="0">
                <a:solidFill>
                  <a:srgbClr val="000000"/>
                </a:solidFill>
                <a:effectLst/>
                <a:latin typeface="Consolas" panose="020B0609020204030204" pitchFamily="49" charset="0"/>
              </a:rPr>
            </a:br>
            <a:r>
              <a:rPr lang="pt-BR" sz="1050" b="0" dirty="0">
                <a:solidFill>
                  <a:srgbClr val="008000"/>
                </a:solidFill>
                <a:effectLst/>
                <a:latin typeface="Consolas" panose="020B0609020204030204" pitchFamily="49" charset="0"/>
              </a:rPr>
              <a:t>         </a:t>
            </a:r>
            <a:r>
              <a:rPr lang="pt-BR" sz="1050" b="0" dirty="0" err="1">
                <a:solidFill>
                  <a:srgbClr val="000000"/>
                </a:solidFill>
                <a:effectLst/>
                <a:latin typeface="Consolas" panose="020B0609020204030204" pitchFamily="49" charset="0"/>
              </a:rPr>
              <a:t>Dictionary</a:t>
            </a:r>
            <a:r>
              <a:rPr lang="pt-BR" sz="1050" b="0" dirty="0">
                <a:solidFill>
                  <a:srgbClr val="000000"/>
                </a:solidFill>
                <a:effectLst/>
                <a:latin typeface="Consolas" panose="020B0609020204030204" pitchFamily="49" charset="0"/>
              </a:rPr>
              <a:t>&lt;</a:t>
            </a:r>
            <a:r>
              <a:rPr lang="pt-BR" sz="1050" b="0" dirty="0" err="1">
                <a:solidFill>
                  <a:srgbClr val="0000FF"/>
                </a:solidFill>
                <a:effectLst/>
                <a:latin typeface="Consolas" panose="020B0609020204030204" pitchFamily="49" charset="0"/>
              </a:rPr>
              <a:t>string</a:t>
            </a:r>
            <a:r>
              <a:rPr lang="pt-BR" sz="1050" b="0" dirty="0">
                <a:solidFill>
                  <a:srgbClr val="000000"/>
                </a:solidFill>
                <a:effectLst/>
                <a:latin typeface="Consolas" panose="020B0609020204030204" pitchFamily="49" charset="0"/>
              </a:rPr>
              <a:t>, </a:t>
            </a:r>
            <a:r>
              <a:rPr lang="pt-BR" sz="1050" b="0" dirty="0" err="1">
                <a:solidFill>
                  <a:srgbClr val="0000FF"/>
                </a:solidFill>
                <a:effectLst/>
                <a:latin typeface="Consolas" panose="020B0609020204030204" pitchFamily="49" charset="0"/>
              </a:rPr>
              <a:t>object</a:t>
            </a:r>
            <a:r>
              <a:rPr lang="pt-BR" sz="1050" b="0" dirty="0">
                <a:solidFill>
                  <a:srgbClr val="000000"/>
                </a:solidFill>
                <a:effectLst/>
                <a:latin typeface="Consolas" panose="020B0609020204030204" pitchFamily="49" charset="0"/>
              </a:rPr>
              <a:t>&gt; </a:t>
            </a:r>
            <a:r>
              <a:rPr lang="pt-BR" sz="1050" b="0" dirty="0" err="1">
                <a:solidFill>
                  <a:srgbClr val="000000"/>
                </a:solidFill>
                <a:effectLst/>
                <a:highlight>
                  <a:srgbClr val="00FFFF"/>
                </a:highlight>
                <a:latin typeface="Consolas" panose="020B0609020204030204" pitchFamily="49" charset="0"/>
              </a:rPr>
              <a:t>cargoData</a:t>
            </a:r>
            <a:r>
              <a:rPr lang="pt-BR" sz="1050" b="0" dirty="0">
                <a:solidFill>
                  <a:srgbClr val="000000"/>
                </a:solidFill>
                <a:effectLst/>
                <a:latin typeface="Consolas" panose="020B0609020204030204" pitchFamily="49" charset="0"/>
              </a:rPr>
              <a:t> = </a:t>
            </a:r>
            <a:r>
              <a:rPr lang="pt-BR" sz="1050" b="0" dirty="0" err="1">
                <a:solidFill>
                  <a:srgbClr val="000000"/>
                </a:solidFill>
                <a:effectLst/>
                <a:latin typeface="Consolas" panose="020B0609020204030204" pitchFamily="49" charset="0"/>
              </a:rPr>
              <a:t>jsonData</a:t>
            </a:r>
            <a:r>
              <a:rPr lang="pt-BR" sz="1050" b="0" dirty="0">
                <a:solidFill>
                  <a:srgbClr val="000000"/>
                </a:solidFill>
                <a:effectLst/>
                <a:latin typeface="Consolas" panose="020B0609020204030204" pitchFamily="49" charset="0"/>
              </a:rPr>
              <a:t>[</a:t>
            </a:r>
            <a:r>
              <a:rPr lang="pt-BR" sz="1050" b="0" dirty="0">
                <a:solidFill>
                  <a:srgbClr val="A31515"/>
                </a:solidFill>
                <a:effectLst/>
                <a:latin typeface="Consolas" panose="020B0609020204030204" pitchFamily="49" charset="0"/>
              </a:rPr>
              <a:t>"</a:t>
            </a:r>
            <a:r>
              <a:rPr lang="pt-BR" sz="1050" b="0" dirty="0">
                <a:solidFill>
                  <a:srgbClr val="A31515"/>
                </a:solidFill>
                <a:effectLst/>
                <a:highlight>
                  <a:srgbClr val="00FFFF"/>
                </a:highlight>
                <a:latin typeface="Consolas" panose="020B0609020204030204" pitchFamily="49" charset="0"/>
              </a:rPr>
              <a:t>cargo</a:t>
            </a:r>
            <a:r>
              <a:rPr lang="pt-BR" sz="1050" b="0" dirty="0">
                <a:solidFill>
                  <a:srgbClr val="A31515"/>
                </a:solidFill>
                <a:effectLst/>
                <a:latin typeface="Consolas" panose="020B0609020204030204" pitchFamily="49" charset="0"/>
              </a:rPr>
              <a:t>"</a:t>
            </a:r>
            <a:r>
              <a:rPr lang="pt-BR" sz="1050" b="0" dirty="0">
                <a:solidFill>
                  <a:srgbClr val="000000"/>
                </a:solidFill>
                <a:effectLst/>
                <a:latin typeface="Consolas" panose="020B0609020204030204" pitchFamily="49" charset="0"/>
              </a:rPr>
              <a:t>];</a:t>
            </a:r>
          </a:p>
          <a:p>
            <a:pPr marL="0" indent="0">
              <a:spcBef>
                <a:spcPts val="100"/>
              </a:spcBef>
              <a:buNone/>
            </a:pPr>
            <a:r>
              <a:rPr lang="pt-BR" sz="1050" b="0" dirty="0">
                <a:solidFill>
                  <a:srgbClr val="008000"/>
                </a:solidFill>
                <a:effectLst/>
                <a:latin typeface="Consolas" panose="020B0609020204030204" pitchFamily="49" charset="0"/>
              </a:rPr>
              <a:t>         </a:t>
            </a:r>
            <a:r>
              <a:rPr lang="pt-BR" sz="1050" b="0" dirty="0" err="1">
                <a:solidFill>
                  <a:srgbClr val="0000FF"/>
                </a:solidFill>
                <a:effectLst/>
                <a:latin typeface="Consolas" panose="020B0609020204030204" pitchFamily="49" charset="0"/>
              </a:rPr>
              <a:t>string</a:t>
            </a:r>
            <a:r>
              <a:rPr lang="pt-BR" sz="1050" b="0" dirty="0">
                <a:solidFill>
                  <a:srgbClr val="000000"/>
                </a:solidFill>
                <a:effectLst/>
                <a:latin typeface="Consolas" panose="020B0609020204030204" pitchFamily="49" charset="0"/>
              </a:rPr>
              <a:t> </a:t>
            </a:r>
            <a:r>
              <a:rPr lang="pt-BR" sz="1050" b="0" dirty="0" err="1">
                <a:solidFill>
                  <a:srgbClr val="000000"/>
                </a:solidFill>
                <a:effectLst/>
                <a:latin typeface="Consolas" panose="020B0609020204030204" pitchFamily="49" charset="0"/>
              </a:rPr>
              <a:t>nomeCargo</a:t>
            </a:r>
            <a:r>
              <a:rPr lang="pt-BR" sz="1050" b="0" dirty="0">
                <a:solidFill>
                  <a:srgbClr val="000000"/>
                </a:solidFill>
                <a:effectLst/>
                <a:latin typeface="Consolas" panose="020B0609020204030204" pitchFamily="49" charset="0"/>
              </a:rPr>
              <a:t> = </a:t>
            </a:r>
            <a:r>
              <a:rPr lang="pt-BR" sz="1050" b="0" dirty="0" err="1">
                <a:solidFill>
                  <a:srgbClr val="000000"/>
                </a:solidFill>
                <a:effectLst/>
                <a:highlight>
                  <a:srgbClr val="00FFFF"/>
                </a:highlight>
                <a:latin typeface="Consolas" panose="020B0609020204030204" pitchFamily="49" charset="0"/>
              </a:rPr>
              <a:t>cargoData</a:t>
            </a:r>
            <a:r>
              <a:rPr lang="pt-BR" sz="1050" b="0" dirty="0">
                <a:solidFill>
                  <a:srgbClr val="000000"/>
                </a:solidFill>
                <a:effectLst/>
                <a:latin typeface="Consolas" panose="020B0609020204030204" pitchFamily="49" charset="0"/>
              </a:rPr>
              <a:t>[</a:t>
            </a:r>
            <a:r>
              <a:rPr lang="pt-BR" sz="1050" b="0" dirty="0">
                <a:solidFill>
                  <a:srgbClr val="A31515"/>
                </a:solidFill>
                <a:effectLst/>
                <a:latin typeface="Consolas" panose="020B0609020204030204" pitchFamily="49" charset="0"/>
              </a:rPr>
              <a:t>"</a:t>
            </a:r>
            <a:r>
              <a:rPr lang="pt-BR" sz="1050" b="0" dirty="0" err="1">
                <a:solidFill>
                  <a:srgbClr val="A31515"/>
                </a:solidFill>
                <a:effectLst/>
                <a:highlight>
                  <a:srgbClr val="00FF00"/>
                </a:highlight>
                <a:latin typeface="Consolas" panose="020B0609020204030204" pitchFamily="49" charset="0"/>
              </a:rPr>
              <a:t>nomeCargo</a:t>
            </a:r>
            <a:r>
              <a:rPr lang="pt-BR" sz="1050" b="0" dirty="0">
                <a:solidFill>
                  <a:srgbClr val="A31515"/>
                </a:solidFill>
                <a:effectLst/>
                <a:latin typeface="Consolas" panose="020B0609020204030204" pitchFamily="49" charset="0"/>
              </a:rPr>
              <a:t>"</a:t>
            </a:r>
            <a:r>
              <a:rPr lang="pt-BR" sz="1050" b="0" dirty="0">
                <a:solidFill>
                  <a:srgbClr val="000000"/>
                </a:solidFill>
                <a:effectLst/>
                <a:latin typeface="Consolas" panose="020B0609020204030204" pitchFamily="49" charset="0"/>
              </a:rPr>
              <a:t>].</a:t>
            </a:r>
            <a:r>
              <a:rPr lang="pt-BR" sz="1050" b="0" dirty="0" err="1">
                <a:solidFill>
                  <a:srgbClr val="000000"/>
                </a:solidFill>
                <a:effectLst/>
                <a:latin typeface="Consolas" panose="020B0609020204030204" pitchFamily="49" charset="0"/>
              </a:rPr>
              <a:t>ToString</a:t>
            </a:r>
            <a:r>
              <a:rPr lang="pt-BR" sz="1050" b="0" dirty="0">
                <a:solidFill>
                  <a:srgbClr val="000000"/>
                </a:solidFill>
                <a:effectLst/>
                <a:latin typeface="Consolas" panose="020B0609020204030204" pitchFamily="49" charset="0"/>
              </a:rPr>
              <a:t>();</a:t>
            </a:r>
            <a:br>
              <a:rPr lang="pt-BR" sz="1050" b="0" dirty="0">
                <a:solidFill>
                  <a:srgbClr val="000000"/>
                </a:solidFill>
                <a:effectLst/>
                <a:latin typeface="Consolas" panose="020B0609020204030204" pitchFamily="49" charset="0"/>
              </a:rPr>
            </a:br>
            <a:r>
              <a:rPr lang="pt-BR" sz="1050" b="0" dirty="0">
                <a:solidFill>
                  <a:srgbClr val="008000"/>
                </a:solidFill>
                <a:effectLst/>
                <a:latin typeface="Consolas" panose="020B0609020204030204" pitchFamily="49" charset="0"/>
              </a:rPr>
              <a:t>         </a:t>
            </a:r>
            <a:r>
              <a:rPr lang="pt-BR" sz="1050" b="0" dirty="0" err="1">
                <a:solidFill>
                  <a:srgbClr val="000000"/>
                </a:solidFill>
                <a:effectLst/>
                <a:latin typeface="Consolas" panose="020B0609020204030204" pitchFamily="49" charset="0"/>
              </a:rPr>
              <a:t>cursoMiddleware.IsNotCargo</a:t>
            </a:r>
            <a:r>
              <a:rPr lang="pt-BR" sz="1050" b="0" dirty="0">
                <a:solidFill>
                  <a:srgbClr val="000000"/>
                </a:solidFill>
                <a:effectLst/>
                <a:latin typeface="Consolas" panose="020B0609020204030204" pitchFamily="49" charset="0"/>
              </a:rPr>
              <a:t>(</a:t>
            </a:r>
            <a:r>
              <a:rPr lang="pt-BR" sz="1050" b="0" dirty="0" err="1">
                <a:solidFill>
                  <a:srgbClr val="000000"/>
                </a:solidFill>
                <a:effectLst/>
                <a:highlight>
                  <a:srgbClr val="00FF00"/>
                </a:highlight>
                <a:latin typeface="Consolas" panose="020B0609020204030204" pitchFamily="49" charset="0"/>
              </a:rPr>
              <a:t>nomeCargo</a:t>
            </a:r>
            <a:r>
              <a:rPr lang="pt-BR" sz="1050" b="0" dirty="0">
                <a:solidFill>
                  <a:srgbClr val="000000"/>
                </a:solidFill>
                <a:effectLst/>
                <a:latin typeface="Consolas" panose="020B0609020204030204" pitchFamily="49" charset="0"/>
              </a:rPr>
              <a:t>);</a:t>
            </a:r>
            <a:br>
              <a:rPr lang="pt-BR" sz="1050" b="0" dirty="0">
                <a:solidFill>
                  <a:srgbClr val="000000"/>
                </a:solidFill>
                <a:effectLst/>
                <a:latin typeface="Consolas" panose="020B0609020204030204" pitchFamily="49" charset="0"/>
              </a:rPr>
            </a:br>
            <a:r>
              <a:rPr lang="pt-BR" sz="1050" b="0" dirty="0">
                <a:solidFill>
                  <a:srgbClr val="008000"/>
                </a:solidFill>
                <a:effectLst/>
                <a:latin typeface="Consolas" panose="020B0609020204030204" pitchFamily="49" charset="0"/>
              </a:rPr>
              <a:t>         </a:t>
            </a:r>
            <a:r>
              <a:rPr lang="pt-BR" sz="1050" b="0" dirty="0">
                <a:solidFill>
                  <a:srgbClr val="000000"/>
                </a:solidFill>
                <a:effectLst/>
                <a:latin typeface="Consolas" panose="020B0609020204030204" pitchFamily="49" charset="0"/>
              </a:rPr>
              <a:t>Cargo </a:t>
            </a:r>
            <a:r>
              <a:rPr lang="pt-BR" sz="1050" b="0" dirty="0" err="1">
                <a:solidFill>
                  <a:srgbClr val="000000"/>
                </a:solidFill>
                <a:effectLst/>
                <a:latin typeface="Consolas" panose="020B0609020204030204" pitchFamily="49" charset="0"/>
              </a:rPr>
              <a:t>cargo</a:t>
            </a:r>
            <a:r>
              <a:rPr lang="pt-BR" sz="1050" b="0" dirty="0">
                <a:solidFill>
                  <a:srgbClr val="000000"/>
                </a:solidFill>
                <a:effectLst/>
                <a:latin typeface="Consolas" panose="020B0609020204030204" pitchFamily="49" charset="0"/>
              </a:rPr>
              <a:t> = </a:t>
            </a:r>
            <a:r>
              <a:rPr lang="pt-BR" sz="1050" b="0" dirty="0">
                <a:solidFill>
                  <a:srgbClr val="0000FF"/>
                </a:solidFill>
                <a:effectLst/>
                <a:latin typeface="Consolas" panose="020B0609020204030204" pitchFamily="49" charset="0"/>
              </a:rPr>
              <a:t>new</a:t>
            </a:r>
            <a:r>
              <a:rPr lang="pt-BR" sz="1050" b="0" dirty="0">
                <a:solidFill>
                  <a:srgbClr val="000000"/>
                </a:solidFill>
                <a:effectLst/>
                <a:latin typeface="Consolas" panose="020B0609020204030204" pitchFamily="49" charset="0"/>
              </a:rPr>
              <a:t> Cargo();</a:t>
            </a:r>
          </a:p>
          <a:p>
            <a:pPr marL="0" indent="0">
              <a:spcBef>
                <a:spcPts val="100"/>
              </a:spcBef>
              <a:buNone/>
            </a:pPr>
            <a:r>
              <a:rPr lang="pt-BR" sz="1050" b="0" dirty="0">
                <a:solidFill>
                  <a:srgbClr val="000000"/>
                </a:solidFill>
                <a:effectLst/>
                <a:latin typeface="Consolas" panose="020B0609020204030204" pitchFamily="49" charset="0"/>
              </a:rPr>
              <a:t>         </a:t>
            </a:r>
            <a:r>
              <a:rPr lang="pt-BR" sz="1050" b="0" dirty="0" err="1">
                <a:solidFill>
                  <a:srgbClr val="000000"/>
                </a:solidFill>
                <a:effectLst/>
                <a:latin typeface="Consolas" panose="020B0609020204030204" pitchFamily="49" charset="0"/>
              </a:rPr>
              <a:t>cargo.IdCargo</a:t>
            </a:r>
            <a:r>
              <a:rPr lang="pt-BR" sz="1050" b="0" dirty="0">
                <a:solidFill>
                  <a:srgbClr val="000000"/>
                </a:solidFill>
                <a:effectLst/>
                <a:latin typeface="Consolas" panose="020B0609020204030204" pitchFamily="49" charset="0"/>
              </a:rPr>
              <a:t> = id; </a:t>
            </a:r>
            <a:r>
              <a:rPr lang="pt-BR" sz="1050" b="0" dirty="0">
                <a:solidFill>
                  <a:srgbClr val="008000"/>
                </a:solidFill>
                <a:effectLst/>
                <a:latin typeface="Consolas" panose="020B0609020204030204" pitchFamily="49" charset="0"/>
              </a:rPr>
              <a:t>// Define o ID do cargo a ser atualizado</a:t>
            </a:r>
            <a:endParaRPr lang="pt-BR" sz="1050" b="0" dirty="0">
              <a:solidFill>
                <a:srgbClr val="000000"/>
              </a:solidFill>
              <a:effectLst/>
              <a:latin typeface="Consolas" panose="020B0609020204030204" pitchFamily="49" charset="0"/>
            </a:endParaRPr>
          </a:p>
          <a:p>
            <a:pPr marL="0" indent="0">
              <a:spcBef>
                <a:spcPts val="100"/>
              </a:spcBef>
              <a:buNone/>
            </a:pPr>
            <a:r>
              <a:rPr lang="pt-BR" sz="1050" b="0" dirty="0">
                <a:solidFill>
                  <a:srgbClr val="000000"/>
                </a:solidFill>
                <a:effectLst/>
                <a:latin typeface="Consolas" panose="020B0609020204030204" pitchFamily="49" charset="0"/>
              </a:rPr>
              <a:t>         </a:t>
            </a:r>
            <a:r>
              <a:rPr lang="pt-BR" sz="1050" b="0" dirty="0" err="1">
                <a:solidFill>
                  <a:srgbClr val="000000"/>
                </a:solidFill>
                <a:effectLst/>
                <a:latin typeface="Consolas" panose="020B0609020204030204" pitchFamily="49" charset="0"/>
              </a:rPr>
              <a:t>cargo.NomeCargo</a:t>
            </a:r>
            <a:r>
              <a:rPr lang="pt-BR" sz="1050" b="0" dirty="0">
                <a:solidFill>
                  <a:srgbClr val="000000"/>
                </a:solidFill>
                <a:effectLst/>
                <a:latin typeface="Consolas" panose="020B0609020204030204" pitchFamily="49" charset="0"/>
              </a:rPr>
              <a:t> = </a:t>
            </a:r>
            <a:r>
              <a:rPr lang="pt-BR" sz="1050" b="0" dirty="0" err="1">
                <a:solidFill>
                  <a:srgbClr val="000000"/>
                </a:solidFill>
                <a:effectLst/>
                <a:latin typeface="Consolas" panose="020B0609020204030204" pitchFamily="49" charset="0"/>
              </a:rPr>
              <a:t>nomeCargo</a:t>
            </a:r>
            <a:r>
              <a:rPr lang="pt-BR" sz="1050" b="0" dirty="0">
                <a:solidFill>
                  <a:srgbClr val="000000"/>
                </a:solidFill>
                <a:effectLst/>
                <a:latin typeface="Consolas" panose="020B0609020204030204" pitchFamily="49" charset="0"/>
              </a:rPr>
              <a:t>; </a:t>
            </a:r>
            <a:r>
              <a:rPr lang="pt-BR" sz="1050" b="0" dirty="0">
                <a:solidFill>
                  <a:srgbClr val="008000"/>
                </a:solidFill>
                <a:effectLst/>
                <a:latin typeface="Consolas" panose="020B0609020204030204" pitchFamily="49" charset="0"/>
              </a:rPr>
              <a:t>// Atribui o nome do cargo</a:t>
            </a:r>
            <a:br>
              <a:rPr lang="pt-BR" sz="1050" b="0" dirty="0">
                <a:solidFill>
                  <a:srgbClr val="000000"/>
                </a:solidFill>
                <a:effectLst/>
                <a:latin typeface="Consolas" panose="020B0609020204030204" pitchFamily="49" charset="0"/>
              </a:rPr>
            </a:br>
            <a:r>
              <a:rPr lang="pt-BR" sz="1050" b="0" dirty="0">
                <a:solidFill>
                  <a:srgbClr val="008000"/>
                </a:solidFill>
                <a:effectLst/>
                <a:latin typeface="Consolas" panose="020B0609020204030204" pitchFamily="49" charset="0"/>
              </a:rPr>
              <a:t>                </a:t>
            </a:r>
            <a:r>
              <a:rPr lang="pt-BR" sz="1050" b="0" dirty="0">
                <a:solidFill>
                  <a:srgbClr val="000000"/>
                </a:solidFill>
                <a:effectLst/>
                <a:latin typeface="Consolas" panose="020B0609020204030204" pitchFamily="49" charset="0"/>
              </a:rPr>
              <a:t> </a:t>
            </a:r>
            <a:r>
              <a:rPr lang="pt-BR" sz="1050" b="0" dirty="0" err="1">
                <a:solidFill>
                  <a:srgbClr val="0000FF"/>
                </a:solidFill>
                <a:effectLst/>
                <a:latin typeface="Consolas" panose="020B0609020204030204" pitchFamily="49" charset="0"/>
              </a:rPr>
              <a:t>if</a:t>
            </a:r>
            <a:r>
              <a:rPr lang="pt-BR" sz="1050" b="0" dirty="0">
                <a:solidFill>
                  <a:srgbClr val="000000"/>
                </a:solidFill>
                <a:effectLst/>
                <a:latin typeface="Consolas" panose="020B0609020204030204" pitchFamily="49" charset="0"/>
              </a:rPr>
              <a:t> (</a:t>
            </a:r>
            <a:r>
              <a:rPr lang="pt-BR" sz="1050" b="0" dirty="0" err="1">
                <a:solidFill>
                  <a:srgbClr val="000000"/>
                </a:solidFill>
                <a:effectLst/>
                <a:latin typeface="Consolas" panose="020B0609020204030204" pitchFamily="49" charset="0"/>
              </a:rPr>
              <a:t>cargo.Update</a:t>
            </a:r>
            <a:r>
              <a:rPr lang="pt-BR" sz="1050" b="0" dirty="0">
                <a:solidFill>
                  <a:srgbClr val="000000"/>
                </a:solidFill>
                <a:effectLst/>
                <a:latin typeface="Consolas" panose="020B0609020204030204" pitchFamily="49" charset="0"/>
              </a:rPr>
              <a:t>() == </a:t>
            </a:r>
            <a:r>
              <a:rPr lang="pt-BR" sz="1050" b="0" dirty="0">
                <a:solidFill>
                  <a:srgbClr val="0000FF"/>
                </a:solidFill>
                <a:effectLst/>
                <a:latin typeface="Consolas" panose="020B0609020204030204" pitchFamily="49" charset="0"/>
              </a:rPr>
              <a:t>false</a:t>
            </a:r>
            <a:r>
              <a:rPr lang="pt-BR" sz="1050" b="0" dirty="0">
                <a:solidFill>
                  <a:srgbClr val="000000"/>
                </a:solidFill>
                <a:effectLst/>
                <a:latin typeface="Consolas" panose="020B0609020204030204" pitchFamily="49" charset="0"/>
              </a:rPr>
              <a:t>) { </a:t>
            </a:r>
            <a:r>
              <a:rPr lang="pt-BR" sz="1050" b="0" dirty="0">
                <a:solidFill>
                  <a:srgbClr val="008000"/>
                </a:solidFill>
                <a:effectLst/>
                <a:latin typeface="Consolas" panose="020B0609020204030204" pitchFamily="49" charset="0"/>
              </a:rPr>
              <a:t>// Verifica se o método Update() falhou</a:t>
            </a:r>
            <a:endParaRPr lang="pt-BR" sz="1050" b="0" dirty="0">
              <a:solidFill>
                <a:srgbClr val="000000"/>
              </a:solidFill>
              <a:effectLst/>
              <a:latin typeface="Consolas" panose="020B0609020204030204" pitchFamily="49" charset="0"/>
            </a:endParaRPr>
          </a:p>
          <a:p>
            <a:pPr marL="0" indent="0">
              <a:spcBef>
                <a:spcPts val="100"/>
              </a:spcBef>
              <a:buNone/>
            </a:pPr>
            <a:r>
              <a:rPr lang="pt-BR" sz="1050" b="0" dirty="0">
                <a:solidFill>
                  <a:srgbClr val="000000"/>
                </a:solidFill>
                <a:effectLst/>
                <a:latin typeface="Consolas" panose="020B0609020204030204" pitchFamily="49" charset="0"/>
              </a:rPr>
              <a:t>                    </a:t>
            </a:r>
            <a:r>
              <a:rPr lang="pt-BR" sz="1050" b="0" dirty="0" err="1">
                <a:solidFill>
                  <a:srgbClr val="0000FF"/>
                </a:solidFill>
                <a:effectLst/>
                <a:latin typeface="Consolas" panose="020B0609020204030204" pitchFamily="49" charset="0"/>
              </a:rPr>
              <a:t>object</a:t>
            </a:r>
            <a:r>
              <a:rPr lang="pt-BR" sz="1050" b="0" dirty="0">
                <a:solidFill>
                  <a:srgbClr val="000000"/>
                </a:solidFill>
                <a:effectLst/>
                <a:latin typeface="Consolas" panose="020B0609020204030204" pitchFamily="49" charset="0"/>
              </a:rPr>
              <a:t> resposta = </a:t>
            </a:r>
            <a:r>
              <a:rPr lang="pt-BR" sz="1050" b="0" dirty="0">
                <a:solidFill>
                  <a:srgbClr val="0000FF"/>
                </a:solidFill>
                <a:effectLst/>
                <a:latin typeface="Consolas" panose="020B0609020204030204" pitchFamily="49" charset="0"/>
              </a:rPr>
              <a:t>new </a:t>
            </a:r>
            <a:r>
              <a:rPr lang="pt-BR" sz="1050" b="0" dirty="0">
                <a:solidFill>
                  <a:srgbClr val="000000"/>
                </a:solidFill>
                <a:effectLst/>
                <a:latin typeface="Consolas" panose="020B0609020204030204" pitchFamily="49" charset="0"/>
              </a:rPr>
              <a:t>{</a:t>
            </a:r>
          </a:p>
          <a:p>
            <a:pPr marL="0" indent="0">
              <a:spcBef>
                <a:spcPts val="100"/>
              </a:spcBef>
              <a:buNone/>
            </a:pPr>
            <a:r>
              <a:rPr lang="pt-BR" sz="1050" b="0" dirty="0">
                <a:solidFill>
                  <a:srgbClr val="000000"/>
                </a:solidFill>
                <a:effectLst/>
                <a:latin typeface="Consolas" panose="020B0609020204030204" pitchFamily="49" charset="0"/>
              </a:rPr>
              <a:t>                        mensagem = </a:t>
            </a:r>
            <a:r>
              <a:rPr lang="pt-BR" sz="1050" b="0" dirty="0">
                <a:solidFill>
                  <a:srgbClr val="A31515"/>
                </a:solidFill>
                <a:effectLst/>
                <a:latin typeface="Consolas" panose="020B0609020204030204" pitchFamily="49" charset="0"/>
              </a:rPr>
              <a:t>"Erro ao atualizar cargo."</a:t>
            </a:r>
            <a:r>
              <a:rPr lang="pt-BR" sz="1050" b="0" dirty="0">
                <a:solidFill>
                  <a:srgbClr val="000000"/>
                </a:solidFill>
                <a:effectLst/>
                <a:latin typeface="Consolas" panose="020B0609020204030204" pitchFamily="49" charset="0"/>
              </a:rPr>
              <a:t> </a:t>
            </a:r>
            <a:r>
              <a:rPr lang="pt-BR" sz="1050" b="0" dirty="0">
                <a:solidFill>
                  <a:srgbClr val="008000"/>
                </a:solidFill>
                <a:effectLst/>
                <a:latin typeface="Consolas" panose="020B0609020204030204" pitchFamily="49" charset="0"/>
              </a:rPr>
              <a:t>// Mensagem de erro</a:t>
            </a:r>
            <a:endParaRPr lang="pt-BR" sz="1050" b="0" dirty="0">
              <a:solidFill>
                <a:srgbClr val="000000"/>
              </a:solidFill>
              <a:effectLst/>
              <a:latin typeface="Consolas" panose="020B0609020204030204" pitchFamily="49" charset="0"/>
            </a:endParaRPr>
          </a:p>
          <a:p>
            <a:pPr marL="0" indent="0">
              <a:spcBef>
                <a:spcPts val="100"/>
              </a:spcBef>
              <a:buNone/>
            </a:pPr>
            <a:r>
              <a:rPr lang="pt-BR" sz="1050" b="0" dirty="0">
                <a:solidFill>
                  <a:srgbClr val="000000"/>
                </a:solidFill>
                <a:effectLst/>
                <a:latin typeface="Consolas" panose="020B0609020204030204" pitchFamily="49" charset="0"/>
              </a:rPr>
              <a:t>                    };</a:t>
            </a:r>
          </a:p>
          <a:p>
            <a:pPr marL="0" indent="0">
              <a:spcBef>
                <a:spcPts val="100"/>
              </a:spcBef>
              <a:buNone/>
            </a:pPr>
            <a:r>
              <a:rPr lang="pt-BR" sz="1050" b="0" dirty="0">
                <a:solidFill>
                  <a:srgbClr val="008000"/>
                </a:solidFill>
                <a:effectLst/>
                <a:latin typeface="Consolas" panose="020B0609020204030204" pitchFamily="49" charset="0"/>
              </a:rPr>
              <a:t>                    // Retorna uma resposta de erro 500 </a:t>
            </a:r>
            <a:r>
              <a:rPr lang="pt-BR" sz="1050" b="0" dirty="0" err="1">
                <a:solidFill>
                  <a:srgbClr val="008000"/>
                </a:solidFill>
                <a:effectLst/>
                <a:latin typeface="Consolas" panose="020B0609020204030204" pitchFamily="49" charset="0"/>
              </a:rPr>
              <a:t>Internal</a:t>
            </a:r>
            <a:r>
              <a:rPr lang="pt-BR" sz="1050" b="0" dirty="0">
                <a:solidFill>
                  <a:srgbClr val="008000"/>
                </a:solidFill>
                <a:effectLst/>
                <a:latin typeface="Consolas" panose="020B0609020204030204" pitchFamily="49" charset="0"/>
              </a:rPr>
              <a:t> Server </a:t>
            </a:r>
            <a:r>
              <a:rPr lang="pt-BR" sz="1050" b="0" dirty="0" err="1">
                <a:solidFill>
                  <a:srgbClr val="008000"/>
                </a:solidFill>
                <a:effectLst/>
                <a:latin typeface="Consolas" panose="020B0609020204030204" pitchFamily="49" charset="0"/>
              </a:rPr>
              <a:t>Error</a:t>
            </a:r>
            <a:endParaRPr lang="pt-BR" sz="1050" b="0" dirty="0">
              <a:solidFill>
                <a:srgbClr val="000000"/>
              </a:solidFill>
              <a:effectLst/>
              <a:latin typeface="Consolas" panose="020B0609020204030204" pitchFamily="49" charset="0"/>
            </a:endParaRPr>
          </a:p>
          <a:p>
            <a:pPr marL="0" indent="0">
              <a:spcBef>
                <a:spcPts val="100"/>
              </a:spcBef>
              <a:buNone/>
            </a:pPr>
            <a:r>
              <a:rPr lang="pt-BR" sz="1050" b="0" dirty="0">
                <a:solidFill>
                  <a:srgbClr val="000000"/>
                </a:solidFill>
                <a:effectLst/>
                <a:latin typeface="Consolas" panose="020B0609020204030204" pitchFamily="49" charset="0"/>
              </a:rPr>
              <a:t>                    </a:t>
            </a:r>
            <a:r>
              <a:rPr lang="pt-BR" sz="1050" b="0" dirty="0" err="1">
                <a:solidFill>
                  <a:srgbClr val="0000FF"/>
                </a:solidFill>
                <a:effectLst/>
                <a:latin typeface="Consolas" panose="020B0609020204030204" pitchFamily="49" charset="0"/>
              </a:rPr>
              <a:t>return</a:t>
            </a:r>
            <a:r>
              <a:rPr lang="pt-BR" sz="1050" b="0" dirty="0">
                <a:solidFill>
                  <a:srgbClr val="000000"/>
                </a:solidFill>
                <a:effectLst/>
                <a:latin typeface="Consolas" panose="020B0609020204030204" pitchFamily="49" charset="0"/>
              </a:rPr>
              <a:t> </a:t>
            </a:r>
            <a:r>
              <a:rPr lang="pt-BR" sz="1050" b="0" dirty="0" err="1">
                <a:solidFill>
                  <a:srgbClr val="000000"/>
                </a:solidFill>
                <a:effectLst/>
                <a:latin typeface="Consolas" panose="020B0609020204030204" pitchFamily="49" charset="0"/>
              </a:rPr>
              <a:t>StatusCode</a:t>
            </a:r>
            <a:r>
              <a:rPr lang="pt-BR" sz="1050" b="0" dirty="0">
                <a:solidFill>
                  <a:srgbClr val="000000"/>
                </a:solidFill>
                <a:effectLst/>
                <a:latin typeface="Consolas" panose="020B0609020204030204" pitchFamily="49" charset="0"/>
              </a:rPr>
              <a:t>(</a:t>
            </a:r>
            <a:r>
              <a:rPr lang="pt-BR" sz="1050" b="0" dirty="0">
                <a:solidFill>
                  <a:srgbClr val="098658"/>
                </a:solidFill>
                <a:effectLst/>
                <a:latin typeface="Consolas" panose="020B0609020204030204" pitchFamily="49" charset="0"/>
              </a:rPr>
              <a:t>500</a:t>
            </a:r>
            <a:r>
              <a:rPr lang="pt-BR" sz="1050" b="0" dirty="0">
                <a:solidFill>
                  <a:srgbClr val="000000"/>
                </a:solidFill>
                <a:effectLst/>
                <a:latin typeface="Consolas" panose="020B0609020204030204" pitchFamily="49" charset="0"/>
              </a:rPr>
              <a:t>, resposta);</a:t>
            </a:r>
          </a:p>
          <a:p>
            <a:pPr marL="0" indent="0">
              <a:spcBef>
                <a:spcPts val="100"/>
              </a:spcBef>
              <a:buNone/>
            </a:pPr>
            <a:r>
              <a:rPr lang="pt-BR" sz="1050" b="0" dirty="0">
                <a:solidFill>
                  <a:srgbClr val="000000"/>
                </a:solidFill>
                <a:effectLst/>
                <a:latin typeface="Consolas" panose="020B0609020204030204" pitchFamily="49" charset="0"/>
              </a:rPr>
              <a:t>                }</a:t>
            </a:r>
            <a:r>
              <a:rPr lang="pt-BR" sz="1050" b="0" dirty="0" err="1">
                <a:solidFill>
                  <a:srgbClr val="0000FF"/>
                </a:solidFill>
                <a:effectLst/>
                <a:latin typeface="Consolas" panose="020B0609020204030204" pitchFamily="49" charset="0"/>
              </a:rPr>
              <a:t>else</a:t>
            </a:r>
            <a:r>
              <a:rPr lang="pt-BR" sz="1050" b="0" dirty="0">
                <a:solidFill>
                  <a:srgbClr val="0000FF"/>
                </a:solidFill>
                <a:effectLst/>
                <a:latin typeface="Consolas" panose="020B0609020204030204" pitchFamily="49" charset="0"/>
              </a:rPr>
              <a:t> </a:t>
            </a:r>
            <a:r>
              <a:rPr lang="pt-BR" sz="1050" b="0" dirty="0">
                <a:solidFill>
                  <a:srgbClr val="000000"/>
                </a:solidFill>
                <a:effectLst/>
                <a:latin typeface="Consolas" panose="020B0609020204030204" pitchFamily="49" charset="0"/>
              </a:rPr>
              <a:t>{</a:t>
            </a:r>
          </a:p>
          <a:p>
            <a:pPr marL="0" indent="0">
              <a:spcBef>
                <a:spcPts val="100"/>
              </a:spcBef>
              <a:buNone/>
            </a:pPr>
            <a:r>
              <a:rPr lang="pt-BR" sz="1050" b="0" dirty="0">
                <a:solidFill>
                  <a:srgbClr val="008000"/>
                </a:solidFill>
                <a:effectLst/>
                <a:latin typeface="Consolas" panose="020B0609020204030204" pitchFamily="49" charset="0"/>
              </a:rPr>
              <a:t>                    // Cria uma resposta de sucesso</a:t>
            </a:r>
            <a:endParaRPr lang="pt-BR" sz="1050" b="0" dirty="0">
              <a:solidFill>
                <a:srgbClr val="000000"/>
              </a:solidFill>
              <a:effectLst/>
              <a:latin typeface="Consolas" panose="020B0609020204030204" pitchFamily="49" charset="0"/>
            </a:endParaRPr>
          </a:p>
          <a:p>
            <a:pPr marL="0" indent="0">
              <a:spcBef>
                <a:spcPts val="100"/>
              </a:spcBef>
              <a:buNone/>
            </a:pPr>
            <a:r>
              <a:rPr lang="pt-BR" sz="1050" b="0" dirty="0">
                <a:solidFill>
                  <a:srgbClr val="000000"/>
                </a:solidFill>
                <a:effectLst/>
                <a:latin typeface="Consolas" panose="020B0609020204030204" pitchFamily="49" charset="0"/>
              </a:rPr>
              <a:t>                    </a:t>
            </a:r>
            <a:r>
              <a:rPr lang="pt-BR" sz="1050" b="0" dirty="0" err="1">
                <a:solidFill>
                  <a:srgbClr val="0000FF"/>
                </a:solidFill>
                <a:effectLst/>
                <a:latin typeface="Consolas" panose="020B0609020204030204" pitchFamily="49" charset="0"/>
              </a:rPr>
              <a:t>object</a:t>
            </a:r>
            <a:r>
              <a:rPr lang="pt-BR" sz="1050" b="0" dirty="0">
                <a:solidFill>
                  <a:srgbClr val="000000"/>
                </a:solidFill>
                <a:effectLst/>
                <a:latin typeface="Consolas" panose="020B0609020204030204" pitchFamily="49" charset="0"/>
              </a:rPr>
              <a:t> resposta = </a:t>
            </a:r>
            <a:r>
              <a:rPr lang="pt-BR" sz="1050" b="0" dirty="0">
                <a:solidFill>
                  <a:srgbClr val="0000FF"/>
                </a:solidFill>
                <a:effectLst/>
                <a:latin typeface="Consolas" panose="020B0609020204030204" pitchFamily="49" charset="0"/>
              </a:rPr>
              <a:t>new </a:t>
            </a:r>
            <a:r>
              <a:rPr lang="pt-BR" sz="1050" b="0" dirty="0">
                <a:solidFill>
                  <a:srgbClr val="000000"/>
                </a:solidFill>
                <a:effectLst/>
                <a:latin typeface="Consolas" panose="020B0609020204030204" pitchFamily="49" charset="0"/>
              </a:rPr>
              <a:t>{</a:t>
            </a:r>
          </a:p>
          <a:p>
            <a:pPr marL="0" indent="0">
              <a:spcBef>
                <a:spcPts val="100"/>
              </a:spcBef>
              <a:buNone/>
            </a:pPr>
            <a:r>
              <a:rPr lang="pt-BR" sz="1050" b="0" dirty="0">
                <a:solidFill>
                  <a:srgbClr val="000000"/>
                </a:solidFill>
                <a:effectLst/>
                <a:latin typeface="Consolas" panose="020B0609020204030204" pitchFamily="49" charset="0"/>
              </a:rPr>
              <a:t>                        mensagem = </a:t>
            </a:r>
            <a:r>
              <a:rPr lang="pt-BR" sz="1050" b="0" dirty="0">
                <a:solidFill>
                  <a:srgbClr val="A31515"/>
                </a:solidFill>
                <a:effectLst/>
                <a:latin typeface="Consolas" panose="020B0609020204030204" pitchFamily="49" charset="0"/>
              </a:rPr>
              <a:t>"Cargo atualizado com sucesso"</a:t>
            </a:r>
            <a:r>
              <a:rPr lang="pt-BR" sz="1050" b="0" dirty="0">
                <a:solidFill>
                  <a:srgbClr val="000000"/>
                </a:solidFill>
                <a:effectLst/>
                <a:latin typeface="Consolas" panose="020B0609020204030204" pitchFamily="49" charset="0"/>
              </a:rPr>
              <a:t>, </a:t>
            </a:r>
            <a:r>
              <a:rPr lang="pt-BR" sz="1050" b="0" dirty="0">
                <a:solidFill>
                  <a:srgbClr val="008000"/>
                </a:solidFill>
                <a:effectLst/>
                <a:latin typeface="Consolas" panose="020B0609020204030204" pitchFamily="49" charset="0"/>
              </a:rPr>
              <a:t>// Mensagem de sucesso</a:t>
            </a:r>
            <a:endParaRPr lang="pt-BR" sz="1050" b="0" dirty="0">
              <a:solidFill>
                <a:srgbClr val="000000"/>
              </a:solidFill>
              <a:effectLst/>
              <a:latin typeface="Consolas" panose="020B0609020204030204" pitchFamily="49" charset="0"/>
            </a:endParaRPr>
          </a:p>
          <a:p>
            <a:pPr marL="0" indent="0">
              <a:spcBef>
                <a:spcPts val="100"/>
              </a:spcBef>
              <a:buNone/>
            </a:pPr>
            <a:r>
              <a:rPr lang="pt-BR" sz="1050" b="0" dirty="0">
                <a:solidFill>
                  <a:srgbClr val="000000"/>
                </a:solidFill>
                <a:effectLst/>
                <a:latin typeface="Consolas" panose="020B0609020204030204" pitchFamily="49" charset="0"/>
              </a:rPr>
              <a:t>                        cargo = cargo </a:t>
            </a:r>
            <a:r>
              <a:rPr lang="pt-BR" sz="1050" b="0" dirty="0">
                <a:solidFill>
                  <a:srgbClr val="008000"/>
                </a:solidFill>
                <a:effectLst/>
                <a:latin typeface="Consolas" panose="020B0609020204030204" pitchFamily="49" charset="0"/>
              </a:rPr>
              <a:t>// Inclui o cargo atualizado na resposta</a:t>
            </a:r>
            <a:endParaRPr lang="pt-BR" sz="1050" b="0" dirty="0">
              <a:solidFill>
                <a:srgbClr val="000000"/>
              </a:solidFill>
              <a:effectLst/>
              <a:latin typeface="Consolas" panose="020B0609020204030204" pitchFamily="49" charset="0"/>
            </a:endParaRPr>
          </a:p>
          <a:p>
            <a:pPr marL="0" indent="0">
              <a:spcBef>
                <a:spcPts val="100"/>
              </a:spcBef>
              <a:buNone/>
            </a:pPr>
            <a:r>
              <a:rPr lang="pt-BR" sz="1050" b="0" dirty="0">
                <a:solidFill>
                  <a:srgbClr val="000000"/>
                </a:solidFill>
                <a:effectLst/>
                <a:latin typeface="Consolas" panose="020B0609020204030204" pitchFamily="49" charset="0"/>
              </a:rPr>
              <a:t>                    };</a:t>
            </a:r>
            <a:br>
              <a:rPr lang="pt-BR" sz="1050" b="0" dirty="0">
                <a:solidFill>
                  <a:srgbClr val="000000"/>
                </a:solidFill>
                <a:effectLst/>
                <a:latin typeface="Consolas" panose="020B0609020204030204" pitchFamily="49" charset="0"/>
              </a:rPr>
            </a:br>
            <a:r>
              <a:rPr lang="pt-BR" sz="1050" b="0" dirty="0">
                <a:solidFill>
                  <a:srgbClr val="008000"/>
                </a:solidFill>
                <a:effectLst/>
                <a:latin typeface="Consolas" panose="020B0609020204030204" pitchFamily="49" charset="0"/>
              </a:rPr>
              <a:t>                    // Retorna a resposta com status 200 OK</a:t>
            </a:r>
            <a:endParaRPr lang="pt-BR" sz="1050" b="0" dirty="0">
              <a:solidFill>
                <a:srgbClr val="000000"/>
              </a:solidFill>
              <a:effectLst/>
              <a:latin typeface="Consolas" panose="020B0609020204030204" pitchFamily="49" charset="0"/>
            </a:endParaRPr>
          </a:p>
          <a:p>
            <a:pPr marL="0" indent="0">
              <a:spcBef>
                <a:spcPts val="100"/>
              </a:spcBef>
              <a:buNone/>
            </a:pPr>
            <a:r>
              <a:rPr lang="pt-BR" sz="1050" b="0" dirty="0">
                <a:solidFill>
                  <a:srgbClr val="000000"/>
                </a:solidFill>
                <a:effectLst/>
                <a:latin typeface="Consolas" panose="020B0609020204030204" pitchFamily="49" charset="0"/>
              </a:rPr>
              <a:t>                    </a:t>
            </a:r>
            <a:r>
              <a:rPr lang="pt-BR" sz="1050" b="0" dirty="0" err="1">
                <a:solidFill>
                  <a:srgbClr val="0000FF"/>
                </a:solidFill>
                <a:effectLst/>
                <a:latin typeface="Consolas" panose="020B0609020204030204" pitchFamily="49" charset="0"/>
              </a:rPr>
              <a:t>return</a:t>
            </a:r>
            <a:r>
              <a:rPr lang="pt-BR" sz="1050" b="0" dirty="0">
                <a:solidFill>
                  <a:srgbClr val="000000"/>
                </a:solidFill>
                <a:effectLst/>
                <a:latin typeface="Consolas" panose="020B0609020204030204" pitchFamily="49" charset="0"/>
              </a:rPr>
              <a:t> Ok(resposta);</a:t>
            </a:r>
          </a:p>
          <a:p>
            <a:pPr marL="0" indent="0">
              <a:spcBef>
                <a:spcPts val="100"/>
              </a:spcBef>
              <a:buNone/>
            </a:pPr>
            <a:r>
              <a:rPr lang="pt-BR" sz="1050" b="0" dirty="0">
                <a:solidFill>
                  <a:srgbClr val="000000"/>
                </a:solidFill>
                <a:effectLst/>
                <a:latin typeface="Consolas" panose="020B0609020204030204" pitchFamily="49" charset="0"/>
              </a:rPr>
              <a:t>                }</a:t>
            </a:r>
          </a:p>
          <a:p>
            <a:pPr marL="0" indent="0">
              <a:spcBef>
                <a:spcPts val="100"/>
              </a:spcBef>
              <a:buNone/>
            </a:pPr>
            <a:r>
              <a:rPr lang="pt-BR" sz="1050" b="0" dirty="0">
                <a:solidFill>
                  <a:srgbClr val="000000"/>
                </a:solidFill>
                <a:effectLst/>
                <a:latin typeface="Consolas" panose="020B0609020204030204" pitchFamily="49" charset="0"/>
              </a:rPr>
              <a:t>            }</a:t>
            </a:r>
          </a:p>
          <a:p>
            <a:pPr marL="0" indent="0">
              <a:spcBef>
                <a:spcPts val="100"/>
              </a:spcBef>
              <a:buNone/>
            </a:pPr>
            <a:r>
              <a:rPr lang="pt-BR" sz="1050" b="0" dirty="0">
                <a:solidFill>
                  <a:srgbClr val="000000"/>
                </a:solidFill>
                <a:effectLst/>
                <a:latin typeface="Consolas" panose="020B0609020204030204" pitchFamily="49" charset="0"/>
              </a:rPr>
              <a:t>            </a:t>
            </a:r>
            <a:r>
              <a:rPr lang="pt-BR" sz="1050" b="0" dirty="0">
                <a:solidFill>
                  <a:srgbClr val="0000FF"/>
                </a:solidFill>
                <a:effectLst/>
                <a:latin typeface="Consolas" panose="020B0609020204030204" pitchFamily="49" charset="0"/>
              </a:rPr>
              <a:t>catch</a:t>
            </a:r>
            <a:r>
              <a:rPr lang="pt-BR" sz="1050" b="0" dirty="0">
                <a:solidFill>
                  <a:srgbClr val="000000"/>
                </a:solidFill>
                <a:effectLst/>
                <a:latin typeface="Consolas" panose="020B0609020204030204" pitchFamily="49" charset="0"/>
              </a:rPr>
              <a:t> (</a:t>
            </a:r>
            <a:r>
              <a:rPr lang="pt-BR" sz="1050" b="0" dirty="0" err="1">
                <a:solidFill>
                  <a:srgbClr val="000000"/>
                </a:solidFill>
                <a:effectLst/>
                <a:latin typeface="Consolas" panose="020B0609020204030204" pitchFamily="49" charset="0"/>
              </a:rPr>
              <a:t>Exception</a:t>
            </a:r>
            <a:r>
              <a:rPr lang="pt-BR" sz="1050" b="0" dirty="0">
                <a:solidFill>
                  <a:srgbClr val="000000"/>
                </a:solidFill>
                <a:effectLst/>
                <a:latin typeface="Consolas" panose="020B0609020204030204" pitchFamily="49" charset="0"/>
              </a:rPr>
              <a:t> e) { </a:t>
            </a:r>
            <a:r>
              <a:rPr lang="pt-BR" sz="1050" b="0" dirty="0">
                <a:solidFill>
                  <a:srgbClr val="008000"/>
                </a:solidFill>
                <a:effectLst/>
                <a:latin typeface="Consolas" panose="020B0609020204030204" pitchFamily="49" charset="0"/>
              </a:rPr>
              <a:t>// Captura qualquer exceção que possa ocorrer</a:t>
            </a:r>
            <a:endParaRPr lang="pt-BR" sz="1050" b="0" dirty="0">
              <a:solidFill>
                <a:srgbClr val="000000"/>
              </a:solidFill>
              <a:effectLst/>
              <a:latin typeface="Consolas" panose="020B0609020204030204" pitchFamily="49" charset="0"/>
            </a:endParaRPr>
          </a:p>
          <a:p>
            <a:pPr marL="0" indent="0">
              <a:spcBef>
                <a:spcPts val="100"/>
              </a:spcBef>
              <a:buNone/>
            </a:pPr>
            <a:r>
              <a:rPr lang="pt-BR" sz="1050" b="0" dirty="0">
                <a:solidFill>
                  <a:srgbClr val="000000"/>
                </a:solidFill>
                <a:effectLst/>
                <a:latin typeface="Consolas" panose="020B0609020204030204" pitchFamily="49" charset="0"/>
              </a:rPr>
              <a:t>           </a:t>
            </a:r>
          </a:p>
          <a:p>
            <a:pPr marL="0" indent="0">
              <a:spcBef>
                <a:spcPts val="100"/>
              </a:spcBef>
              <a:buNone/>
            </a:pPr>
            <a:r>
              <a:rPr lang="pt-BR" sz="1050" b="0" dirty="0">
                <a:solidFill>
                  <a:srgbClr val="008000"/>
                </a:solidFill>
                <a:effectLst/>
                <a:latin typeface="Consolas" panose="020B0609020204030204" pitchFamily="49" charset="0"/>
              </a:rPr>
              <a:t>                // Cria uma resposta de erro com a mensagem da exceção</a:t>
            </a:r>
            <a:endParaRPr lang="pt-BR" sz="1050" b="0" dirty="0">
              <a:solidFill>
                <a:srgbClr val="000000"/>
              </a:solidFill>
              <a:effectLst/>
              <a:latin typeface="Consolas" panose="020B0609020204030204" pitchFamily="49" charset="0"/>
            </a:endParaRPr>
          </a:p>
          <a:p>
            <a:pPr marL="0" indent="0">
              <a:spcBef>
                <a:spcPts val="100"/>
              </a:spcBef>
              <a:buNone/>
            </a:pPr>
            <a:r>
              <a:rPr lang="pt-BR" sz="1050" b="0" dirty="0">
                <a:solidFill>
                  <a:srgbClr val="000000"/>
                </a:solidFill>
                <a:effectLst/>
                <a:latin typeface="Consolas" panose="020B0609020204030204" pitchFamily="49" charset="0"/>
              </a:rPr>
              <a:t>                </a:t>
            </a:r>
            <a:r>
              <a:rPr lang="pt-BR" sz="1050" b="0" dirty="0" err="1">
                <a:solidFill>
                  <a:srgbClr val="0000FF"/>
                </a:solidFill>
                <a:effectLst/>
                <a:latin typeface="Consolas" panose="020B0609020204030204" pitchFamily="49" charset="0"/>
              </a:rPr>
              <a:t>object</a:t>
            </a:r>
            <a:r>
              <a:rPr lang="pt-BR" sz="1050" b="0" dirty="0">
                <a:solidFill>
                  <a:srgbClr val="000000"/>
                </a:solidFill>
                <a:effectLst/>
                <a:latin typeface="Consolas" panose="020B0609020204030204" pitchFamily="49" charset="0"/>
              </a:rPr>
              <a:t> resposta = </a:t>
            </a:r>
            <a:r>
              <a:rPr lang="pt-BR" sz="1050" b="0" dirty="0">
                <a:solidFill>
                  <a:srgbClr val="0000FF"/>
                </a:solidFill>
                <a:effectLst/>
                <a:latin typeface="Consolas" panose="020B0609020204030204" pitchFamily="49" charset="0"/>
              </a:rPr>
              <a:t>new </a:t>
            </a:r>
            <a:r>
              <a:rPr lang="pt-BR" sz="1050" b="0" dirty="0">
                <a:solidFill>
                  <a:srgbClr val="000000"/>
                </a:solidFill>
                <a:effectLst/>
                <a:latin typeface="Consolas" panose="020B0609020204030204" pitchFamily="49" charset="0"/>
              </a:rPr>
              <a:t>{</a:t>
            </a:r>
          </a:p>
          <a:p>
            <a:pPr marL="0" indent="0">
              <a:spcBef>
                <a:spcPts val="100"/>
              </a:spcBef>
              <a:buNone/>
            </a:pPr>
            <a:r>
              <a:rPr lang="pt-BR" sz="1050" b="0" dirty="0">
                <a:solidFill>
                  <a:srgbClr val="000000"/>
                </a:solidFill>
                <a:effectLst/>
                <a:latin typeface="Consolas" panose="020B0609020204030204" pitchFamily="49" charset="0"/>
              </a:rPr>
              <a:t>                    mensagem = </a:t>
            </a:r>
            <a:r>
              <a:rPr lang="pt-BR" sz="1050" b="0" dirty="0" err="1">
                <a:solidFill>
                  <a:srgbClr val="000000"/>
                </a:solidFill>
                <a:effectLst/>
                <a:latin typeface="Consolas" panose="020B0609020204030204" pitchFamily="49" charset="0"/>
              </a:rPr>
              <a:t>e.Message</a:t>
            </a:r>
            <a:r>
              <a:rPr lang="pt-BR" sz="1050" b="0" dirty="0">
                <a:solidFill>
                  <a:srgbClr val="000000"/>
                </a:solidFill>
                <a:effectLst/>
                <a:latin typeface="Consolas" panose="020B0609020204030204" pitchFamily="49" charset="0"/>
              </a:rPr>
              <a:t> </a:t>
            </a:r>
            <a:r>
              <a:rPr lang="pt-BR" sz="1050" b="0" dirty="0">
                <a:solidFill>
                  <a:srgbClr val="008000"/>
                </a:solidFill>
                <a:effectLst/>
                <a:latin typeface="Consolas" panose="020B0609020204030204" pitchFamily="49" charset="0"/>
              </a:rPr>
              <a:t>// Mensagem de erro</a:t>
            </a:r>
            <a:endParaRPr lang="pt-BR" sz="1050" b="0" dirty="0">
              <a:solidFill>
                <a:srgbClr val="000000"/>
              </a:solidFill>
              <a:effectLst/>
              <a:latin typeface="Consolas" panose="020B0609020204030204" pitchFamily="49" charset="0"/>
            </a:endParaRPr>
          </a:p>
          <a:p>
            <a:pPr marL="0" indent="0">
              <a:spcBef>
                <a:spcPts val="100"/>
              </a:spcBef>
              <a:buNone/>
            </a:pPr>
            <a:r>
              <a:rPr lang="pt-BR" sz="1050" b="0" dirty="0">
                <a:solidFill>
                  <a:srgbClr val="000000"/>
                </a:solidFill>
                <a:effectLst/>
                <a:latin typeface="Consolas" panose="020B0609020204030204" pitchFamily="49" charset="0"/>
              </a:rPr>
              <a:t>                };</a:t>
            </a:r>
          </a:p>
          <a:p>
            <a:pPr marL="0" indent="0">
              <a:spcBef>
                <a:spcPts val="100"/>
              </a:spcBef>
              <a:buNone/>
            </a:pPr>
            <a:r>
              <a:rPr lang="pt-BR" sz="1050" b="0" dirty="0">
                <a:solidFill>
                  <a:srgbClr val="008000"/>
                </a:solidFill>
                <a:effectLst/>
                <a:latin typeface="Consolas" panose="020B0609020204030204" pitchFamily="49" charset="0"/>
              </a:rPr>
              <a:t>                // Retorna uma resposta 400 </a:t>
            </a:r>
            <a:r>
              <a:rPr lang="pt-BR" sz="1050" b="0" dirty="0" err="1">
                <a:solidFill>
                  <a:srgbClr val="008000"/>
                </a:solidFill>
                <a:effectLst/>
                <a:latin typeface="Consolas" panose="020B0609020204030204" pitchFamily="49" charset="0"/>
              </a:rPr>
              <a:t>Bad</a:t>
            </a:r>
            <a:r>
              <a:rPr lang="pt-BR" sz="1050" b="0" dirty="0">
                <a:solidFill>
                  <a:srgbClr val="008000"/>
                </a:solidFill>
                <a:effectLst/>
                <a:latin typeface="Consolas" panose="020B0609020204030204" pitchFamily="49" charset="0"/>
              </a:rPr>
              <a:t> </a:t>
            </a:r>
            <a:r>
              <a:rPr lang="pt-BR" sz="1050" b="0" dirty="0" err="1">
                <a:solidFill>
                  <a:srgbClr val="008000"/>
                </a:solidFill>
                <a:effectLst/>
                <a:latin typeface="Consolas" panose="020B0609020204030204" pitchFamily="49" charset="0"/>
              </a:rPr>
              <a:t>Request</a:t>
            </a:r>
            <a:endParaRPr lang="pt-BR" sz="1050" b="0" dirty="0">
              <a:solidFill>
                <a:srgbClr val="000000"/>
              </a:solidFill>
              <a:effectLst/>
              <a:latin typeface="Consolas" panose="020B0609020204030204" pitchFamily="49" charset="0"/>
            </a:endParaRPr>
          </a:p>
          <a:p>
            <a:pPr marL="0" indent="0">
              <a:spcBef>
                <a:spcPts val="100"/>
              </a:spcBef>
              <a:buNone/>
            </a:pPr>
            <a:r>
              <a:rPr lang="pt-BR" sz="1050" b="0" dirty="0">
                <a:solidFill>
                  <a:srgbClr val="000000"/>
                </a:solidFill>
                <a:effectLst/>
                <a:latin typeface="Consolas" panose="020B0609020204030204" pitchFamily="49" charset="0"/>
              </a:rPr>
              <a:t>                </a:t>
            </a:r>
            <a:r>
              <a:rPr lang="pt-BR" sz="1050" b="0" dirty="0" err="1">
                <a:solidFill>
                  <a:srgbClr val="0000FF"/>
                </a:solidFill>
                <a:effectLst/>
                <a:latin typeface="Consolas" panose="020B0609020204030204" pitchFamily="49" charset="0"/>
              </a:rPr>
              <a:t>return</a:t>
            </a:r>
            <a:r>
              <a:rPr lang="pt-BR" sz="1050" b="0" dirty="0">
                <a:solidFill>
                  <a:srgbClr val="000000"/>
                </a:solidFill>
                <a:effectLst/>
                <a:latin typeface="Consolas" panose="020B0609020204030204" pitchFamily="49" charset="0"/>
              </a:rPr>
              <a:t> </a:t>
            </a:r>
            <a:r>
              <a:rPr lang="pt-BR" sz="1050" b="0" dirty="0" err="1">
                <a:solidFill>
                  <a:srgbClr val="000000"/>
                </a:solidFill>
                <a:effectLst/>
                <a:latin typeface="Consolas" panose="020B0609020204030204" pitchFamily="49" charset="0"/>
              </a:rPr>
              <a:t>BadRequest</a:t>
            </a:r>
            <a:r>
              <a:rPr lang="pt-BR" sz="1050" b="0" dirty="0">
                <a:solidFill>
                  <a:srgbClr val="000000"/>
                </a:solidFill>
                <a:effectLst/>
                <a:latin typeface="Consolas" panose="020B0609020204030204" pitchFamily="49" charset="0"/>
              </a:rPr>
              <a:t>(resposta);</a:t>
            </a:r>
          </a:p>
          <a:p>
            <a:pPr marL="0" indent="0">
              <a:spcBef>
                <a:spcPts val="100"/>
              </a:spcBef>
              <a:buNone/>
            </a:pPr>
            <a:r>
              <a:rPr lang="pt-BR" sz="1050" b="0" dirty="0">
                <a:solidFill>
                  <a:srgbClr val="000000"/>
                </a:solidFill>
                <a:effectLst/>
                <a:latin typeface="Consolas" panose="020B0609020204030204" pitchFamily="49" charset="0"/>
              </a:rPr>
              <a:t>            }</a:t>
            </a:r>
          </a:p>
          <a:p>
            <a:pPr marL="0" indent="0">
              <a:spcBef>
                <a:spcPts val="100"/>
              </a:spcBef>
              <a:buNone/>
            </a:pPr>
            <a:r>
              <a:rPr lang="pt-BR" sz="1050" b="0" dirty="0">
                <a:solidFill>
                  <a:srgbClr val="000000"/>
                </a:solidFill>
                <a:effectLst/>
                <a:latin typeface="Consolas" panose="020B0609020204030204" pitchFamily="49" charset="0"/>
              </a:rPr>
              <a:t>        }</a:t>
            </a:r>
          </a:p>
        </p:txBody>
      </p:sp>
      <p:sp>
        <p:nvSpPr>
          <p:cNvPr id="4" name="Título 1">
            <a:extLst>
              <a:ext uri="{FF2B5EF4-FFF2-40B4-BE49-F238E27FC236}">
                <a16:creationId xmlns:a16="http://schemas.microsoft.com/office/drawing/2014/main" id="{EAAE998B-F744-FA01-12B1-C68930758637}"/>
              </a:ext>
            </a:extLst>
          </p:cNvPr>
          <p:cNvSpPr>
            <a:spLocks noGrp="1"/>
          </p:cNvSpPr>
          <p:nvPr>
            <p:ph type="title"/>
          </p:nvPr>
        </p:nvSpPr>
        <p:spPr>
          <a:xfrm>
            <a:off x="8029990" y="313509"/>
            <a:ext cx="4547364" cy="1325563"/>
          </a:xfrm>
        </p:spPr>
        <p:txBody>
          <a:bodyPr>
            <a:normAutofit/>
          </a:bodyPr>
          <a:lstStyle/>
          <a:p>
            <a:r>
              <a:rPr lang="pt-BR" sz="3200" dirty="0" err="1"/>
              <a:t>CargoController.cs</a:t>
            </a:r>
            <a:r>
              <a:rPr lang="pt-BR" sz="3200" dirty="0"/>
              <a:t> 4/5</a:t>
            </a:r>
          </a:p>
        </p:txBody>
      </p:sp>
      <p:sp>
        <p:nvSpPr>
          <p:cNvPr id="2" name="CaixaDeTexto 1">
            <a:extLst>
              <a:ext uri="{FF2B5EF4-FFF2-40B4-BE49-F238E27FC236}">
                <a16:creationId xmlns:a16="http://schemas.microsoft.com/office/drawing/2014/main" id="{E477EF82-D28A-3295-5DED-113E85DC42B0}"/>
              </a:ext>
            </a:extLst>
          </p:cNvPr>
          <p:cNvSpPr txBox="1"/>
          <p:nvPr/>
        </p:nvSpPr>
        <p:spPr>
          <a:xfrm>
            <a:off x="7895954" y="2578020"/>
            <a:ext cx="3956413" cy="1477328"/>
          </a:xfrm>
          <a:prstGeom prst="rect">
            <a:avLst/>
          </a:prstGeom>
          <a:solidFill>
            <a:schemeClr val="bg2"/>
          </a:solidFill>
          <a:ln>
            <a:solidFill>
              <a:schemeClr val="tx1"/>
            </a:solidFill>
          </a:ln>
        </p:spPr>
        <p:txBody>
          <a:bodyPr wrap="square">
            <a:spAutoFit/>
          </a:bodyPr>
          <a:lstStyle/>
          <a:p>
            <a:r>
              <a:rPr lang="pt-BR" dirty="0"/>
              <a:t>{</a:t>
            </a:r>
          </a:p>
          <a:p>
            <a:r>
              <a:rPr lang="pt-BR" dirty="0"/>
              <a:t>    "</a:t>
            </a:r>
            <a:r>
              <a:rPr lang="pt-BR" dirty="0">
                <a:highlight>
                  <a:srgbClr val="00FFFF"/>
                </a:highlight>
              </a:rPr>
              <a:t>cargo</a:t>
            </a:r>
            <a:r>
              <a:rPr lang="pt-BR" dirty="0"/>
              <a:t>": {</a:t>
            </a:r>
          </a:p>
          <a:p>
            <a:r>
              <a:rPr lang="pt-BR" dirty="0"/>
              <a:t>        "</a:t>
            </a:r>
            <a:r>
              <a:rPr lang="pt-BR" dirty="0" err="1">
                <a:highlight>
                  <a:srgbClr val="00FF00"/>
                </a:highlight>
              </a:rPr>
              <a:t>nomeCargo</a:t>
            </a:r>
            <a:r>
              <a:rPr lang="pt-BR" dirty="0"/>
              <a:t>": "Novo Cargo"</a:t>
            </a:r>
          </a:p>
          <a:p>
            <a:r>
              <a:rPr lang="pt-BR" dirty="0"/>
              <a:t>    }</a:t>
            </a:r>
          </a:p>
          <a:p>
            <a:r>
              <a:rPr lang="pt-BR" dirty="0"/>
              <a:t>}</a:t>
            </a:r>
          </a:p>
        </p:txBody>
      </p:sp>
    </p:spTree>
    <p:extLst>
      <p:ext uri="{BB962C8B-B14F-4D97-AF65-F5344CB8AC3E}">
        <p14:creationId xmlns:p14="http://schemas.microsoft.com/office/powerpoint/2010/main" val="1158490863"/>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ço Reservado para Conteúdo 2">
            <a:extLst>
              <a:ext uri="{FF2B5EF4-FFF2-40B4-BE49-F238E27FC236}">
                <a16:creationId xmlns:a16="http://schemas.microsoft.com/office/drawing/2014/main" id="{3C2B1768-B535-964E-5F5A-08936C4DDAAE}"/>
              </a:ext>
            </a:extLst>
          </p:cNvPr>
          <p:cNvSpPr>
            <a:spLocks noGrp="1"/>
          </p:cNvSpPr>
          <p:nvPr>
            <p:ph idx="1"/>
          </p:nvPr>
        </p:nvSpPr>
        <p:spPr>
          <a:xfrm>
            <a:off x="385355" y="411480"/>
            <a:ext cx="11403874" cy="5765483"/>
          </a:xfrm>
        </p:spPr>
        <p:txBody>
          <a:bodyPr>
            <a:noAutofit/>
          </a:bodyPr>
          <a:lstStyle/>
          <a:p>
            <a:pPr marL="0" indent="0">
              <a:spcBef>
                <a:spcPts val="100"/>
              </a:spcBef>
              <a:buNone/>
            </a:pPr>
            <a:r>
              <a:rPr lang="pt-BR" sz="1400" b="0" dirty="0">
                <a:solidFill>
                  <a:srgbClr val="008000"/>
                </a:solidFill>
                <a:effectLst/>
                <a:latin typeface="Consolas" panose="020B0609020204030204" pitchFamily="49" charset="0"/>
              </a:rPr>
              <a:t>// Define um </a:t>
            </a:r>
            <a:r>
              <a:rPr lang="pt-BR" sz="1400" b="0" dirty="0" err="1">
                <a:solidFill>
                  <a:srgbClr val="008000"/>
                </a:solidFill>
                <a:effectLst/>
                <a:latin typeface="Consolas" panose="020B0609020204030204" pitchFamily="49" charset="0"/>
              </a:rPr>
              <a:t>endpoint</a:t>
            </a:r>
            <a:r>
              <a:rPr lang="pt-BR" sz="1400" b="0" dirty="0">
                <a:solidFill>
                  <a:srgbClr val="008000"/>
                </a:solidFill>
                <a:effectLst/>
                <a:latin typeface="Consolas" panose="020B0609020204030204" pitchFamily="49" charset="0"/>
              </a:rPr>
              <a:t> HTTP </a:t>
            </a:r>
            <a:r>
              <a:rPr lang="pt-BR" sz="1400" b="0" dirty="0" err="1">
                <a:solidFill>
                  <a:srgbClr val="008000"/>
                </a:solidFill>
                <a:effectLst/>
                <a:latin typeface="Consolas" panose="020B0609020204030204" pitchFamily="49" charset="0"/>
              </a:rPr>
              <a:t>GET</a:t>
            </a:r>
            <a:r>
              <a:rPr lang="pt-BR" sz="1400" b="0" dirty="0">
                <a:solidFill>
                  <a:srgbClr val="008000"/>
                </a:solidFill>
                <a:effectLst/>
                <a:latin typeface="Consolas" panose="020B0609020204030204" pitchFamily="49" charset="0"/>
              </a:rPr>
              <a:t> para obter todos os cargos</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Http</a:t>
            </a:r>
            <a:r>
              <a:rPr lang="pt-BR" sz="1400" b="0" dirty="0" err="1">
                <a:solidFill>
                  <a:srgbClr val="000000"/>
                </a:solidFill>
                <a:effectLst/>
                <a:highlight>
                  <a:srgbClr val="FF00FF"/>
                </a:highlight>
                <a:latin typeface="Consolas" panose="020B0609020204030204" pitchFamily="49" charset="0"/>
              </a:rPr>
              <a:t>Get</a:t>
            </a:r>
            <a:r>
              <a:rPr lang="pt-BR" sz="1400" b="0" dirty="0">
                <a:solidFill>
                  <a:srgbClr val="000000"/>
                </a:solidFill>
                <a:effectLst/>
                <a:latin typeface="Consolas" panose="020B0609020204030204" pitchFamily="49" charset="0"/>
              </a:rPr>
              <a:t>(</a:t>
            </a:r>
            <a:r>
              <a:rPr lang="pt-BR" sz="1400" b="0" dirty="0">
                <a:solidFill>
                  <a:srgbClr val="A31515"/>
                </a:solidFill>
                <a:effectLst/>
                <a:latin typeface="Consolas" panose="020B0609020204030204" pitchFamily="49" charset="0"/>
              </a:rPr>
              <a:t>"/cargos/"</a:t>
            </a:r>
            <a:r>
              <a:rPr lang="pt-BR" sz="1400" b="0" dirty="0">
                <a:solidFill>
                  <a:srgbClr val="000000"/>
                </a:solidFill>
                <a:effectLst/>
                <a:latin typeface="Consolas" panose="020B0609020204030204" pitchFamily="49" charset="0"/>
              </a:rPr>
              <a:t>)]</a:t>
            </a: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public</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IActionResult</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Get_Cargos</a:t>
            </a:r>
            <a:r>
              <a:rPr lang="pt-BR" sz="1400" b="0" dirty="0">
                <a:solidFill>
                  <a:srgbClr val="000000"/>
                </a:solidFill>
                <a:effectLst/>
                <a:latin typeface="Consolas" panose="020B0609020204030204" pitchFamily="49" charset="0"/>
              </a:rPr>
              <a:t>() { </a:t>
            </a:r>
            <a:r>
              <a:rPr lang="pt-BR" sz="1400" b="0" dirty="0">
                <a:solidFill>
                  <a:srgbClr val="008000"/>
                </a:solidFill>
                <a:effectLst/>
                <a:latin typeface="Consolas" panose="020B0609020204030204" pitchFamily="49" charset="0"/>
              </a:rPr>
              <a:t>// Método que lida com solicitações </a:t>
            </a:r>
            <a:r>
              <a:rPr lang="pt-BR" sz="1400" b="0" dirty="0" err="1">
                <a:solidFill>
                  <a:srgbClr val="008000"/>
                </a:solidFill>
                <a:effectLst/>
                <a:latin typeface="Consolas" panose="020B0609020204030204" pitchFamily="49" charset="0"/>
              </a:rPr>
              <a:t>GET</a:t>
            </a:r>
            <a:r>
              <a:rPr lang="pt-BR" sz="1400" b="0" dirty="0">
                <a:solidFill>
                  <a:srgbClr val="008000"/>
                </a:solidFill>
                <a:effectLst/>
                <a:latin typeface="Consolas" panose="020B0609020204030204" pitchFamily="49" charset="0"/>
              </a:rPr>
              <a:t> para "/cargos/"</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try</a:t>
            </a:r>
            <a:r>
              <a:rPr lang="pt-BR" sz="1400" b="0" dirty="0">
                <a:solidFill>
                  <a:srgbClr val="000000"/>
                </a:solidFill>
                <a:effectLst/>
                <a:latin typeface="Consolas" panose="020B0609020204030204" pitchFamily="49" charset="0"/>
              </a:rPr>
              <a:t>{</a:t>
            </a: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string</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authorization</a:t>
            </a:r>
            <a:r>
              <a:rPr lang="pt-BR" sz="1400" b="0" dirty="0">
                <a:solidFill>
                  <a:srgbClr val="000000"/>
                </a:solidFill>
                <a:effectLst/>
                <a:latin typeface="Consolas" panose="020B0609020204030204" pitchFamily="49" charset="0"/>
              </a:rPr>
              <a:t> = </a:t>
            </a:r>
            <a:r>
              <a:rPr lang="pt-BR" sz="1400" b="0" dirty="0" err="1">
                <a:solidFill>
                  <a:srgbClr val="000000"/>
                </a:solidFill>
                <a:effectLst/>
                <a:latin typeface="Consolas" panose="020B0609020204030204" pitchFamily="49" charset="0"/>
              </a:rPr>
              <a:t>Request.Headers</a:t>
            </a:r>
            <a:r>
              <a:rPr lang="pt-BR" sz="1400" b="0" dirty="0">
                <a:solidFill>
                  <a:srgbClr val="000000"/>
                </a:solidFill>
                <a:effectLst/>
                <a:latin typeface="Consolas" panose="020B0609020204030204" pitchFamily="49" charset="0"/>
              </a:rPr>
              <a:t>[</a:t>
            </a:r>
            <a:r>
              <a:rPr lang="pt-BR" sz="1400" b="0" dirty="0">
                <a:solidFill>
                  <a:srgbClr val="A31515"/>
                </a:solidFill>
                <a:effectLst/>
                <a:latin typeface="Consolas" panose="020B0609020204030204" pitchFamily="49" charset="0"/>
              </a:rPr>
              <a:t>"</a:t>
            </a:r>
            <a:r>
              <a:rPr lang="pt-BR" sz="1400" b="0" dirty="0" err="1">
                <a:solidFill>
                  <a:srgbClr val="A31515"/>
                </a:solidFill>
                <a:effectLst/>
                <a:latin typeface="Consolas" panose="020B0609020204030204" pitchFamily="49" charset="0"/>
              </a:rPr>
              <a:t>Authorization</a:t>
            </a:r>
            <a:r>
              <a:rPr lang="pt-BR" sz="1400" b="0" dirty="0">
                <a:solidFill>
                  <a:srgbClr val="A31515"/>
                </a:solidFill>
                <a:effectLst/>
                <a:latin typeface="Consolas" panose="020B0609020204030204" pitchFamily="49" charset="0"/>
              </a:rPr>
              <a:t>"</a:t>
            </a:r>
            <a:r>
              <a:rPr lang="pt-BR" sz="1400" b="0" dirty="0">
                <a:solidFill>
                  <a:srgbClr val="000000"/>
                </a:solidFill>
                <a:effectLst/>
                <a:latin typeface="Consolas" panose="020B0609020204030204" pitchFamily="49" charset="0"/>
              </a:rPr>
              <a:t>].</a:t>
            </a:r>
            <a:r>
              <a:rPr lang="pt-BR" sz="1400" b="0" dirty="0" err="1">
                <a:solidFill>
                  <a:srgbClr val="000000"/>
                </a:solidFill>
                <a:effectLst/>
                <a:latin typeface="Consolas" panose="020B0609020204030204" pitchFamily="49" charset="0"/>
              </a:rPr>
              <a:t>ToString</a:t>
            </a:r>
            <a:r>
              <a:rPr lang="pt-BR" sz="1400" b="0" dirty="0">
                <a:solidFill>
                  <a:srgbClr val="000000"/>
                </a:solidFill>
                <a:effectLst/>
                <a:latin typeface="Consolas" panose="020B0609020204030204" pitchFamily="49" charset="0"/>
              </a:rPr>
              <a:t>();//</a:t>
            </a:r>
            <a:r>
              <a:rPr lang="pt-BR" sz="1400" b="0" dirty="0">
                <a:solidFill>
                  <a:srgbClr val="008000"/>
                </a:solidFill>
                <a:effectLst/>
                <a:latin typeface="Consolas" panose="020B0609020204030204" pitchFamily="49" charset="0"/>
              </a:rPr>
              <a:t> autorização da requisição</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JwtMiddleware</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jwtMiddleware</a:t>
            </a:r>
            <a:r>
              <a:rPr lang="pt-BR" sz="1400" b="0" dirty="0">
                <a:solidFill>
                  <a:srgbClr val="000000"/>
                </a:solidFill>
                <a:effectLst/>
                <a:latin typeface="Consolas" panose="020B0609020204030204" pitchFamily="49" charset="0"/>
              </a:rPr>
              <a:t> = </a:t>
            </a:r>
            <a:r>
              <a:rPr lang="pt-BR" sz="1400" b="0" dirty="0">
                <a:solidFill>
                  <a:srgbClr val="0000FF"/>
                </a:solidFill>
                <a:effectLst/>
                <a:latin typeface="Consolas" panose="020B0609020204030204" pitchFamily="49" charset="0"/>
              </a:rPr>
              <a:t>new</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JwtMiddleware</a:t>
            </a:r>
            <a:r>
              <a:rPr lang="pt-BR" sz="1400" b="0" dirty="0">
                <a:solidFill>
                  <a:srgbClr val="000000"/>
                </a:solidFill>
                <a:effectLst/>
                <a:latin typeface="Consolas" panose="020B0609020204030204" pitchFamily="49" charset="0"/>
              </a:rPr>
              <a:t>();</a:t>
            </a: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jwtMiddleware.Validar</a:t>
            </a:r>
            <a:r>
              <a:rPr lang="pt-BR" sz="1400" b="0" dirty="0">
                <a:solidFill>
                  <a:srgbClr val="000000"/>
                </a:solidFill>
                <a:effectLst/>
                <a:latin typeface="Consolas" panose="020B0609020204030204" pitchFamily="49" charset="0"/>
              </a:rPr>
              <a:t>(</a:t>
            </a:r>
            <a:r>
              <a:rPr lang="pt-BR" sz="1400" b="0" dirty="0" err="1">
                <a:solidFill>
                  <a:srgbClr val="000000"/>
                </a:solidFill>
                <a:effectLst/>
                <a:latin typeface="Consolas" panose="020B0609020204030204" pitchFamily="49" charset="0"/>
              </a:rPr>
              <a:t>authorization</a:t>
            </a:r>
            <a:r>
              <a:rPr lang="pt-BR" sz="1400" b="0" dirty="0">
                <a:solidFill>
                  <a:srgbClr val="000000"/>
                </a:solidFill>
                <a:effectLst/>
                <a:latin typeface="Consolas" panose="020B0609020204030204" pitchFamily="49" charset="0"/>
              </a:rPr>
              <a:t>);</a:t>
            </a:r>
          </a:p>
          <a:p>
            <a:pPr marL="0" indent="0">
              <a:spcBef>
                <a:spcPts val="100"/>
              </a:spcBef>
              <a:buNone/>
            </a:pPr>
            <a:r>
              <a:rPr lang="pt-BR" sz="1400" b="0" dirty="0">
                <a:solidFill>
                  <a:srgbClr val="000000"/>
                </a:solidFill>
                <a:effectLst/>
                <a:latin typeface="Consolas" panose="020B0609020204030204" pitchFamily="49" charset="0"/>
              </a:rPr>
              <a:t>            }</a:t>
            </a:r>
            <a:r>
              <a:rPr lang="pt-BR" sz="1400" b="0" dirty="0">
                <a:solidFill>
                  <a:srgbClr val="0000FF"/>
                </a:solidFill>
                <a:effectLst/>
                <a:latin typeface="Consolas" panose="020B0609020204030204" pitchFamily="49" charset="0"/>
              </a:rPr>
              <a:t>catch</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Exception</a:t>
            </a:r>
            <a:r>
              <a:rPr lang="pt-BR" sz="1400" b="0" dirty="0">
                <a:solidFill>
                  <a:srgbClr val="000000"/>
                </a:solidFill>
                <a:effectLst/>
                <a:latin typeface="Consolas" panose="020B0609020204030204" pitchFamily="49" charset="0"/>
              </a:rPr>
              <a:t> e) { </a:t>
            </a:r>
            <a:r>
              <a:rPr lang="pt-BR" sz="1400" b="0" dirty="0">
                <a:solidFill>
                  <a:srgbClr val="008000"/>
                </a:solidFill>
                <a:effectLst/>
                <a:latin typeface="Consolas" panose="020B0609020204030204" pitchFamily="49" charset="0"/>
              </a:rPr>
              <a:t>// Captura qualquer exceção que possa ocorrer</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object</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resposta_erro</a:t>
            </a:r>
            <a:r>
              <a:rPr lang="pt-BR" sz="1400" b="0" dirty="0">
                <a:solidFill>
                  <a:srgbClr val="000000"/>
                </a:solidFill>
                <a:effectLst/>
                <a:latin typeface="Consolas" panose="020B0609020204030204" pitchFamily="49" charset="0"/>
              </a:rPr>
              <a:t> = </a:t>
            </a:r>
            <a:r>
              <a:rPr lang="pt-BR" sz="1400" b="0" dirty="0">
                <a:solidFill>
                  <a:srgbClr val="0000FF"/>
                </a:solidFill>
                <a:effectLst/>
                <a:latin typeface="Consolas" panose="020B0609020204030204" pitchFamily="49" charset="0"/>
              </a:rPr>
              <a:t>new </a:t>
            </a:r>
            <a:r>
              <a:rPr lang="pt-BR" sz="1400" b="0" dirty="0">
                <a:solidFill>
                  <a:srgbClr val="000000"/>
                </a:solidFill>
                <a:effectLst/>
                <a:latin typeface="Consolas" panose="020B0609020204030204" pitchFamily="49" charset="0"/>
              </a:rPr>
              <a:t>{</a:t>
            </a:r>
          </a:p>
          <a:p>
            <a:pPr marL="0" indent="0">
              <a:spcBef>
                <a:spcPts val="100"/>
              </a:spcBef>
              <a:buNone/>
            </a:pPr>
            <a:r>
              <a:rPr lang="pt-BR" sz="1400" b="0" dirty="0">
                <a:solidFill>
                  <a:srgbClr val="000000"/>
                </a:solidFill>
                <a:effectLst/>
                <a:latin typeface="Consolas" panose="020B0609020204030204" pitchFamily="49" charset="0"/>
              </a:rPr>
              <a:t>                    status = </a:t>
            </a:r>
            <a:r>
              <a:rPr lang="pt-BR" sz="1400" b="0" dirty="0">
                <a:solidFill>
                  <a:srgbClr val="0000FF"/>
                </a:solidFill>
                <a:effectLst/>
                <a:latin typeface="Consolas" panose="020B0609020204030204" pitchFamily="49" charset="0"/>
              </a:rPr>
              <a:t>false</a:t>
            </a:r>
            <a:r>
              <a:rPr lang="pt-BR" sz="1400" b="0" dirty="0">
                <a:solidFill>
                  <a:srgbClr val="000000"/>
                </a:solidFill>
                <a:effectLst/>
                <a:latin typeface="Consolas" panose="020B0609020204030204" pitchFamily="49" charset="0"/>
              </a:rPr>
              <a:t>, </a:t>
            </a:r>
            <a:r>
              <a:rPr lang="pt-BR" sz="1400" b="0" dirty="0">
                <a:solidFill>
                  <a:srgbClr val="008000"/>
                </a:solidFill>
                <a:effectLst/>
                <a:latin typeface="Consolas" panose="020B0609020204030204" pitchFamily="49" charset="0"/>
              </a:rPr>
              <a:t>// Indica que houve um erro</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mensagem = </a:t>
            </a:r>
            <a:r>
              <a:rPr lang="pt-BR" sz="1400" b="0" dirty="0" err="1">
                <a:solidFill>
                  <a:srgbClr val="000000"/>
                </a:solidFill>
                <a:effectLst/>
                <a:latin typeface="Consolas" panose="020B0609020204030204" pitchFamily="49" charset="0"/>
              </a:rPr>
              <a:t>e.Message</a:t>
            </a:r>
            <a:r>
              <a:rPr lang="pt-BR" sz="1400" b="0" dirty="0">
                <a:solidFill>
                  <a:srgbClr val="000000"/>
                </a:solidFill>
                <a:effectLst/>
                <a:latin typeface="Consolas" panose="020B0609020204030204" pitchFamily="49" charset="0"/>
              </a:rPr>
              <a:t> </a:t>
            </a:r>
            <a:r>
              <a:rPr lang="pt-BR" sz="1400" b="0" dirty="0">
                <a:solidFill>
                  <a:srgbClr val="008000"/>
                </a:solidFill>
                <a:effectLst/>
                <a:latin typeface="Consolas" panose="020B0609020204030204" pitchFamily="49" charset="0"/>
              </a:rPr>
              <a:t>// Mensagem da exceção</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p>
          <a:p>
            <a:pPr marL="0" indent="0">
              <a:spcBef>
                <a:spcPts val="100"/>
              </a:spcBef>
              <a:buNone/>
            </a:pPr>
            <a:r>
              <a:rPr lang="pt-BR" sz="1400" b="0" dirty="0">
                <a:solidFill>
                  <a:srgbClr val="008000"/>
                </a:solidFill>
                <a:effectLst/>
                <a:latin typeface="Consolas" panose="020B0609020204030204" pitchFamily="49" charset="0"/>
              </a:rPr>
              <a:t>                // Retorna uma resposta 401 </a:t>
            </a:r>
            <a:r>
              <a:rPr lang="pt-BR" sz="1400" b="0" dirty="0" err="1">
                <a:solidFill>
                  <a:srgbClr val="008000"/>
                </a:solidFill>
                <a:effectLst/>
                <a:latin typeface="Consolas" panose="020B0609020204030204" pitchFamily="49" charset="0"/>
              </a:rPr>
              <a:t>Unauthorized</a:t>
            </a:r>
            <a:r>
              <a:rPr lang="pt-BR" sz="1400" b="0" dirty="0">
                <a:solidFill>
                  <a:srgbClr val="008000"/>
                </a:solidFill>
                <a:effectLst/>
                <a:latin typeface="Consolas" panose="020B0609020204030204" pitchFamily="49" charset="0"/>
              </a:rPr>
              <a:t> com a mensagem de erro</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return</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Unauthorized</a:t>
            </a:r>
            <a:r>
              <a:rPr lang="pt-BR" sz="1400" b="0" dirty="0">
                <a:solidFill>
                  <a:srgbClr val="000000"/>
                </a:solidFill>
                <a:effectLst/>
                <a:latin typeface="Consolas" panose="020B0609020204030204" pitchFamily="49" charset="0"/>
              </a:rPr>
              <a:t>(</a:t>
            </a:r>
            <a:r>
              <a:rPr lang="pt-BR" sz="1400" b="0" dirty="0" err="1">
                <a:solidFill>
                  <a:srgbClr val="000000"/>
                </a:solidFill>
                <a:effectLst/>
                <a:latin typeface="Consolas" panose="020B0609020204030204" pitchFamily="49" charset="0"/>
              </a:rPr>
              <a:t>resposta_erro</a:t>
            </a:r>
            <a:r>
              <a:rPr lang="pt-BR" sz="1400" b="0" dirty="0">
                <a:solidFill>
                  <a:srgbClr val="000000"/>
                </a:solidFill>
                <a:effectLst/>
                <a:latin typeface="Consolas" panose="020B0609020204030204" pitchFamily="49" charset="0"/>
              </a:rPr>
              <a:t>);</a:t>
            </a:r>
          </a:p>
          <a:p>
            <a:pPr marL="0" indent="0">
              <a:spcBef>
                <a:spcPts val="100"/>
              </a:spcBef>
              <a:buNone/>
            </a:pPr>
            <a:r>
              <a:rPr lang="pt-BR" sz="1400" b="0" dirty="0">
                <a:solidFill>
                  <a:srgbClr val="000000"/>
                </a:solidFill>
                <a:effectLst/>
                <a:latin typeface="Consolas" panose="020B0609020204030204" pitchFamily="49" charset="0"/>
              </a:rPr>
              <a:t>            }</a:t>
            </a:r>
            <a:br>
              <a:rPr lang="pt-BR" sz="1400" b="0" dirty="0">
                <a:solidFill>
                  <a:srgbClr val="000000"/>
                </a:solidFill>
                <a:effectLst/>
                <a:latin typeface="Consolas" panose="020B0609020204030204" pitchFamily="49" charset="0"/>
              </a:rPr>
            </a:br>
            <a:r>
              <a:rPr lang="pt-BR" sz="1400" b="0" dirty="0">
                <a:solidFill>
                  <a:srgbClr val="008000"/>
                </a:solidFill>
                <a:effectLst/>
                <a:latin typeface="Consolas" panose="020B0609020204030204" pitchFamily="49" charset="0"/>
              </a:rPr>
              <a:t>            </a:t>
            </a:r>
            <a:r>
              <a:rPr lang="pt-BR" sz="1400" b="0" dirty="0">
                <a:solidFill>
                  <a:srgbClr val="000000"/>
                </a:solidFill>
                <a:effectLst/>
                <a:latin typeface="Consolas" panose="020B0609020204030204" pitchFamily="49" charset="0"/>
              </a:rPr>
              <a:t>Cargo </a:t>
            </a:r>
            <a:r>
              <a:rPr lang="pt-BR" sz="1400" b="0" dirty="0" err="1">
                <a:solidFill>
                  <a:srgbClr val="000000"/>
                </a:solidFill>
                <a:effectLst/>
                <a:latin typeface="Consolas" panose="020B0609020204030204" pitchFamily="49" charset="0"/>
              </a:rPr>
              <a:t>objCargo</a:t>
            </a:r>
            <a:r>
              <a:rPr lang="pt-BR" sz="1400" b="0" dirty="0">
                <a:solidFill>
                  <a:srgbClr val="000000"/>
                </a:solidFill>
                <a:effectLst/>
                <a:latin typeface="Consolas" panose="020B0609020204030204" pitchFamily="49" charset="0"/>
              </a:rPr>
              <a:t> = </a:t>
            </a:r>
            <a:r>
              <a:rPr lang="pt-BR" sz="1400" b="0" dirty="0">
                <a:solidFill>
                  <a:srgbClr val="0000FF"/>
                </a:solidFill>
                <a:effectLst/>
                <a:latin typeface="Consolas" panose="020B0609020204030204" pitchFamily="49" charset="0"/>
              </a:rPr>
              <a:t>new</a:t>
            </a:r>
            <a:r>
              <a:rPr lang="pt-BR" sz="1400" b="0" dirty="0">
                <a:solidFill>
                  <a:srgbClr val="000000"/>
                </a:solidFill>
                <a:effectLst/>
                <a:latin typeface="Consolas" panose="020B0609020204030204" pitchFamily="49" charset="0"/>
              </a:rPr>
              <a:t> Cargo();</a:t>
            </a:r>
          </a:p>
          <a:p>
            <a:pPr marL="0" indent="0">
              <a:spcBef>
                <a:spcPts val="100"/>
              </a:spcBef>
              <a:buNone/>
            </a:pPr>
            <a:r>
              <a:rPr lang="pt-BR" sz="1400" b="0" dirty="0">
                <a:solidFill>
                  <a:srgbClr val="008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object</a:t>
            </a:r>
            <a:r>
              <a:rPr lang="pt-BR" sz="1400" b="0" dirty="0">
                <a:solidFill>
                  <a:srgbClr val="000000"/>
                </a:solidFill>
                <a:effectLst/>
                <a:latin typeface="Consolas" panose="020B0609020204030204" pitchFamily="49" charset="0"/>
              </a:rPr>
              <a:t> resposta = </a:t>
            </a:r>
            <a:r>
              <a:rPr lang="pt-BR" sz="1400" b="0" dirty="0">
                <a:solidFill>
                  <a:srgbClr val="0000FF"/>
                </a:solidFill>
                <a:effectLst/>
                <a:latin typeface="Consolas" panose="020B0609020204030204" pitchFamily="49" charset="0"/>
              </a:rPr>
              <a:t>new </a:t>
            </a:r>
            <a:r>
              <a:rPr lang="pt-BR" sz="1400" b="0" dirty="0">
                <a:solidFill>
                  <a:srgbClr val="000000"/>
                </a:solidFill>
                <a:effectLst/>
                <a:latin typeface="Consolas" panose="020B0609020204030204" pitchFamily="49" charset="0"/>
              </a:rPr>
              <a:t>{</a:t>
            </a:r>
          </a:p>
          <a:p>
            <a:pPr marL="0" indent="0">
              <a:spcBef>
                <a:spcPts val="100"/>
              </a:spcBef>
              <a:buNone/>
            </a:pPr>
            <a:r>
              <a:rPr lang="pt-BR" sz="1400" b="0" dirty="0">
                <a:solidFill>
                  <a:srgbClr val="000000"/>
                </a:solidFill>
                <a:effectLst/>
                <a:latin typeface="Consolas" panose="020B0609020204030204" pitchFamily="49" charset="0"/>
              </a:rPr>
              <a:t>                status = </a:t>
            </a:r>
            <a:r>
              <a:rPr lang="pt-BR" sz="1400" b="0" dirty="0" err="1">
                <a:solidFill>
                  <a:srgbClr val="0000FF"/>
                </a:solidFill>
                <a:effectLst/>
                <a:latin typeface="Consolas" panose="020B0609020204030204" pitchFamily="49" charset="0"/>
              </a:rPr>
              <a:t>true</a:t>
            </a:r>
            <a:r>
              <a:rPr lang="pt-BR" sz="1400" b="0" dirty="0">
                <a:solidFill>
                  <a:srgbClr val="000000"/>
                </a:solidFill>
                <a:effectLst/>
                <a:latin typeface="Consolas" panose="020B0609020204030204" pitchFamily="49" charset="0"/>
              </a:rPr>
              <a:t>, </a:t>
            </a:r>
            <a:r>
              <a:rPr lang="pt-BR" sz="1400" b="0" dirty="0">
                <a:solidFill>
                  <a:srgbClr val="008000"/>
                </a:solidFill>
                <a:effectLst/>
                <a:latin typeface="Consolas" panose="020B0609020204030204" pitchFamily="49" charset="0"/>
              </a:rPr>
              <a:t>// Define o status como sucesso</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mensagem = </a:t>
            </a:r>
            <a:r>
              <a:rPr lang="pt-BR" sz="1400" b="0" dirty="0">
                <a:solidFill>
                  <a:srgbClr val="A31515"/>
                </a:solidFill>
                <a:effectLst/>
                <a:latin typeface="Consolas" panose="020B0609020204030204" pitchFamily="49" charset="0"/>
              </a:rPr>
              <a:t>"Executado com sucesso"</a:t>
            </a:r>
            <a:r>
              <a:rPr lang="pt-BR" sz="1400" b="0" dirty="0">
                <a:solidFill>
                  <a:srgbClr val="000000"/>
                </a:solidFill>
                <a:effectLst/>
                <a:latin typeface="Consolas" panose="020B0609020204030204" pitchFamily="49" charset="0"/>
              </a:rPr>
              <a:t>, </a:t>
            </a:r>
            <a:r>
              <a:rPr lang="pt-BR" sz="1400" b="0" dirty="0">
                <a:solidFill>
                  <a:srgbClr val="008000"/>
                </a:solidFill>
                <a:effectLst/>
                <a:latin typeface="Consolas" panose="020B0609020204030204" pitchFamily="49" charset="0"/>
              </a:rPr>
              <a:t>// Mensagem de sucesso</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cargos = </a:t>
            </a:r>
            <a:r>
              <a:rPr lang="pt-BR" sz="1400" b="0" dirty="0" err="1">
                <a:solidFill>
                  <a:srgbClr val="000000"/>
                </a:solidFill>
                <a:effectLst/>
                <a:latin typeface="Consolas" panose="020B0609020204030204" pitchFamily="49" charset="0"/>
              </a:rPr>
              <a:t>objCargo.Read</a:t>
            </a:r>
            <a:r>
              <a:rPr lang="pt-BR" sz="1400" b="0" dirty="0">
                <a:solidFill>
                  <a:srgbClr val="000000"/>
                </a:solidFill>
                <a:effectLst/>
                <a:latin typeface="Consolas" panose="020B0609020204030204" pitchFamily="49" charset="0"/>
              </a:rPr>
              <a:t>() </a:t>
            </a:r>
            <a:r>
              <a:rPr lang="pt-BR" sz="1400" b="0" dirty="0">
                <a:solidFill>
                  <a:srgbClr val="008000"/>
                </a:solidFill>
                <a:effectLst/>
                <a:latin typeface="Consolas" panose="020B0609020204030204" pitchFamily="49" charset="0"/>
              </a:rPr>
              <a:t>// Chama o método </a:t>
            </a:r>
            <a:r>
              <a:rPr lang="pt-BR" sz="1400" b="0" dirty="0" err="1">
                <a:solidFill>
                  <a:srgbClr val="008000"/>
                </a:solidFill>
                <a:effectLst/>
                <a:latin typeface="Consolas" panose="020B0609020204030204" pitchFamily="49" charset="0"/>
              </a:rPr>
              <a:t>Read</a:t>
            </a:r>
            <a:r>
              <a:rPr lang="pt-BR" sz="1400" b="0" dirty="0">
                <a:solidFill>
                  <a:srgbClr val="008000"/>
                </a:solidFill>
                <a:effectLst/>
                <a:latin typeface="Consolas" panose="020B0609020204030204" pitchFamily="49" charset="0"/>
              </a:rPr>
              <a:t>() que retorna a lista de cargos</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p>
          <a:p>
            <a:pPr marL="0" indent="0">
              <a:spcBef>
                <a:spcPts val="100"/>
              </a:spcBef>
              <a:buNone/>
            </a:pPr>
            <a:r>
              <a:rPr lang="pt-BR" sz="1400" b="0" dirty="0">
                <a:solidFill>
                  <a:srgbClr val="008000"/>
                </a:solidFill>
                <a:effectLst/>
                <a:latin typeface="Consolas" panose="020B0609020204030204" pitchFamily="49" charset="0"/>
              </a:rPr>
              <a:t>            // Retorna a resposta com status 200 OK</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return</a:t>
            </a:r>
            <a:r>
              <a:rPr lang="pt-BR" sz="1400" b="0" dirty="0">
                <a:solidFill>
                  <a:srgbClr val="000000"/>
                </a:solidFill>
                <a:effectLst/>
                <a:latin typeface="Consolas" panose="020B0609020204030204" pitchFamily="49" charset="0"/>
              </a:rPr>
              <a:t> Ok(resposta);</a:t>
            </a:r>
          </a:p>
          <a:p>
            <a:pPr marL="0" indent="0">
              <a:spcBef>
                <a:spcPts val="100"/>
              </a:spcBef>
              <a:buNone/>
            </a:pPr>
            <a:br>
              <a:rPr lang="pt-BR" sz="1400" b="0" dirty="0">
                <a:solidFill>
                  <a:srgbClr val="000000"/>
                </a:solidFill>
                <a:effectLst/>
                <a:latin typeface="Consolas" panose="020B0609020204030204" pitchFamily="49" charset="0"/>
              </a:rPr>
            </a:br>
            <a:r>
              <a:rPr lang="pt-BR" sz="1400" b="0" dirty="0">
                <a:solidFill>
                  <a:srgbClr val="000000"/>
                </a:solidFill>
                <a:effectLst/>
                <a:latin typeface="Consolas" panose="020B0609020204030204" pitchFamily="49" charset="0"/>
              </a:rPr>
              <a:t>        }</a:t>
            </a:r>
          </a:p>
          <a:p>
            <a:pPr marL="0" indent="0">
              <a:spcBef>
                <a:spcPts val="100"/>
              </a:spcBef>
              <a:buNone/>
            </a:pPr>
            <a:endParaRPr lang="pt-BR" sz="1400" dirty="0"/>
          </a:p>
        </p:txBody>
      </p:sp>
      <p:sp>
        <p:nvSpPr>
          <p:cNvPr id="4" name="Título 1">
            <a:extLst>
              <a:ext uri="{FF2B5EF4-FFF2-40B4-BE49-F238E27FC236}">
                <a16:creationId xmlns:a16="http://schemas.microsoft.com/office/drawing/2014/main" id="{E49E8332-E970-82A4-D270-B79AAE16D3C3}"/>
              </a:ext>
            </a:extLst>
          </p:cNvPr>
          <p:cNvSpPr>
            <a:spLocks noGrp="1"/>
          </p:cNvSpPr>
          <p:nvPr>
            <p:ph type="title"/>
          </p:nvPr>
        </p:nvSpPr>
        <p:spPr>
          <a:xfrm>
            <a:off x="7644636" y="0"/>
            <a:ext cx="4547364" cy="1325563"/>
          </a:xfrm>
        </p:spPr>
        <p:txBody>
          <a:bodyPr>
            <a:normAutofit/>
          </a:bodyPr>
          <a:lstStyle/>
          <a:p>
            <a:r>
              <a:rPr lang="pt-BR" sz="3200" dirty="0" err="1"/>
              <a:t>CargoController.cs</a:t>
            </a:r>
            <a:r>
              <a:rPr lang="pt-BR" sz="3200" dirty="0"/>
              <a:t> 5/5</a:t>
            </a:r>
          </a:p>
        </p:txBody>
      </p:sp>
    </p:spTree>
    <p:extLst>
      <p:ext uri="{BB962C8B-B14F-4D97-AF65-F5344CB8AC3E}">
        <p14:creationId xmlns:p14="http://schemas.microsoft.com/office/powerpoint/2010/main" val="1106735960"/>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F377F69-3DC4-7F19-577C-C7CD87099CB5}"/>
            </a:ext>
          </a:extLst>
        </p:cNvPr>
        <p:cNvGrpSpPr/>
        <p:nvPr/>
      </p:nvGrpSpPr>
      <p:grpSpPr>
        <a:xfrm>
          <a:off x="0" y="0"/>
          <a:ext cx="0" cy="0"/>
          <a:chOff x="0" y="0"/>
          <a:chExt cx="0" cy="0"/>
        </a:xfrm>
      </p:grpSpPr>
      <p:sp>
        <p:nvSpPr>
          <p:cNvPr id="3" name="Espaço Reservado para Conteúdo 2">
            <a:extLst>
              <a:ext uri="{FF2B5EF4-FFF2-40B4-BE49-F238E27FC236}">
                <a16:creationId xmlns:a16="http://schemas.microsoft.com/office/drawing/2014/main" id="{07BB70CD-D34B-883E-4D38-3D45609EDA17}"/>
              </a:ext>
            </a:extLst>
          </p:cNvPr>
          <p:cNvSpPr>
            <a:spLocks noGrp="1"/>
          </p:cNvSpPr>
          <p:nvPr>
            <p:ph idx="1"/>
          </p:nvPr>
        </p:nvSpPr>
        <p:spPr>
          <a:xfrm>
            <a:off x="385355" y="411480"/>
            <a:ext cx="11403874" cy="5765483"/>
          </a:xfrm>
        </p:spPr>
        <p:txBody>
          <a:bodyPr>
            <a:noAutofit/>
          </a:bodyPr>
          <a:lstStyle/>
          <a:p>
            <a:pPr marL="0" indent="0">
              <a:spcBef>
                <a:spcPts val="100"/>
              </a:spcBef>
              <a:buNone/>
            </a:pPr>
            <a:r>
              <a:rPr lang="pt-BR" sz="1400" b="0" dirty="0">
                <a:solidFill>
                  <a:srgbClr val="008000"/>
                </a:solidFill>
                <a:effectLst/>
                <a:latin typeface="Consolas" panose="020B0609020204030204" pitchFamily="49" charset="0"/>
              </a:rPr>
              <a:t>// Define um </a:t>
            </a:r>
            <a:r>
              <a:rPr lang="pt-BR" sz="1400" b="0" dirty="0" err="1">
                <a:solidFill>
                  <a:srgbClr val="008000"/>
                </a:solidFill>
                <a:effectLst/>
                <a:latin typeface="Consolas" panose="020B0609020204030204" pitchFamily="49" charset="0"/>
              </a:rPr>
              <a:t>endpoint</a:t>
            </a:r>
            <a:r>
              <a:rPr lang="pt-BR" sz="1400" b="0" dirty="0">
                <a:solidFill>
                  <a:srgbClr val="008000"/>
                </a:solidFill>
                <a:effectLst/>
                <a:latin typeface="Consolas" panose="020B0609020204030204" pitchFamily="49" charset="0"/>
              </a:rPr>
              <a:t> HTTP </a:t>
            </a:r>
            <a:r>
              <a:rPr lang="pt-BR" sz="1400" b="0" dirty="0" err="1">
                <a:solidFill>
                  <a:srgbClr val="008000"/>
                </a:solidFill>
                <a:effectLst/>
                <a:latin typeface="Consolas" panose="020B0609020204030204" pitchFamily="49" charset="0"/>
              </a:rPr>
              <a:t>GET</a:t>
            </a:r>
            <a:r>
              <a:rPr lang="pt-BR" sz="1400" b="0" dirty="0">
                <a:solidFill>
                  <a:srgbClr val="008000"/>
                </a:solidFill>
                <a:effectLst/>
                <a:latin typeface="Consolas" panose="020B0609020204030204" pitchFamily="49" charset="0"/>
              </a:rPr>
              <a:t> para obter todos os cargos</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Http</a:t>
            </a:r>
            <a:r>
              <a:rPr lang="pt-BR" sz="1400" b="0" dirty="0" err="1">
                <a:solidFill>
                  <a:srgbClr val="000000"/>
                </a:solidFill>
                <a:effectLst/>
                <a:highlight>
                  <a:srgbClr val="FF00FF"/>
                </a:highlight>
                <a:latin typeface="Consolas" panose="020B0609020204030204" pitchFamily="49" charset="0"/>
              </a:rPr>
              <a:t>Get</a:t>
            </a:r>
            <a:r>
              <a:rPr lang="pt-BR" sz="1400" b="0" dirty="0">
                <a:solidFill>
                  <a:srgbClr val="000000"/>
                </a:solidFill>
                <a:effectLst/>
                <a:latin typeface="Consolas" panose="020B0609020204030204" pitchFamily="49" charset="0"/>
              </a:rPr>
              <a:t>(</a:t>
            </a:r>
            <a:r>
              <a:rPr lang="pt-BR" sz="1400" b="0" dirty="0">
                <a:solidFill>
                  <a:srgbClr val="A31515"/>
                </a:solidFill>
                <a:effectLst/>
                <a:latin typeface="Consolas" panose="020B0609020204030204" pitchFamily="49" charset="0"/>
              </a:rPr>
              <a:t>"/cargos/"</a:t>
            </a:r>
            <a:r>
              <a:rPr lang="pt-BR" sz="1400" b="0" dirty="0">
                <a:solidFill>
                  <a:srgbClr val="000000"/>
                </a:solidFill>
                <a:effectLst/>
                <a:latin typeface="Consolas" panose="020B0609020204030204" pitchFamily="49" charset="0"/>
              </a:rPr>
              <a:t>)]</a:t>
            </a: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public</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IActionResult</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Get_Cargos</a:t>
            </a:r>
            <a:r>
              <a:rPr lang="pt-BR" sz="1400" b="0" dirty="0">
                <a:solidFill>
                  <a:srgbClr val="000000"/>
                </a:solidFill>
                <a:effectLst/>
                <a:latin typeface="Consolas" panose="020B0609020204030204" pitchFamily="49" charset="0"/>
              </a:rPr>
              <a:t>() { </a:t>
            </a:r>
            <a:r>
              <a:rPr lang="pt-BR" sz="1400" b="0" dirty="0">
                <a:solidFill>
                  <a:srgbClr val="008000"/>
                </a:solidFill>
                <a:effectLst/>
                <a:latin typeface="Consolas" panose="020B0609020204030204" pitchFamily="49" charset="0"/>
              </a:rPr>
              <a:t>// Método que lida com solicitações </a:t>
            </a:r>
            <a:r>
              <a:rPr lang="pt-BR" sz="1400" b="0" dirty="0" err="1">
                <a:solidFill>
                  <a:srgbClr val="008000"/>
                </a:solidFill>
                <a:effectLst/>
                <a:latin typeface="Consolas" panose="020B0609020204030204" pitchFamily="49" charset="0"/>
              </a:rPr>
              <a:t>GET</a:t>
            </a:r>
            <a:r>
              <a:rPr lang="pt-BR" sz="1400" b="0" dirty="0">
                <a:solidFill>
                  <a:srgbClr val="008000"/>
                </a:solidFill>
                <a:effectLst/>
                <a:latin typeface="Consolas" panose="020B0609020204030204" pitchFamily="49" charset="0"/>
              </a:rPr>
              <a:t> para "/cargos/"</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try</a:t>
            </a:r>
            <a:r>
              <a:rPr lang="pt-BR" sz="1400" b="0" dirty="0">
                <a:solidFill>
                  <a:srgbClr val="000000"/>
                </a:solidFill>
                <a:effectLst/>
                <a:latin typeface="Consolas" panose="020B0609020204030204" pitchFamily="49" charset="0"/>
              </a:rPr>
              <a:t>{</a:t>
            </a: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string</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authorization</a:t>
            </a:r>
            <a:r>
              <a:rPr lang="pt-BR" sz="1400" b="0" dirty="0">
                <a:solidFill>
                  <a:srgbClr val="000000"/>
                </a:solidFill>
                <a:effectLst/>
                <a:latin typeface="Consolas" panose="020B0609020204030204" pitchFamily="49" charset="0"/>
              </a:rPr>
              <a:t> = </a:t>
            </a:r>
            <a:r>
              <a:rPr lang="pt-BR" sz="1400" b="0" dirty="0" err="1">
                <a:solidFill>
                  <a:srgbClr val="000000"/>
                </a:solidFill>
                <a:effectLst/>
                <a:latin typeface="Consolas" panose="020B0609020204030204" pitchFamily="49" charset="0"/>
              </a:rPr>
              <a:t>Request.Headers</a:t>
            </a:r>
            <a:r>
              <a:rPr lang="pt-BR" sz="1400" b="0" dirty="0">
                <a:solidFill>
                  <a:srgbClr val="000000"/>
                </a:solidFill>
                <a:effectLst/>
                <a:latin typeface="Consolas" panose="020B0609020204030204" pitchFamily="49" charset="0"/>
              </a:rPr>
              <a:t>[</a:t>
            </a:r>
            <a:r>
              <a:rPr lang="pt-BR" sz="1400" b="0" dirty="0">
                <a:solidFill>
                  <a:srgbClr val="A31515"/>
                </a:solidFill>
                <a:effectLst/>
                <a:latin typeface="Consolas" panose="020B0609020204030204" pitchFamily="49" charset="0"/>
              </a:rPr>
              <a:t>"</a:t>
            </a:r>
            <a:r>
              <a:rPr lang="pt-BR" sz="1400" b="0" dirty="0" err="1">
                <a:solidFill>
                  <a:srgbClr val="A31515"/>
                </a:solidFill>
                <a:effectLst/>
                <a:latin typeface="Consolas" panose="020B0609020204030204" pitchFamily="49" charset="0"/>
              </a:rPr>
              <a:t>Authorization</a:t>
            </a:r>
            <a:r>
              <a:rPr lang="pt-BR" sz="1400" b="0" dirty="0">
                <a:solidFill>
                  <a:srgbClr val="A31515"/>
                </a:solidFill>
                <a:effectLst/>
                <a:latin typeface="Consolas" panose="020B0609020204030204" pitchFamily="49" charset="0"/>
              </a:rPr>
              <a:t>"</a:t>
            </a:r>
            <a:r>
              <a:rPr lang="pt-BR" sz="1400" b="0" dirty="0">
                <a:solidFill>
                  <a:srgbClr val="000000"/>
                </a:solidFill>
                <a:effectLst/>
                <a:latin typeface="Consolas" panose="020B0609020204030204" pitchFamily="49" charset="0"/>
              </a:rPr>
              <a:t>].</a:t>
            </a:r>
            <a:r>
              <a:rPr lang="pt-BR" sz="1400" b="0" dirty="0" err="1">
                <a:solidFill>
                  <a:srgbClr val="000000"/>
                </a:solidFill>
                <a:effectLst/>
                <a:latin typeface="Consolas" panose="020B0609020204030204" pitchFamily="49" charset="0"/>
              </a:rPr>
              <a:t>ToString</a:t>
            </a:r>
            <a:r>
              <a:rPr lang="pt-BR" sz="1400" b="0" dirty="0">
                <a:solidFill>
                  <a:srgbClr val="000000"/>
                </a:solidFill>
                <a:effectLst/>
                <a:latin typeface="Consolas" panose="020B0609020204030204" pitchFamily="49" charset="0"/>
              </a:rPr>
              <a:t>();//</a:t>
            </a:r>
            <a:r>
              <a:rPr lang="pt-BR" sz="1400" b="0" dirty="0">
                <a:solidFill>
                  <a:srgbClr val="008000"/>
                </a:solidFill>
                <a:effectLst/>
                <a:latin typeface="Consolas" panose="020B0609020204030204" pitchFamily="49" charset="0"/>
              </a:rPr>
              <a:t> autorização da requisição</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JwtMiddleware</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jwtMiddleware</a:t>
            </a:r>
            <a:r>
              <a:rPr lang="pt-BR" sz="1400" b="0" dirty="0">
                <a:solidFill>
                  <a:srgbClr val="000000"/>
                </a:solidFill>
                <a:effectLst/>
                <a:latin typeface="Consolas" panose="020B0609020204030204" pitchFamily="49" charset="0"/>
              </a:rPr>
              <a:t> = </a:t>
            </a:r>
            <a:r>
              <a:rPr lang="pt-BR" sz="1400" b="0" dirty="0">
                <a:solidFill>
                  <a:srgbClr val="0000FF"/>
                </a:solidFill>
                <a:effectLst/>
                <a:latin typeface="Consolas" panose="020B0609020204030204" pitchFamily="49" charset="0"/>
              </a:rPr>
              <a:t>new</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JwtMiddleware</a:t>
            </a:r>
            <a:r>
              <a:rPr lang="pt-BR" sz="1400" b="0" dirty="0">
                <a:solidFill>
                  <a:srgbClr val="000000"/>
                </a:solidFill>
                <a:effectLst/>
                <a:latin typeface="Consolas" panose="020B0609020204030204" pitchFamily="49" charset="0"/>
              </a:rPr>
              <a:t>();</a:t>
            </a: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jwtMiddleware.Validar</a:t>
            </a:r>
            <a:r>
              <a:rPr lang="pt-BR" sz="1400" b="0" dirty="0">
                <a:solidFill>
                  <a:srgbClr val="000000"/>
                </a:solidFill>
                <a:effectLst/>
                <a:latin typeface="Consolas" panose="020B0609020204030204" pitchFamily="49" charset="0"/>
              </a:rPr>
              <a:t>(</a:t>
            </a:r>
            <a:r>
              <a:rPr lang="pt-BR" sz="1400" b="0" dirty="0" err="1">
                <a:solidFill>
                  <a:srgbClr val="000000"/>
                </a:solidFill>
                <a:effectLst/>
                <a:latin typeface="Consolas" panose="020B0609020204030204" pitchFamily="49" charset="0"/>
              </a:rPr>
              <a:t>authorization</a:t>
            </a:r>
            <a:r>
              <a:rPr lang="pt-BR" sz="1400" b="0" dirty="0">
                <a:solidFill>
                  <a:srgbClr val="000000"/>
                </a:solidFill>
                <a:effectLst/>
                <a:latin typeface="Consolas" panose="020B0609020204030204" pitchFamily="49" charset="0"/>
              </a:rPr>
              <a:t>);</a:t>
            </a:r>
          </a:p>
          <a:p>
            <a:pPr marL="0" indent="0">
              <a:spcBef>
                <a:spcPts val="100"/>
              </a:spcBef>
              <a:buNone/>
            </a:pPr>
            <a:r>
              <a:rPr lang="pt-BR" sz="1400" b="0" dirty="0">
                <a:solidFill>
                  <a:srgbClr val="000000"/>
                </a:solidFill>
                <a:effectLst/>
                <a:latin typeface="Consolas" panose="020B0609020204030204" pitchFamily="49" charset="0"/>
              </a:rPr>
              <a:t>            }</a:t>
            </a:r>
            <a:r>
              <a:rPr lang="pt-BR" sz="1400" b="0" dirty="0">
                <a:solidFill>
                  <a:srgbClr val="0000FF"/>
                </a:solidFill>
                <a:effectLst/>
                <a:latin typeface="Consolas" panose="020B0609020204030204" pitchFamily="49" charset="0"/>
              </a:rPr>
              <a:t>catch</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Exception</a:t>
            </a:r>
            <a:r>
              <a:rPr lang="pt-BR" sz="1400" b="0" dirty="0">
                <a:solidFill>
                  <a:srgbClr val="000000"/>
                </a:solidFill>
                <a:effectLst/>
                <a:latin typeface="Consolas" panose="020B0609020204030204" pitchFamily="49" charset="0"/>
              </a:rPr>
              <a:t> e) { </a:t>
            </a:r>
            <a:r>
              <a:rPr lang="pt-BR" sz="1400" b="0" dirty="0">
                <a:solidFill>
                  <a:srgbClr val="008000"/>
                </a:solidFill>
                <a:effectLst/>
                <a:latin typeface="Consolas" panose="020B0609020204030204" pitchFamily="49" charset="0"/>
              </a:rPr>
              <a:t>// Captura qualquer exceção que possa ocorrer</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object</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resposta_erro</a:t>
            </a:r>
            <a:r>
              <a:rPr lang="pt-BR" sz="1400" b="0" dirty="0">
                <a:solidFill>
                  <a:srgbClr val="000000"/>
                </a:solidFill>
                <a:effectLst/>
                <a:latin typeface="Consolas" panose="020B0609020204030204" pitchFamily="49" charset="0"/>
              </a:rPr>
              <a:t> = </a:t>
            </a:r>
            <a:r>
              <a:rPr lang="pt-BR" sz="1400" b="0" dirty="0">
                <a:solidFill>
                  <a:srgbClr val="0000FF"/>
                </a:solidFill>
                <a:effectLst/>
                <a:latin typeface="Consolas" panose="020B0609020204030204" pitchFamily="49" charset="0"/>
              </a:rPr>
              <a:t>new </a:t>
            </a:r>
            <a:r>
              <a:rPr lang="pt-BR" sz="1400" b="0" dirty="0">
                <a:solidFill>
                  <a:srgbClr val="000000"/>
                </a:solidFill>
                <a:effectLst/>
                <a:latin typeface="Consolas" panose="020B0609020204030204" pitchFamily="49" charset="0"/>
              </a:rPr>
              <a:t>{</a:t>
            </a:r>
          </a:p>
          <a:p>
            <a:pPr marL="0" indent="0">
              <a:spcBef>
                <a:spcPts val="100"/>
              </a:spcBef>
              <a:buNone/>
            </a:pPr>
            <a:r>
              <a:rPr lang="pt-BR" sz="1400" b="0" dirty="0">
                <a:solidFill>
                  <a:srgbClr val="000000"/>
                </a:solidFill>
                <a:effectLst/>
                <a:latin typeface="Consolas" panose="020B0609020204030204" pitchFamily="49" charset="0"/>
              </a:rPr>
              <a:t>                    status = </a:t>
            </a:r>
            <a:r>
              <a:rPr lang="pt-BR" sz="1400" b="0" dirty="0">
                <a:solidFill>
                  <a:srgbClr val="0000FF"/>
                </a:solidFill>
                <a:effectLst/>
                <a:latin typeface="Consolas" panose="020B0609020204030204" pitchFamily="49" charset="0"/>
              </a:rPr>
              <a:t>false</a:t>
            </a:r>
            <a:r>
              <a:rPr lang="pt-BR" sz="1400" b="0" dirty="0">
                <a:solidFill>
                  <a:srgbClr val="000000"/>
                </a:solidFill>
                <a:effectLst/>
                <a:latin typeface="Consolas" panose="020B0609020204030204" pitchFamily="49" charset="0"/>
              </a:rPr>
              <a:t>, </a:t>
            </a:r>
            <a:r>
              <a:rPr lang="pt-BR" sz="1400" b="0" dirty="0">
                <a:solidFill>
                  <a:srgbClr val="008000"/>
                </a:solidFill>
                <a:effectLst/>
                <a:latin typeface="Consolas" panose="020B0609020204030204" pitchFamily="49" charset="0"/>
              </a:rPr>
              <a:t>// Indica que houve um erro</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mensagem = </a:t>
            </a:r>
            <a:r>
              <a:rPr lang="pt-BR" sz="1400" b="0" dirty="0" err="1">
                <a:solidFill>
                  <a:srgbClr val="000000"/>
                </a:solidFill>
                <a:effectLst/>
                <a:latin typeface="Consolas" panose="020B0609020204030204" pitchFamily="49" charset="0"/>
              </a:rPr>
              <a:t>e.Message</a:t>
            </a:r>
            <a:r>
              <a:rPr lang="pt-BR" sz="1400" b="0" dirty="0">
                <a:solidFill>
                  <a:srgbClr val="000000"/>
                </a:solidFill>
                <a:effectLst/>
                <a:latin typeface="Consolas" panose="020B0609020204030204" pitchFamily="49" charset="0"/>
              </a:rPr>
              <a:t> </a:t>
            </a:r>
            <a:r>
              <a:rPr lang="pt-BR" sz="1400" b="0" dirty="0">
                <a:solidFill>
                  <a:srgbClr val="008000"/>
                </a:solidFill>
                <a:effectLst/>
                <a:latin typeface="Consolas" panose="020B0609020204030204" pitchFamily="49" charset="0"/>
              </a:rPr>
              <a:t>// Mensagem da exceção</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p>
          <a:p>
            <a:pPr marL="0" indent="0">
              <a:spcBef>
                <a:spcPts val="100"/>
              </a:spcBef>
              <a:buNone/>
            </a:pPr>
            <a:r>
              <a:rPr lang="pt-BR" sz="1400" b="0" dirty="0">
                <a:solidFill>
                  <a:srgbClr val="008000"/>
                </a:solidFill>
                <a:effectLst/>
                <a:latin typeface="Consolas" panose="020B0609020204030204" pitchFamily="49" charset="0"/>
              </a:rPr>
              <a:t>                // Retorna uma resposta 401 </a:t>
            </a:r>
            <a:r>
              <a:rPr lang="pt-BR" sz="1400" b="0" dirty="0" err="1">
                <a:solidFill>
                  <a:srgbClr val="008000"/>
                </a:solidFill>
                <a:effectLst/>
                <a:latin typeface="Consolas" panose="020B0609020204030204" pitchFamily="49" charset="0"/>
              </a:rPr>
              <a:t>Unauthorized</a:t>
            </a:r>
            <a:r>
              <a:rPr lang="pt-BR" sz="1400" b="0" dirty="0">
                <a:solidFill>
                  <a:srgbClr val="008000"/>
                </a:solidFill>
                <a:effectLst/>
                <a:latin typeface="Consolas" panose="020B0609020204030204" pitchFamily="49" charset="0"/>
              </a:rPr>
              <a:t> com a mensagem de erro</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return</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Unauthorized</a:t>
            </a:r>
            <a:r>
              <a:rPr lang="pt-BR" sz="1400" b="0" dirty="0">
                <a:solidFill>
                  <a:srgbClr val="000000"/>
                </a:solidFill>
                <a:effectLst/>
                <a:latin typeface="Consolas" panose="020B0609020204030204" pitchFamily="49" charset="0"/>
              </a:rPr>
              <a:t>(</a:t>
            </a:r>
            <a:r>
              <a:rPr lang="pt-BR" sz="1400" b="0" dirty="0" err="1">
                <a:solidFill>
                  <a:srgbClr val="000000"/>
                </a:solidFill>
                <a:effectLst/>
                <a:latin typeface="Consolas" panose="020B0609020204030204" pitchFamily="49" charset="0"/>
              </a:rPr>
              <a:t>resposta_erro</a:t>
            </a:r>
            <a:r>
              <a:rPr lang="pt-BR" sz="1400" b="0" dirty="0">
                <a:solidFill>
                  <a:srgbClr val="000000"/>
                </a:solidFill>
                <a:effectLst/>
                <a:latin typeface="Consolas" panose="020B0609020204030204" pitchFamily="49" charset="0"/>
              </a:rPr>
              <a:t>);</a:t>
            </a:r>
          </a:p>
          <a:p>
            <a:pPr marL="0" indent="0">
              <a:spcBef>
                <a:spcPts val="100"/>
              </a:spcBef>
              <a:buNone/>
            </a:pPr>
            <a:r>
              <a:rPr lang="pt-BR" sz="1400" b="0" dirty="0">
                <a:solidFill>
                  <a:srgbClr val="000000"/>
                </a:solidFill>
                <a:effectLst/>
                <a:latin typeface="Consolas" panose="020B0609020204030204" pitchFamily="49" charset="0"/>
              </a:rPr>
              <a:t>            }</a:t>
            </a:r>
            <a:br>
              <a:rPr lang="pt-BR" sz="1400" b="0" dirty="0">
                <a:solidFill>
                  <a:srgbClr val="000000"/>
                </a:solidFill>
                <a:effectLst/>
                <a:latin typeface="Consolas" panose="020B0609020204030204" pitchFamily="49" charset="0"/>
              </a:rPr>
            </a:br>
            <a:r>
              <a:rPr lang="pt-BR" sz="1400" b="0" dirty="0">
                <a:solidFill>
                  <a:srgbClr val="008000"/>
                </a:solidFill>
                <a:effectLst/>
                <a:latin typeface="Consolas" panose="020B0609020204030204" pitchFamily="49" charset="0"/>
              </a:rPr>
              <a:t>            </a:t>
            </a:r>
            <a:r>
              <a:rPr lang="pt-BR" sz="1400" b="0" dirty="0">
                <a:solidFill>
                  <a:srgbClr val="000000"/>
                </a:solidFill>
                <a:effectLst/>
                <a:latin typeface="Consolas" panose="020B0609020204030204" pitchFamily="49" charset="0"/>
              </a:rPr>
              <a:t>Cargo </a:t>
            </a:r>
            <a:r>
              <a:rPr lang="pt-BR" sz="1400" b="0" dirty="0" err="1">
                <a:solidFill>
                  <a:srgbClr val="000000"/>
                </a:solidFill>
                <a:effectLst/>
                <a:latin typeface="Consolas" panose="020B0609020204030204" pitchFamily="49" charset="0"/>
              </a:rPr>
              <a:t>objCargo</a:t>
            </a:r>
            <a:r>
              <a:rPr lang="pt-BR" sz="1400" b="0" dirty="0">
                <a:solidFill>
                  <a:srgbClr val="000000"/>
                </a:solidFill>
                <a:effectLst/>
                <a:latin typeface="Consolas" panose="020B0609020204030204" pitchFamily="49" charset="0"/>
              </a:rPr>
              <a:t> = </a:t>
            </a:r>
            <a:r>
              <a:rPr lang="pt-BR" sz="1400" b="0" dirty="0">
                <a:solidFill>
                  <a:srgbClr val="0000FF"/>
                </a:solidFill>
                <a:effectLst/>
                <a:latin typeface="Consolas" panose="020B0609020204030204" pitchFamily="49" charset="0"/>
              </a:rPr>
              <a:t>new</a:t>
            </a:r>
            <a:r>
              <a:rPr lang="pt-BR" sz="1400" b="0" dirty="0">
                <a:solidFill>
                  <a:srgbClr val="000000"/>
                </a:solidFill>
                <a:effectLst/>
                <a:latin typeface="Consolas" panose="020B0609020204030204" pitchFamily="49" charset="0"/>
              </a:rPr>
              <a:t> Cargo();</a:t>
            </a:r>
          </a:p>
          <a:p>
            <a:pPr marL="0" indent="0">
              <a:spcBef>
                <a:spcPts val="100"/>
              </a:spcBef>
              <a:buNone/>
            </a:pPr>
            <a:r>
              <a:rPr lang="pt-BR" sz="1400" b="0" dirty="0">
                <a:solidFill>
                  <a:srgbClr val="008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object</a:t>
            </a:r>
            <a:r>
              <a:rPr lang="pt-BR" sz="1400" b="0" dirty="0">
                <a:solidFill>
                  <a:srgbClr val="000000"/>
                </a:solidFill>
                <a:effectLst/>
                <a:latin typeface="Consolas" panose="020B0609020204030204" pitchFamily="49" charset="0"/>
              </a:rPr>
              <a:t> resposta = </a:t>
            </a:r>
            <a:r>
              <a:rPr lang="pt-BR" sz="1400" b="0" dirty="0">
                <a:solidFill>
                  <a:srgbClr val="0000FF"/>
                </a:solidFill>
                <a:effectLst/>
                <a:latin typeface="Consolas" panose="020B0609020204030204" pitchFamily="49" charset="0"/>
              </a:rPr>
              <a:t>new </a:t>
            </a:r>
            <a:r>
              <a:rPr lang="pt-BR" sz="1400" b="0" dirty="0">
                <a:solidFill>
                  <a:srgbClr val="000000"/>
                </a:solidFill>
                <a:effectLst/>
                <a:latin typeface="Consolas" panose="020B0609020204030204" pitchFamily="49" charset="0"/>
              </a:rPr>
              <a:t>{</a:t>
            </a:r>
          </a:p>
          <a:p>
            <a:pPr marL="0" indent="0">
              <a:spcBef>
                <a:spcPts val="100"/>
              </a:spcBef>
              <a:buNone/>
            </a:pPr>
            <a:r>
              <a:rPr lang="pt-BR" sz="1400" b="0" dirty="0">
                <a:solidFill>
                  <a:srgbClr val="000000"/>
                </a:solidFill>
                <a:effectLst/>
                <a:latin typeface="Consolas" panose="020B0609020204030204" pitchFamily="49" charset="0"/>
              </a:rPr>
              <a:t>                status = </a:t>
            </a:r>
            <a:r>
              <a:rPr lang="pt-BR" sz="1400" b="0" dirty="0" err="1">
                <a:solidFill>
                  <a:srgbClr val="0000FF"/>
                </a:solidFill>
                <a:effectLst/>
                <a:latin typeface="Consolas" panose="020B0609020204030204" pitchFamily="49" charset="0"/>
              </a:rPr>
              <a:t>true</a:t>
            </a:r>
            <a:r>
              <a:rPr lang="pt-BR" sz="1400" b="0" dirty="0">
                <a:solidFill>
                  <a:srgbClr val="000000"/>
                </a:solidFill>
                <a:effectLst/>
                <a:latin typeface="Consolas" panose="020B0609020204030204" pitchFamily="49" charset="0"/>
              </a:rPr>
              <a:t>, </a:t>
            </a:r>
            <a:r>
              <a:rPr lang="pt-BR" sz="1400" b="0" dirty="0">
                <a:solidFill>
                  <a:srgbClr val="008000"/>
                </a:solidFill>
                <a:effectLst/>
                <a:latin typeface="Consolas" panose="020B0609020204030204" pitchFamily="49" charset="0"/>
              </a:rPr>
              <a:t>// Define o status como sucesso</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mensagem = </a:t>
            </a:r>
            <a:r>
              <a:rPr lang="pt-BR" sz="1400" b="0" dirty="0">
                <a:solidFill>
                  <a:srgbClr val="A31515"/>
                </a:solidFill>
                <a:effectLst/>
                <a:latin typeface="Consolas" panose="020B0609020204030204" pitchFamily="49" charset="0"/>
              </a:rPr>
              <a:t>"Executado com sucesso"</a:t>
            </a:r>
            <a:r>
              <a:rPr lang="pt-BR" sz="1400" b="0" dirty="0">
                <a:solidFill>
                  <a:srgbClr val="000000"/>
                </a:solidFill>
                <a:effectLst/>
                <a:latin typeface="Consolas" panose="020B0609020204030204" pitchFamily="49" charset="0"/>
              </a:rPr>
              <a:t>, </a:t>
            </a:r>
            <a:r>
              <a:rPr lang="pt-BR" sz="1400" b="0" dirty="0">
                <a:solidFill>
                  <a:srgbClr val="008000"/>
                </a:solidFill>
                <a:effectLst/>
                <a:latin typeface="Consolas" panose="020B0609020204030204" pitchFamily="49" charset="0"/>
              </a:rPr>
              <a:t>// Mensagem de sucesso</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cargos = </a:t>
            </a:r>
            <a:r>
              <a:rPr lang="pt-BR" sz="1400" b="0" dirty="0" err="1">
                <a:solidFill>
                  <a:srgbClr val="000000"/>
                </a:solidFill>
                <a:effectLst/>
                <a:latin typeface="Consolas" panose="020B0609020204030204" pitchFamily="49" charset="0"/>
              </a:rPr>
              <a:t>objCargo.Read</a:t>
            </a:r>
            <a:r>
              <a:rPr lang="pt-BR" sz="1400" b="0" dirty="0">
                <a:solidFill>
                  <a:srgbClr val="000000"/>
                </a:solidFill>
                <a:effectLst/>
                <a:latin typeface="Consolas" panose="020B0609020204030204" pitchFamily="49" charset="0"/>
              </a:rPr>
              <a:t>() </a:t>
            </a:r>
            <a:r>
              <a:rPr lang="pt-BR" sz="1400" b="0" dirty="0">
                <a:solidFill>
                  <a:srgbClr val="008000"/>
                </a:solidFill>
                <a:effectLst/>
                <a:latin typeface="Consolas" panose="020B0609020204030204" pitchFamily="49" charset="0"/>
              </a:rPr>
              <a:t>// Chama o método </a:t>
            </a:r>
            <a:r>
              <a:rPr lang="pt-BR" sz="1400" b="0" dirty="0" err="1">
                <a:solidFill>
                  <a:srgbClr val="008000"/>
                </a:solidFill>
                <a:effectLst/>
                <a:latin typeface="Consolas" panose="020B0609020204030204" pitchFamily="49" charset="0"/>
              </a:rPr>
              <a:t>Read</a:t>
            </a:r>
            <a:r>
              <a:rPr lang="pt-BR" sz="1400" b="0" dirty="0">
                <a:solidFill>
                  <a:srgbClr val="008000"/>
                </a:solidFill>
                <a:effectLst/>
                <a:latin typeface="Consolas" panose="020B0609020204030204" pitchFamily="49" charset="0"/>
              </a:rPr>
              <a:t>() que retorna a lista de cargos</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p>
          <a:p>
            <a:pPr marL="0" indent="0">
              <a:spcBef>
                <a:spcPts val="100"/>
              </a:spcBef>
              <a:buNone/>
            </a:pPr>
            <a:r>
              <a:rPr lang="pt-BR" sz="1400" b="0" dirty="0">
                <a:solidFill>
                  <a:srgbClr val="008000"/>
                </a:solidFill>
                <a:effectLst/>
                <a:latin typeface="Consolas" panose="020B0609020204030204" pitchFamily="49" charset="0"/>
              </a:rPr>
              <a:t>            // Retorna a resposta com status 200 OK</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return</a:t>
            </a:r>
            <a:r>
              <a:rPr lang="pt-BR" sz="1400" b="0" dirty="0">
                <a:solidFill>
                  <a:srgbClr val="000000"/>
                </a:solidFill>
                <a:effectLst/>
                <a:latin typeface="Consolas" panose="020B0609020204030204" pitchFamily="49" charset="0"/>
              </a:rPr>
              <a:t> Ok(resposta);</a:t>
            </a:r>
          </a:p>
          <a:p>
            <a:pPr marL="0" indent="0">
              <a:spcBef>
                <a:spcPts val="100"/>
              </a:spcBef>
              <a:buNone/>
            </a:pPr>
            <a:br>
              <a:rPr lang="pt-BR" sz="1400" b="0" dirty="0">
                <a:solidFill>
                  <a:srgbClr val="000000"/>
                </a:solidFill>
                <a:effectLst/>
                <a:latin typeface="Consolas" panose="020B0609020204030204" pitchFamily="49" charset="0"/>
              </a:rPr>
            </a:br>
            <a:r>
              <a:rPr lang="pt-BR" sz="1400" b="0" dirty="0">
                <a:solidFill>
                  <a:srgbClr val="000000"/>
                </a:solidFill>
                <a:effectLst/>
                <a:latin typeface="Consolas" panose="020B0609020204030204" pitchFamily="49" charset="0"/>
              </a:rPr>
              <a:t>        }</a:t>
            </a:r>
          </a:p>
          <a:p>
            <a:pPr marL="0" indent="0">
              <a:spcBef>
                <a:spcPts val="100"/>
              </a:spcBef>
              <a:buNone/>
            </a:pPr>
            <a:endParaRPr lang="pt-BR" sz="1400" dirty="0"/>
          </a:p>
        </p:txBody>
      </p:sp>
      <p:sp>
        <p:nvSpPr>
          <p:cNvPr id="4" name="Título 1">
            <a:extLst>
              <a:ext uri="{FF2B5EF4-FFF2-40B4-BE49-F238E27FC236}">
                <a16:creationId xmlns:a16="http://schemas.microsoft.com/office/drawing/2014/main" id="{504F10B3-066A-78F8-8E96-E77403722C88}"/>
              </a:ext>
            </a:extLst>
          </p:cNvPr>
          <p:cNvSpPr>
            <a:spLocks noGrp="1"/>
          </p:cNvSpPr>
          <p:nvPr>
            <p:ph type="title"/>
          </p:nvPr>
        </p:nvSpPr>
        <p:spPr>
          <a:xfrm>
            <a:off x="7644636" y="0"/>
            <a:ext cx="4547364" cy="1325563"/>
          </a:xfrm>
        </p:spPr>
        <p:txBody>
          <a:bodyPr>
            <a:normAutofit/>
          </a:bodyPr>
          <a:lstStyle/>
          <a:p>
            <a:r>
              <a:rPr lang="pt-BR" sz="3200" dirty="0" err="1"/>
              <a:t>CargoController.cs</a:t>
            </a:r>
            <a:r>
              <a:rPr lang="pt-BR" sz="3200" dirty="0"/>
              <a:t> 5/5</a:t>
            </a:r>
          </a:p>
        </p:txBody>
      </p:sp>
    </p:spTree>
    <p:extLst>
      <p:ext uri="{BB962C8B-B14F-4D97-AF65-F5344CB8AC3E}">
        <p14:creationId xmlns:p14="http://schemas.microsoft.com/office/powerpoint/2010/main" val="3061657308"/>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907E470A-25F4-47D0-8FEC-EE9FD606BB3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66220E63-99E1-482A-A0A6-B47EB4BF879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F8610896-EA5E-4BE8-8398-C1AFC0490A2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Color Cover">
              <a:extLst>
                <a:ext uri="{FF2B5EF4-FFF2-40B4-BE49-F238E27FC236}">
                  <a16:creationId xmlns:a16="http://schemas.microsoft.com/office/drawing/2014/main" id="{F44E9794-9C4B-427F-BB50-89D893347DE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8618EE54-271A-4FE8-B6B3-D0FCF55A7A0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ECA6F781-4382-4525-9DA8-9D66605F877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olor">
              <a:extLst>
                <a:ext uri="{FF2B5EF4-FFF2-40B4-BE49-F238E27FC236}">
                  <a16:creationId xmlns:a16="http://schemas.microsoft.com/office/drawing/2014/main" id="{209C186B-2883-498E-A176-6B60F8B51BF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17">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ítulo 1">
            <a:extLst>
              <a:ext uri="{FF2B5EF4-FFF2-40B4-BE49-F238E27FC236}">
                <a16:creationId xmlns:a16="http://schemas.microsoft.com/office/drawing/2014/main" id="{ED6E9796-4A12-60D3-2B32-F00D1A6CD580}"/>
              </a:ext>
            </a:extLst>
          </p:cNvPr>
          <p:cNvSpPr>
            <a:spLocks noGrp="1"/>
          </p:cNvSpPr>
          <p:nvPr>
            <p:ph type="title"/>
          </p:nvPr>
        </p:nvSpPr>
        <p:spPr>
          <a:xfrm>
            <a:off x="1014984" y="891712"/>
            <a:ext cx="5309616" cy="5160789"/>
          </a:xfrm>
        </p:spPr>
        <p:txBody>
          <a:bodyPr anchor="ctr">
            <a:normAutofit/>
          </a:bodyPr>
          <a:lstStyle/>
          <a:p>
            <a:r>
              <a:rPr lang="pt-BR" sz="4800">
                <a:solidFill>
                  <a:schemeClr val="bg1"/>
                </a:solidFill>
              </a:rPr>
              <a:t>Modelo/Banco</a:t>
            </a:r>
          </a:p>
        </p:txBody>
      </p:sp>
      <p:sp>
        <p:nvSpPr>
          <p:cNvPr id="3" name="Espaço Reservado para Conteúdo 2">
            <a:extLst>
              <a:ext uri="{FF2B5EF4-FFF2-40B4-BE49-F238E27FC236}">
                <a16:creationId xmlns:a16="http://schemas.microsoft.com/office/drawing/2014/main" id="{615D1845-7374-C4A8-1256-9BD32F167A0B}"/>
              </a:ext>
            </a:extLst>
          </p:cNvPr>
          <p:cNvSpPr>
            <a:spLocks noGrp="1"/>
          </p:cNvSpPr>
          <p:nvPr>
            <p:ph idx="1"/>
          </p:nvPr>
        </p:nvSpPr>
        <p:spPr>
          <a:xfrm>
            <a:off x="6412302" y="891713"/>
            <a:ext cx="4584882" cy="5160790"/>
          </a:xfrm>
        </p:spPr>
        <p:txBody>
          <a:bodyPr anchor="ctr">
            <a:normAutofit/>
          </a:bodyPr>
          <a:lstStyle/>
          <a:p>
            <a:endParaRPr lang="pt-BR" sz="1800">
              <a:solidFill>
                <a:schemeClr val="bg1"/>
              </a:solidFill>
            </a:endParaRPr>
          </a:p>
        </p:txBody>
      </p:sp>
    </p:spTree>
    <p:extLst>
      <p:ext uri="{BB962C8B-B14F-4D97-AF65-F5344CB8AC3E}">
        <p14:creationId xmlns:p14="http://schemas.microsoft.com/office/powerpoint/2010/main" val="540147920"/>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DAF94FAB-2EBB-29D5-259B-31C9CBCEE350}"/>
              </a:ext>
            </a:extLst>
          </p:cNvPr>
          <p:cNvSpPr>
            <a:spLocks noGrp="1"/>
          </p:cNvSpPr>
          <p:nvPr>
            <p:ph type="title"/>
          </p:nvPr>
        </p:nvSpPr>
        <p:spPr>
          <a:xfrm>
            <a:off x="8693330" y="365125"/>
            <a:ext cx="3546567" cy="1325563"/>
          </a:xfrm>
        </p:spPr>
        <p:txBody>
          <a:bodyPr/>
          <a:lstStyle/>
          <a:p>
            <a:r>
              <a:rPr lang="pt-BR" dirty="0" err="1"/>
              <a:t>Banco.cs</a:t>
            </a:r>
            <a:br>
              <a:rPr lang="pt-BR" dirty="0"/>
            </a:br>
            <a:r>
              <a:rPr lang="pt-BR" dirty="0"/>
              <a:t>1/3</a:t>
            </a:r>
          </a:p>
        </p:txBody>
      </p:sp>
      <p:sp>
        <p:nvSpPr>
          <p:cNvPr id="3" name="Espaço Reservado para Conteúdo 2">
            <a:extLst>
              <a:ext uri="{FF2B5EF4-FFF2-40B4-BE49-F238E27FC236}">
                <a16:creationId xmlns:a16="http://schemas.microsoft.com/office/drawing/2014/main" id="{4E79CA2B-9270-26FD-6113-6963CFE5CC1C}"/>
              </a:ext>
            </a:extLst>
          </p:cNvPr>
          <p:cNvSpPr>
            <a:spLocks noGrp="1"/>
          </p:cNvSpPr>
          <p:nvPr>
            <p:ph idx="1"/>
          </p:nvPr>
        </p:nvSpPr>
        <p:spPr>
          <a:xfrm>
            <a:off x="838200" y="424543"/>
            <a:ext cx="10515600" cy="5752420"/>
          </a:xfrm>
        </p:spPr>
        <p:txBody>
          <a:bodyPr>
            <a:normAutofit/>
          </a:bodyPr>
          <a:lstStyle/>
          <a:p>
            <a:pPr marL="0" indent="0">
              <a:buNone/>
            </a:pPr>
            <a:r>
              <a:rPr lang="pt-BR" sz="1400" b="0" dirty="0" err="1">
                <a:solidFill>
                  <a:srgbClr val="0000FF"/>
                </a:solidFill>
                <a:effectLst/>
                <a:latin typeface="Consolas" panose="020B0609020204030204" pitchFamily="49" charset="0"/>
              </a:rPr>
              <a:t>using</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MySql.Data.MySqlClient</a:t>
            </a:r>
            <a:r>
              <a:rPr lang="pt-BR" sz="1400" b="0" dirty="0">
                <a:solidFill>
                  <a:srgbClr val="000000"/>
                </a:solidFill>
                <a:effectLst/>
                <a:latin typeface="Consolas" panose="020B0609020204030204" pitchFamily="49" charset="0"/>
              </a:rPr>
              <a:t>;</a:t>
            </a:r>
          </a:p>
          <a:p>
            <a:pPr marL="0" indent="0">
              <a:buNone/>
            </a:pPr>
            <a:br>
              <a:rPr lang="pt-BR" sz="1400" b="0" dirty="0">
                <a:solidFill>
                  <a:srgbClr val="000000"/>
                </a:solidFill>
                <a:effectLst/>
                <a:latin typeface="Consolas" panose="020B0609020204030204" pitchFamily="49" charset="0"/>
              </a:rPr>
            </a:br>
            <a:r>
              <a:rPr lang="pt-BR" sz="1400" b="0" dirty="0" err="1">
                <a:solidFill>
                  <a:srgbClr val="0000FF"/>
                </a:solidFill>
                <a:effectLst/>
                <a:latin typeface="Consolas" panose="020B0609020204030204" pitchFamily="49" charset="0"/>
              </a:rPr>
              <a:t>namespace</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RestAPi.Model</a:t>
            </a:r>
            <a:endParaRPr lang="pt-BR" sz="1400" b="0" dirty="0">
              <a:solidFill>
                <a:srgbClr val="000000"/>
              </a:solidFill>
              <a:effectLst/>
              <a:latin typeface="Consolas" panose="020B0609020204030204" pitchFamily="49" charset="0"/>
            </a:endParaRPr>
          </a:p>
          <a:p>
            <a:pPr marL="0" indent="0">
              <a:buNone/>
            </a:pPr>
            <a:r>
              <a:rPr lang="pt-BR" sz="1400" b="0" dirty="0">
                <a:solidFill>
                  <a:srgbClr val="000000"/>
                </a:solidFill>
                <a:effectLst/>
                <a:latin typeface="Consolas" panose="020B0609020204030204" pitchFamily="49" charset="0"/>
              </a:rPr>
              <a:t>{</a:t>
            </a:r>
          </a:p>
          <a:p>
            <a:pPr marL="0" indent="0">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public</a:t>
            </a: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static</a:t>
            </a: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class</a:t>
            </a:r>
            <a:r>
              <a:rPr lang="pt-BR" sz="1400" b="0" dirty="0">
                <a:solidFill>
                  <a:srgbClr val="000000"/>
                </a:solidFill>
                <a:effectLst/>
                <a:latin typeface="Consolas" panose="020B0609020204030204" pitchFamily="49" charset="0"/>
              </a:rPr>
              <a:t> Banco</a:t>
            </a:r>
          </a:p>
          <a:p>
            <a:pPr marL="0" indent="0">
              <a:buNone/>
            </a:pPr>
            <a:r>
              <a:rPr lang="pt-BR" sz="1400" b="0" dirty="0">
                <a:solidFill>
                  <a:srgbClr val="000000"/>
                </a:solidFill>
                <a:effectLst/>
                <a:latin typeface="Consolas" panose="020B0609020204030204" pitchFamily="49" charset="0"/>
              </a:rPr>
              <a:t>    {</a:t>
            </a:r>
          </a:p>
          <a:p>
            <a:pPr marL="0" indent="0">
              <a:buNone/>
            </a:pPr>
            <a:r>
              <a:rPr lang="pt-BR" sz="1400" b="0" dirty="0">
                <a:solidFill>
                  <a:srgbClr val="008000"/>
                </a:solidFill>
                <a:effectLst/>
                <a:latin typeface="Consolas" panose="020B0609020204030204" pitchFamily="49" charset="0"/>
              </a:rPr>
              <a:t>        // Constantes privadas que armazenam os dados da conexão com o banco de dados</a:t>
            </a:r>
            <a:endParaRPr lang="pt-BR" sz="1400" b="0" dirty="0">
              <a:solidFill>
                <a:srgbClr val="000000"/>
              </a:solidFill>
              <a:effectLst/>
              <a:latin typeface="Consolas" panose="020B0609020204030204" pitchFamily="49" charset="0"/>
            </a:endParaRPr>
          </a:p>
          <a:p>
            <a:pPr marL="0" indent="0">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private</a:t>
            </a: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const</a:t>
            </a: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string</a:t>
            </a:r>
            <a:r>
              <a:rPr lang="pt-BR" sz="1400" b="0" dirty="0">
                <a:solidFill>
                  <a:srgbClr val="000000"/>
                </a:solidFill>
                <a:effectLst/>
                <a:latin typeface="Consolas" panose="020B0609020204030204" pitchFamily="49" charset="0"/>
              </a:rPr>
              <a:t> Host = </a:t>
            </a:r>
            <a:r>
              <a:rPr lang="pt-BR" sz="1400" b="0" dirty="0">
                <a:solidFill>
                  <a:srgbClr val="A31515"/>
                </a:solidFill>
                <a:effectLst/>
                <a:latin typeface="Consolas" panose="020B0609020204030204" pitchFamily="49" charset="0"/>
              </a:rPr>
              <a:t>"127.0.0.1"</a:t>
            </a:r>
            <a:r>
              <a:rPr lang="pt-BR" sz="1400" b="0" dirty="0">
                <a:solidFill>
                  <a:srgbClr val="000000"/>
                </a:solidFill>
                <a:effectLst/>
                <a:latin typeface="Consolas" panose="020B0609020204030204" pitchFamily="49" charset="0"/>
              </a:rPr>
              <a:t>;  </a:t>
            </a:r>
            <a:r>
              <a:rPr lang="pt-BR" sz="1400" b="0" dirty="0">
                <a:solidFill>
                  <a:srgbClr val="008000"/>
                </a:solidFill>
                <a:effectLst/>
                <a:latin typeface="Consolas" panose="020B0609020204030204" pitchFamily="49" charset="0"/>
              </a:rPr>
              <a:t>// Endereço do servidor MySQL (neste caso, </a:t>
            </a:r>
            <a:r>
              <a:rPr lang="pt-BR" sz="1400" b="0" dirty="0" err="1">
                <a:solidFill>
                  <a:srgbClr val="008000"/>
                </a:solidFill>
                <a:effectLst/>
                <a:latin typeface="Consolas" panose="020B0609020204030204" pitchFamily="49" charset="0"/>
              </a:rPr>
              <a:t>localhost</a:t>
            </a:r>
            <a:r>
              <a:rPr lang="pt-BR" sz="1400" b="0" dirty="0">
                <a:solidFill>
                  <a:srgbClr val="008000"/>
                </a:solidFill>
                <a:effectLst/>
                <a:latin typeface="Consolas" panose="020B0609020204030204" pitchFamily="49" charset="0"/>
              </a:rPr>
              <a:t>)</a:t>
            </a:r>
            <a:endParaRPr lang="pt-BR" sz="1400" b="0" dirty="0">
              <a:solidFill>
                <a:srgbClr val="000000"/>
              </a:solidFill>
              <a:effectLst/>
              <a:latin typeface="Consolas" panose="020B0609020204030204" pitchFamily="49" charset="0"/>
            </a:endParaRPr>
          </a:p>
          <a:p>
            <a:pPr marL="0" indent="0">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private</a:t>
            </a: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const</a:t>
            </a: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string</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User</a:t>
            </a:r>
            <a:r>
              <a:rPr lang="pt-BR" sz="1400" b="0" dirty="0">
                <a:solidFill>
                  <a:srgbClr val="000000"/>
                </a:solidFill>
                <a:effectLst/>
                <a:latin typeface="Consolas" panose="020B0609020204030204" pitchFamily="49" charset="0"/>
              </a:rPr>
              <a:t> = </a:t>
            </a:r>
            <a:r>
              <a:rPr lang="pt-BR" sz="1400" b="0" dirty="0">
                <a:solidFill>
                  <a:srgbClr val="A31515"/>
                </a:solidFill>
                <a:effectLst/>
                <a:latin typeface="Consolas" panose="020B0609020204030204" pitchFamily="49" charset="0"/>
              </a:rPr>
              <a:t>"root"</a:t>
            </a:r>
            <a:r>
              <a:rPr lang="pt-BR" sz="1400" b="0" dirty="0">
                <a:solidFill>
                  <a:srgbClr val="000000"/>
                </a:solidFill>
                <a:effectLst/>
                <a:latin typeface="Consolas" panose="020B0609020204030204" pitchFamily="49" charset="0"/>
              </a:rPr>
              <a:t>;       </a:t>
            </a:r>
            <a:r>
              <a:rPr lang="pt-BR" sz="1400" b="0" dirty="0">
                <a:solidFill>
                  <a:srgbClr val="008000"/>
                </a:solidFill>
                <a:effectLst/>
                <a:latin typeface="Consolas" panose="020B0609020204030204" pitchFamily="49" charset="0"/>
              </a:rPr>
              <a:t>// Nome de usuário para conectar ao banco de dados</a:t>
            </a:r>
            <a:endParaRPr lang="pt-BR" sz="1400" b="0" dirty="0">
              <a:solidFill>
                <a:srgbClr val="000000"/>
              </a:solidFill>
              <a:effectLst/>
              <a:latin typeface="Consolas" panose="020B0609020204030204" pitchFamily="49" charset="0"/>
            </a:endParaRPr>
          </a:p>
          <a:p>
            <a:pPr marL="0" indent="0">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private</a:t>
            </a: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const</a:t>
            </a: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string</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Password</a:t>
            </a:r>
            <a:r>
              <a:rPr lang="pt-BR" sz="1400" b="0" dirty="0">
                <a:solidFill>
                  <a:srgbClr val="000000"/>
                </a:solidFill>
                <a:effectLst/>
                <a:latin typeface="Consolas" panose="020B0609020204030204" pitchFamily="49" charset="0"/>
              </a:rPr>
              <a:t> = </a:t>
            </a:r>
            <a:r>
              <a:rPr lang="pt-BR" sz="1400" b="0" dirty="0">
                <a:solidFill>
                  <a:srgbClr val="A31515"/>
                </a:solidFill>
                <a:effectLst/>
                <a:latin typeface="Consolas" panose="020B0609020204030204" pitchFamily="49" charset="0"/>
              </a:rPr>
              <a:t>""</a:t>
            </a:r>
            <a:r>
              <a:rPr lang="pt-BR" sz="1400" b="0" dirty="0">
                <a:solidFill>
                  <a:srgbClr val="000000"/>
                </a:solidFill>
                <a:effectLst/>
                <a:latin typeface="Consolas" panose="020B0609020204030204" pitchFamily="49" charset="0"/>
              </a:rPr>
              <a:t>;       </a:t>
            </a:r>
            <a:r>
              <a:rPr lang="pt-BR" sz="1400" b="0" dirty="0">
                <a:solidFill>
                  <a:srgbClr val="008000"/>
                </a:solidFill>
                <a:effectLst/>
                <a:latin typeface="Consolas" panose="020B0609020204030204" pitchFamily="49" charset="0"/>
              </a:rPr>
              <a:t>// Senha para o usuário especificado</a:t>
            </a:r>
            <a:endParaRPr lang="pt-BR" sz="1400" b="0" dirty="0">
              <a:solidFill>
                <a:srgbClr val="000000"/>
              </a:solidFill>
              <a:effectLst/>
              <a:latin typeface="Consolas" panose="020B0609020204030204" pitchFamily="49" charset="0"/>
            </a:endParaRPr>
          </a:p>
          <a:p>
            <a:pPr marL="0" indent="0">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private</a:t>
            </a: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const</a:t>
            </a: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string</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DatabaseName</a:t>
            </a:r>
            <a:r>
              <a:rPr lang="pt-BR" sz="1400" b="0" dirty="0">
                <a:solidFill>
                  <a:srgbClr val="000000"/>
                </a:solidFill>
                <a:effectLst/>
                <a:latin typeface="Consolas" panose="020B0609020204030204" pitchFamily="49" charset="0"/>
              </a:rPr>
              <a:t> = </a:t>
            </a:r>
            <a:r>
              <a:rPr lang="pt-BR" sz="1400" b="0" dirty="0">
                <a:solidFill>
                  <a:srgbClr val="A31515"/>
                </a:solidFill>
                <a:effectLst/>
                <a:latin typeface="Consolas" panose="020B0609020204030204" pitchFamily="49" charset="0"/>
              </a:rPr>
              <a:t>"</a:t>
            </a:r>
            <a:r>
              <a:rPr lang="pt-BR" sz="1400" b="0" dirty="0" err="1">
                <a:solidFill>
                  <a:srgbClr val="A31515"/>
                </a:solidFill>
                <a:effectLst/>
                <a:latin typeface="Consolas" panose="020B0609020204030204" pitchFamily="49" charset="0"/>
              </a:rPr>
              <a:t>aula_api_2024</a:t>
            </a:r>
            <a:r>
              <a:rPr lang="pt-BR" sz="1400" b="0" dirty="0">
                <a:solidFill>
                  <a:srgbClr val="A31515"/>
                </a:solidFill>
                <a:effectLst/>
                <a:latin typeface="Consolas" panose="020B0609020204030204" pitchFamily="49" charset="0"/>
              </a:rPr>
              <a:t>"</a:t>
            </a:r>
            <a:r>
              <a:rPr lang="pt-BR" sz="1400" b="0" dirty="0">
                <a:solidFill>
                  <a:srgbClr val="000000"/>
                </a:solidFill>
                <a:effectLst/>
                <a:latin typeface="Consolas" panose="020B0609020204030204" pitchFamily="49" charset="0"/>
              </a:rPr>
              <a:t>; </a:t>
            </a:r>
            <a:r>
              <a:rPr lang="pt-BR" sz="1400" b="0" dirty="0">
                <a:solidFill>
                  <a:srgbClr val="008000"/>
                </a:solidFill>
                <a:effectLst/>
                <a:latin typeface="Consolas" panose="020B0609020204030204" pitchFamily="49" charset="0"/>
              </a:rPr>
              <a:t>// Nome do banco de dados a ser utilizado</a:t>
            </a:r>
            <a:endParaRPr lang="pt-BR" sz="1400" b="0" dirty="0">
              <a:solidFill>
                <a:srgbClr val="000000"/>
              </a:solidFill>
              <a:effectLst/>
              <a:latin typeface="Consolas" panose="020B0609020204030204" pitchFamily="49" charset="0"/>
            </a:endParaRPr>
          </a:p>
          <a:p>
            <a:pPr marL="0" indent="0">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private</a:t>
            </a: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const</a:t>
            </a: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string</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Port</a:t>
            </a:r>
            <a:r>
              <a:rPr lang="pt-BR" sz="1400" b="0" dirty="0">
                <a:solidFill>
                  <a:srgbClr val="000000"/>
                </a:solidFill>
                <a:effectLst/>
                <a:latin typeface="Consolas" panose="020B0609020204030204" pitchFamily="49" charset="0"/>
              </a:rPr>
              <a:t> = </a:t>
            </a:r>
            <a:r>
              <a:rPr lang="pt-BR" sz="1400" b="0" dirty="0">
                <a:solidFill>
                  <a:srgbClr val="A31515"/>
                </a:solidFill>
                <a:effectLst/>
                <a:latin typeface="Consolas" panose="020B0609020204030204" pitchFamily="49" charset="0"/>
              </a:rPr>
              <a:t>"3306"</a:t>
            </a:r>
            <a:r>
              <a:rPr lang="pt-BR" sz="1400" b="0" dirty="0">
                <a:solidFill>
                  <a:srgbClr val="000000"/>
                </a:solidFill>
                <a:effectLst/>
                <a:latin typeface="Consolas" panose="020B0609020204030204" pitchFamily="49" charset="0"/>
              </a:rPr>
              <a:t>;       </a:t>
            </a:r>
            <a:r>
              <a:rPr lang="pt-BR" sz="1400" b="0" dirty="0">
                <a:solidFill>
                  <a:srgbClr val="008000"/>
                </a:solidFill>
                <a:effectLst/>
                <a:latin typeface="Consolas" panose="020B0609020204030204" pitchFamily="49" charset="0"/>
              </a:rPr>
              <a:t>// Porta do servidor MySQL (padrão é 3306)</a:t>
            </a:r>
            <a:endParaRPr lang="pt-BR" sz="1400" b="0" dirty="0">
              <a:solidFill>
                <a:srgbClr val="000000"/>
              </a:solidFill>
              <a:effectLst/>
              <a:latin typeface="Consolas" panose="020B0609020204030204" pitchFamily="49" charset="0"/>
            </a:endParaRPr>
          </a:p>
          <a:p>
            <a:pPr marL="0" indent="0">
              <a:buNone/>
            </a:pPr>
            <a:br>
              <a:rPr lang="pt-BR" sz="1400" b="0" dirty="0">
                <a:solidFill>
                  <a:srgbClr val="000000"/>
                </a:solidFill>
                <a:effectLst/>
                <a:latin typeface="Consolas" panose="020B0609020204030204" pitchFamily="49" charset="0"/>
              </a:rPr>
            </a:br>
            <a:r>
              <a:rPr lang="pt-BR" sz="1400" b="0" dirty="0">
                <a:solidFill>
                  <a:srgbClr val="008000"/>
                </a:solidFill>
                <a:effectLst/>
                <a:latin typeface="Consolas" panose="020B0609020204030204" pitchFamily="49" charset="0"/>
              </a:rPr>
              <a:t>        // Variável estática privada que armazena a conexão MySQL</a:t>
            </a:r>
            <a:endParaRPr lang="pt-BR" sz="1400" b="0" dirty="0">
              <a:solidFill>
                <a:srgbClr val="000000"/>
              </a:solidFill>
              <a:effectLst/>
              <a:latin typeface="Consolas" panose="020B0609020204030204" pitchFamily="49" charset="0"/>
            </a:endParaRPr>
          </a:p>
          <a:p>
            <a:pPr marL="0" indent="0">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private</a:t>
            </a: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static</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MySqlConnection</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CONEXAO</a:t>
            </a:r>
            <a:r>
              <a:rPr lang="pt-BR" sz="1400" b="0" dirty="0">
                <a:solidFill>
                  <a:srgbClr val="000000"/>
                </a:solidFill>
                <a:effectLst/>
                <a:latin typeface="Consolas" panose="020B0609020204030204" pitchFamily="49" charset="0"/>
              </a:rPr>
              <a:t>;</a:t>
            </a:r>
          </a:p>
          <a:p>
            <a:pPr marL="0" indent="0">
              <a:buNone/>
            </a:pPr>
            <a:br>
              <a:rPr lang="pt-BR" sz="1400" b="0" dirty="0">
                <a:solidFill>
                  <a:srgbClr val="000000"/>
                </a:solidFill>
                <a:effectLst/>
                <a:latin typeface="Consolas" panose="020B0609020204030204" pitchFamily="49" charset="0"/>
              </a:rPr>
            </a:br>
            <a:endParaRPr lang="pt-BR" sz="1400" b="0" dirty="0">
              <a:solidFill>
                <a:srgbClr val="000000"/>
              </a:solidFill>
              <a:effectLst/>
              <a:latin typeface="Consolas" panose="020B0609020204030204" pitchFamily="49" charset="0"/>
            </a:endParaRPr>
          </a:p>
          <a:p>
            <a:pPr marL="0" indent="0">
              <a:buNone/>
            </a:pPr>
            <a:endParaRPr lang="pt-BR" sz="1400" dirty="0"/>
          </a:p>
        </p:txBody>
      </p:sp>
    </p:spTree>
    <p:extLst>
      <p:ext uri="{BB962C8B-B14F-4D97-AF65-F5344CB8AC3E}">
        <p14:creationId xmlns:p14="http://schemas.microsoft.com/office/powerpoint/2010/main" val="1383418098"/>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D1FF4AF-1670-3379-F8B4-2D7547562161}"/>
            </a:ext>
          </a:extLst>
        </p:cNvPr>
        <p:cNvGrpSpPr/>
        <p:nvPr/>
      </p:nvGrpSpPr>
      <p:grpSpPr>
        <a:xfrm>
          <a:off x="0" y="0"/>
          <a:ext cx="0" cy="0"/>
          <a:chOff x="0" y="0"/>
          <a:chExt cx="0" cy="0"/>
        </a:xfrm>
      </p:grpSpPr>
      <p:sp>
        <p:nvSpPr>
          <p:cNvPr id="2" name="Título 1">
            <a:extLst>
              <a:ext uri="{FF2B5EF4-FFF2-40B4-BE49-F238E27FC236}">
                <a16:creationId xmlns:a16="http://schemas.microsoft.com/office/drawing/2014/main" id="{12E9DB26-E466-52EA-FED2-5CC659D7A71C}"/>
              </a:ext>
            </a:extLst>
          </p:cNvPr>
          <p:cNvSpPr>
            <a:spLocks noGrp="1"/>
          </p:cNvSpPr>
          <p:nvPr>
            <p:ph type="title"/>
          </p:nvPr>
        </p:nvSpPr>
        <p:spPr>
          <a:xfrm>
            <a:off x="8693330" y="365125"/>
            <a:ext cx="3546567" cy="1325563"/>
          </a:xfrm>
        </p:spPr>
        <p:txBody>
          <a:bodyPr/>
          <a:lstStyle/>
          <a:p>
            <a:r>
              <a:rPr lang="pt-BR" dirty="0" err="1"/>
              <a:t>Banco.cs</a:t>
            </a:r>
            <a:br>
              <a:rPr lang="pt-BR" dirty="0"/>
            </a:br>
            <a:r>
              <a:rPr lang="pt-BR" dirty="0"/>
              <a:t>2/3</a:t>
            </a:r>
          </a:p>
        </p:txBody>
      </p:sp>
      <p:sp>
        <p:nvSpPr>
          <p:cNvPr id="3" name="Espaço Reservado para Conteúdo 2">
            <a:extLst>
              <a:ext uri="{FF2B5EF4-FFF2-40B4-BE49-F238E27FC236}">
                <a16:creationId xmlns:a16="http://schemas.microsoft.com/office/drawing/2014/main" id="{BB14A5F2-669B-988F-83BF-8C9B2ACEC7B1}"/>
              </a:ext>
            </a:extLst>
          </p:cNvPr>
          <p:cNvSpPr>
            <a:spLocks noGrp="1"/>
          </p:cNvSpPr>
          <p:nvPr>
            <p:ph idx="1"/>
          </p:nvPr>
        </p:nvSpPr>
        <p:spPr>
          <a:xfrm>
            <a:off x="431074" y="1596140"/>
            <a:ext cx="11527972" cy="4438900"/>
          </a:xfrm>
        </p:spPr>
        <p:txBody>
          <a:bodyPr>
            <a:normAutofit/>
          </a:bodyPr>
          <a:lstStyle/>
          <a:p>
            <a:pPr marL="0" indent="0">
              <a:spcBef>
                <a:spcPts val="100"/>
              </a:spcBef>
              <a:buNone/>
            </a:pPr>
            <a:r>
              <a:rPr lang="pt-BR" sz="1400" b="0" dirty="0">
                <a:solidFill>
                  <a:srgbClr val="008000"/>
                </a:solidFill>
                <a:effectLst/>
                <a:latin typeface="Consolas" panose="020B0609020204030204" pitchFamily="49" charset="0"/>
              </a:rPr>
              <a:t> // Método privado responsável por estabelecer a conexão com o banco de dados</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private</a:t>
            </a: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static</a:t>
            </a: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void</a:t>
            </a:r>
            <a:r>
              <a:rPr lang="pt-BR" sz="1400" b="0" dirty="0">
                <a:solidFill>
                  <a:srgbClr val="000000"/>
                </a:solidFill>
                <a:effectLst/>
                <a:latin typeface="Consolas" panose="020B0609020204030204" pitchFamily="49" charset="0"/>
              </a:rPr>
              <a:t> Connect(){</a:t>
            </a:r>
          </a:p>
          <a:p>
            <a:pPr marL="0" indent="0">
              <a:spcBef>
                <a:spcPts val="100"/>
              </a:spcBef>
              <a:buNone/>
            </a:pPr>
            <a:r>
              <a:rPr lang="pt-BR" sz="1400" b="0" dirty="0">
                <a:solidFill>
                  <a:srgbClr val="008000"/>
                </a:solidFill>
                <a:effectLst/>
                <a:latin typeface="Consolas" panose="020B0609020204030204" pitchFamily="49" charset="0"/>
              </a:rPr>
              <a:t>            // Monta a </a:t>
            </a:r>
            <a:r>
              <a:rPr lang="pt-BR" sz="1400" b="0" dirty="0" err="1">
                <a:solidFill>
                  <a:srgbClr val="008000"/>
                </a:solidFill>
                <a:effectLst/>
                <a:latin typeface="Consolas" panose="020B0609020204030204" pitchFamily="49" charset="0"/>
              </a:rPr>
              <a:t>string</a:t>
            </a:r>
            <a:r>
              <a:rPr lang="pt-BR" sz="1400" b="0" dirty="0">
                <a:solidFill>
                  <a:srgbClr val="008000"/>
                </a:solidFill>
                <a:effectLst/>
                <a:latin typeface="Consolas" panose="020B0609020204030204" pitchFamily="49" charset="0"/>
              </a:rPr>
              <a:t> de conexão usando as constantes definidas acima</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string</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connectionString</a:t>
            </a:r>
            <a:r>
              <a:rPr lang="pt-BR" sz="1400" b="0" dirty="0">
                <a:solidFill>
                  <a:srgbClr val="000000"/>
                </a:solidFill>
                <a:effectLst/>
                <a:latin typeface="Consolas" panose="020B0609020204030204" pitchFamily="49" charset="0"/>
              </a:rPr>
              <a:t> = </a:t>
            </a:r>
            <a:r>
              <a:rPr lang="pt-BR" sz="1400" b="0" dirty="0">
                <a:solidFill>
                  <a:srgbClr val="A31515"/>
                </a:solidFill>
                <a:effectLst/>
                <a:latin typeface="Consolas" panose="020B0609020204030204" pitchFamily="49" charset="0"/>
              </a:rPr>
              <a:t>$"Server={Host};</a:t>
            </a:r>
            <a:r>
              <a:rPr lang="pt-BR" sz="1400" b="0" dirty="0" err="1">
                <a:solidFill>
                  <a:srgbClr val="A31515"/>
                </a:solidFill>
                <a:effectLst/>
                <a:latin typeface="Consolas" panose="020B0609020204030204" pitchFamily="49" charset="0"/>
              </a:rPr>
              <a:t>Database</a:t>
            </a:r>
            <a:r>
              <a:rPr lang="pt-BR" sz="1400" b="0" dirty="0">
                <a:solidFill>
                  <a:srgbClr val="A31515"/>
                </a:solidFill>
                <a:effectLst/>
                <a:latin typeface="Consolas" panose="020B0609020204030204" pitchFamily="49" charset="0"/>
              </a:rPr>
              <a:t>={</a:t>
            </a:r>
            <a:r>
              <a:rPr lang="pt-BR" sz="1400" b="0" dirty="0" err="1">
                <a:solidFill>
                  <a:srgbClr val="A31515"/>
                </a:solidFill>
                <a:effectLst/>
                <a:latin typeface="Consolas" panose="020B0609020204030204" pitchFamily="49" charset="0"/>
              </a:rPr>
              <a:t>DatabaseName</a:t>
            </a:r>
            <a:r>
              <a:rPr lang="pt-BR" sz="1400" b="0" dirty="0">
                <a:solidFill>
                  <a:srgbClr val="A31515"/>
                </a:solidFill>
                <a:effectLst/>
                <a:latin typeface="Consolas" panose="020B0609020204030204" pitchFamily="49" charset="0"/>
              </a:rPr>
              <a:t>};</a:t>
            </a:r>
            <a:r>
              <a:rPr lang="pt-BR" sz="1400" b="0" dirty="0" err="1">
                <a:solidFill>
                  <a:srgbClr val="A31515"/>
                </a:solidFill>
                <a:effectLst/>
                <a:latin typeface="Consolas" panose="020B0609020204030204" pitchFamily="49" charset="0"/>
              </a:rPr>
              <a:t>User</a:t>
            </a:r>
            <a:r>
              <a:rPr lang="pt-BR" sz="1400" b="0" dirty="0">
                <a:solidFill>
                  <a:srgbClr val="A31515"/>
                </a:solidFill>
                <a:effectLst/>
                <a:latin typeface="Consolas" panose="020B0609020204030204" pitchFamily="49" charset="0"/>
              </a:rPr>
              <a:t> ID={</a:t>
            </a:r>
            <a:r>
              <a:rPr lang="pt-BR" sz="1400" b="0" dirty="0" err="1">
                <a:solidFill>
                  <a:srgbClr val="A31515"/>
                </a:solidFill>
                <a:effectLst/>
                <a:latin typeface="Consolas" panose="020B0609020204030204" pitchFamily="49" charset="0"/>
              </a:rPr>
              <a:t>User</a:t>
            </a:r>
            <a:r>
              <a:rPr lang="pt-BR" sz="1400" b="0" dirty="0">
                <a:solidFill>
                  <a:srgbClr val="A31515"/>
                </a:solidFill>
                <a:effectLst/>
                <a:latin typeface="Consolas" panose="020B0609020204030204" pitchFamily="49" charset="0"/>
              </a:rPr>
              <a:t>};</a:t>
            </a:r>
            <a:r>
              <a:rPr lang="pt-BR" sz="1400" b="0" dirty="0" err="1">
                <a:solidFill>
                  <a:srgbClr val="A31515"/>
                </a:solidFill>
                <a:effectLst/>
                <a:latin typeface="Consolas" panose="020B0609020204030204" pitchFamily="49" charset="0"/>
              </a:rPr>
              <a:t>Password</a:t>
            </a:r>
            <a:r>
              <a:rPr lang="pt-BR" sz="1400" b="0" dirty="0">
                <a:solidFill>
                  <a:srgbClr val="A31515"/>
                </a:solidFill>
                <a:effectLst/>
                <a:latin typeface="Consolas" panose="020B0609020204030204" pitchFamily="49" charset="0"/>
              </a:rPr>
              <a:t>={</a:t>
            </a:r>
            <a:r>
              <a:rPr lang="pt-BR" sz="1400" b="0" dirty="0" err="1">
                <a:solidFill>
                  <a:srgbClr val="A31515"/>
                </a:solidFill>
                <a:effectLst/>
                <a:latin typeface="Consolas" panose="020B0609020204030204" pitchFamily="49" charset="0"/>
              </a:rPr>
              <a:t>Password</a:t>
            </a:r>
            <a:r>
              <a:rPr lang="pt-BR" sz="1400" b="0" dirty="0">
                <a:solidFill>
                  <a:srgbClr val="A31515"/>
                </a:solidFill>
                <a:effectLst/>
                <a:latin typeface="Consolas" panose="020B0609020204030204" pitchFamily="49" charset="0"/>
              </a:rPr>
              <a:t>};</a:t>
            </a:r>
            <a:r>
              <a:rPr lang="pt-BR" sz="1400" b="0" dirty="0" err="1">
                <a:solidFill>
                  <a:srgbClr val="A31515"/>
                </a:solidFill>
                <a:effectLst/>
                <a:latin typeface="Consolas" panose="020B0609020204030204" pitchFamily="49" charset="0"/>
              </a:rPr>
              <a:t>Port</a:t>
            </a:r>
            <a:r>
              <a:rPr lang="pt-BR" sz="1400" b="0" dirty="0">
                <a:solidFill>
                  <a:srgbClr val="A31515"/>
                </a:solidFill>
                <a:effectLst/>
                <a:latin typeface="Consolas" panose="020B0609020204030204" pitchFamily="49" charset="0"/>
              </a:rPr>
              <a:t>={</a:t>
            </a:r>
            <a:r>
              <a:rPr lang="pt-BR" sz="1400" b="0" dirty="0" err="1">
                <a:solidFill>
                  <a:srgbClr val="A31515"/>
                </a:solidFill>
                <a:effectLst/>
                <a:latin typeface="Consolas" panose="020B0609020204030204" pitchFamily="49" charset="0"/>
              </a:rPr>
              <a:t>Port</a:t>
            </a:r>
            <a:r>
              <a:rPr lang="pt-BR" sz="1400" b="0" dirty="0">
                <a:solidFill>
                  <a:srgbClr val="A31515"/>
                </a:solidFill>
                <a:effectLst/>
                <a:latin typeface="Consolas" panose="020B0609020204030204" pitchFamily="49" charset="0"/>
              </a:rPr>
              <a:t>};"</a:t>
            </a:r>
            <a:r>
              <a:rPr lang="pt-BR" sz="1400" b="0" dirty="0">
                <a:solidFill>
                  <a:srgbClr val="000000"/>
                </a:solidFill>
                <a:effectLst/>
                <a:latin typeface="Consolas" panose="020B0609020204030204" pitchFamily="49" charset="0"/>
              </a:rPr>
              <a:t>;</a:t>
            </a:r>
          </a:p>
          <a:p>
            <a:pPr marL="0" indent="0">
              <a:spcBef>
                <a:spcPts val="100"/>
              </a:spcBef>
              <a:buNone/>
            </a:pPr>
            <a:r>
              <a:rPr lang="pt-BR" sz="1400" b="0" dirty="0">
                <a:solidFill>
                  <a:srgbClr val="000000"/>
                </a:solidFill>
                <a:effectLst/>
                <a:latin typeface="Consolas" panose="020B0609020204030204" pitchFamily="49" charset="0"/>
              </a:rPr>
              <a:t>            </a:t>
            </a:r>
          </a:p>
          <a:p>
            <a:pPr marL="0" indent="0">
              <a:spcBef>
                <a:spcPts val="100"/>
              </a:spcBef>
              <a:buNone/>
            </a:pPr>
            <a:r>
              <a:rPr lang="pt-BR" sz="1400" b="0" dirty="0">
                <a:solidFill>
                  <a:srgbClr val="008000"/>
                </a:solidFill>
                <a:effectLst/>
                <a:latin typeface="Consolas" panose="020B0609020204030204" pitchFamily="49" charset="0"/>
              </a:rPr>
              <a:t>            // Inicializa a conexão MySQL com a </a:t>
            </a:r>
            <a:r>
              <a:rPr lang="pt-BR" sz="1400" b="0" dirty="0" err="1">
                <a:solidFill>
                  <a:srgbClr val="008000"/>
                </a:solidFill>
                <a:effectLst/>
                <a:latin typeface="Consolas" panose="020B0609020204030204" pitchFamily="49" charset="0"/>
              </a:rPr>
              <a:t>string</a:t>
            </a:r>
            <a:r>
              <a:rPr lang="pt-BR" sz="1400" b="0" dirty="0">
                <a:solidFill>
                  <a:srgbClr val="008000"/>
                </a:solidFill>
                <a:effectLst/>
                <a:latin typeface="Consolas" panose="020B0609020204030204" pitchFamily="49" charset="0"/>
              </a:rPr>
              <a:t> de conexão</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CONEXAO</a:t>
            </a:r>
            <a:r>
              <a:rPr lang="pt-BR" sz="1400" b="0" dirty="0">
                <a:solidFill>
                  <a:srgbClr val="000000"/>
                </a:solidFill>
                <a:effectLst/>
                <a:latin typeface="Consolas" panose="020B0609020204030204" pitchFamily="49" charset="0"/>
              </a:rPr>
              <a:t> = </a:t>
            </a:r>
            <a:r>
              <a:rPr lang="pt-BR" sz="1400" b="0" dirty="0">
                <a:solidFill>
                  <a:srgbClr val="0000FF"/>
                </a:solidFill>
                <a:effectLst/>
                <a:latin typeface="Consolas" panose="020B0609020204030204" pitchFamily="49" charset="0"/>
              </a:rPr>
              <a:t>new</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MySqlConnection</a:t>
            </a:r>
            <a:r>
              <a:rPr lang="pt-BR" sz="1400" b="0" dirty="0">
                <a:solidFill>
                  <a:srgbClr val="000000"/>
                </a:solidFill>
                <a:effectLst/>
                <a:latin typeface="Consolas" panose="020B0609020204030204" pitchFamily="49" charset="0"/>
              </a:rPr>
              <a:t>(</a:t>
            </a:r>
            <a:r>
              <a:rPr lang="pt-BR" sz="1400" b="0" dirty="0" err="1">
                <a:solidFill>
                  <a:srgbClr val="000000"/>
                </a:solidFill>
                <a:effectLst/>
                <a:latin typeface="Consolas" panose="020B0609020204030204" pitchFamily="49" charset="0"/>
              </a:rPr>
              <a:t>connectionString</a:t>
            </a:r>
            <a:r>
              <a:rPr lang="pt-BR" sz="1400" b="0" dirty="0">
                <a:solidFill>
                  <a:srgbClr val="000000"/>
                </a:solidFill>
                <a:effectLst/>
                <a:latin typeface="Consolas" panose="020B0609020204030204" pitchFamily="49" charset="0"/>
              </a:rPr>
              <a:t>);</a:t>
            </a:r>
          </a:p>
          <a:p>
            <a:pPr marL="0" indent="0">
              <a:spcBef>
                <a:spcPts val="100"/>
              </a:spcBef>
              <a:buNone/>
            </a:pPr>
            <a:r>
              <a:rPr lang="pt-BR" sz="1400" b="0" dirty="0">
                <a:solidFill>
                  <a:srgbClr val="000000"/>
                </a:solidFill>
                <a:effectLst/>
                <a:latin typeface="Consolas" panose="020B0609020204030204" pitchFamily="49" charset="0"/>
              </a:rPr>
              <a:t>            </a:t>
            </a:r>
          </a:p>
          <a:p>
            <a:pPr marL="0" indent="0">
              <a:spcBef>
                <a:spcPts val="100"/>
              </a:spcBef>
              <a:buNone/>
            </a:pPr>
            <a:r>
              <a:rPr lang="pt-BR" sz="1400" b="0" dirty="0">
                <a:solidFill>
                  <a:srgbClr val="008000"/>
                </a:solidFill>
                <a:effectLst/>
                <a:latin typeface="Consolas" panose="020B0609020204030204" pitchFamily="49" charset="0"/>
              </a:rPr>
              <a:t>            // Abre a conexão com o banco de dados</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CONEXAO.Open</a:t>
            </a:r>
            <a:r>
              <a:rPr lang="pt-BR" sz="1400" b="0" dirty="0">
                <a:solidFill>
                  <a:srgbClr val="000000"/>
                </a:solidFill>
                <a:effectLst/>
                <a:latin typeface="Consolas" panose="020B0609020204030204" pitchFamily="49" charset="0"/>
              </a:rPr>
              <a:t>();</a:t>
            </a:r>
          </a:p>
          <a:p>
            <a:pPr marL="0" indent="0">
              <a:spcBef>
                <a:spcPts val="100"/>
              </a:spcBef>
              <a:buNone/>
            </a:pPr>
            <a:r>
              <a:rPr lang="pt-BR" sz="1400" b="0" dirty="0">
                <a:solidFill>
                  <a:srgbClr val="000000"/>
                </a:solidFill>
                <a:effectLst/>
                <a:latin typeface="Consolas" panose="020B0609020204030204" pitchFamily="49" charset="0"/>
              </a:rPr>
              <a:t>        }</a:t>
            </a:r>
          </a:p>
          <a:p>
            <a:pPr marL="0" indent="0">
              <a:spcBef>
                <a:spcPts val="100"/>
              </a:spcBef>
              <a:buNone/>
            </a:pPr>
            <a:br>
              <a:rPr lang="pt-BR" sz="1400" b="0" dirty="0">
                <a:solidFill>
                  <a:srgbClr val="000000"/>
                </a:solidFill>
                <a:effectLst/>
                <a:latin typeface="Consolas" panose="020B0609020204030204" pitchFamily="49" charset="0"/>
              </a:rPr>
            </a:br>
            <a:endParaRPr lang="pt-BR" sz="1400" b="0" dirty="0">
              <a:solidFill>
                <a:srgbClr val="000000"/>
              </a:solidFill>
              <a:effectLst/>
              <a:latin typeface="Consolas" panose="020B0609020204030204" pitchFamily="49" charset="0"/>
            </a:endParaRPr>
          </a:p>
          <a:p>
            <a:pPr marL="0" indent="0">
              <a:spcBef>
                <a:spcPts val="100"/>
              </a:spcBef>
              <a:buNone/>
            </a:pPr>
            <a:br>
              <a:rPr lang="pt-BR" sz="1400" b="0" dirty="0">
                <a:solidFill>
                  <a:srgbClr val="000000"/>
                </a:solidFill>
                <a:effectLst/>
                <a:latin typeface="Consolas" panose="020B0609020204030204" pitchFamily="49" charset="0"/>
              </a:rPr>
            </a:br>
            <a:endParaRPr lang="pt-BR" sz="1400" b="0" dirty="0">
              <a:solidFill>
                <a:srgbClr val="000000"/>
              </a:solidFill>
              <a:effectLst/>
              <a:latin typeface="Consolas" panose="020B0609020204030204" pitchFamily="49" charset="0"/>
            </a:endParaRPr>
          </a:p>
          <a:p>
            <a:pPr marL="0" indent="0">
              <a:spcBef>
                <a:spcPts val="100"/>
              </a:spcBef>
              <a:buNone/>
            </a:pPr>
            <a:endParaRPr lang="pt-BR" sz="1400" dirty="0"/>
          </a:p>
        </p:txBody>
      </p:sp>
    </p:spTree>
    <p:extLst>
      <p:ext uri="{BB962C8B-B14F-4D97-AF65-F5344CB8AC3E}">
        <p14:creationId xmlns:p14="http://schemas.microsoft.com/office/powerpoint/2010/main" val="4219263323"/>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9AFBA56-4B46-7D81-3D52-974FD21A6DC0}"/>
            </a:ext>
          </a:extLst>
        </p:cNvPr>
        <p:cNvGrpSpPr/>
        <p:nvPr/>
      </p:nvGrpSpPr>
      <p:grpSpPr>
        <a:xfrm>
          <a:off x="0" y="0"/>
          <a:ext cx="0" cy="0"/>
          <a:chOff x="0" y="0"/>
          <a:chExt cx="0" cy="0"/>
        </a:xfrm>
      </p:grpSpPr>
      <p:sp>
        <p:nvSpPr>
          <p:cNvPr id="2" name="Título 1">
            <a:extLst>
              <a:ext uri="{FF2B5EF4-FFF2-40B4-BE49-F238E27FC236}">
                <a16:creationId xmlns:a16="http://schemas.microsoft.com/office/drawing/2014/main" id="{9571C206-BAC0-D7D9-BB89-21DB993C1D1A}"/>
              </a:ext>
            </a:extLst>
          </p:cNvPr>
          <p:cNvSpPr>
            <a:spLocks noGrp="1"/>
          </p:cNvSpPr>
          <p:nvPr>
            <p:ph type="title"/>
          </p:nvPr>
        </p:nvSpPr>
        <p:spPr>
          <a:xfrm>
            <a:off x="8693330" y="365125"/>
            <a:ext cx="3546567" cy="1325563"/>
          </a:xfrm>
        </p:spPr>
        <p:txBody>
          <a:bodyPr/>
          <a:lstStyle/>
          <a:p>
            <a:r>
              <a:rPr lang="pt-BR" dirty="0" err="1"/>
              <a:t>Banco.cs</a:t>
            </a:r>
            <a:br>
              <a:rPr lang="pt-BR" dirty="0"/>
            </a:br>
            <a:r>
              <a:rPr lang="pt-BR" dirty="0"/>
              <a:t>3/3</a:t>
            </a:r>
          </a:p>
        </p:txBody>
      </p:sp>
      <p:sp>
        <p:nvSpPr>
          <p:cNvPr id="3" name="Espaço Reservado para Conteúdo 2">
            <a:extLst>
              <a:ext uri="{FF2B5EF4-FFF2-40B4-BE49-F238E27FC236}">
                <a16:creationId xmlns:a16="http://schemas.microsoft.com/office/drawing/2014/main" id="{48E89F68-4989-ED5F-3669-2C3F01B09C79}"/>
              </a:ext>
            </a:extLst>
          </p:cNvPr>
          <p:cNvSpPr>
            <a:spLocks noGrp="1"/>
          </p:cNvSpPr>
          <p:nvPr>
            <p:ph idx="1"/>
          </p:nvPr>
        </p:nvSpPr>
        <p:spPr>
          <a:xfrm>
            <a:off x="576943" y="1482634"/>
            <a:ext cx="11166566" cy="3984172"/>
          </a:xfrm>
        </p:spPr>
        <p:txBody>
          <a:bodyPr>
            <a:normAutofit/>
          </a:bodyPr>
          <a:lstStyle/>
          <a:p>
            <a:pPr marL="0" indent="0">
              <a:spcBef>
                <a:spcPts val="100"/>
              </a:spcBef>
              <a:buNone/>
            </a:pPr>
            <a:r>
              <a:rPr lang="pt-BR" sz="1400" b="0" dirty="0">
                <a:solidFill>
                  <a:srgbClr val="008000"/>
                </a:solidFill>
                <a:effectLst/>
                <a:latin typeface="Consolas" panose="020B0609020204030204" pitchFamily="49" charset="0"/>
              </a:rPr>
              <a:t>        // Método público que retorna a conexão com o banco de dados</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public</a:t>
            </a: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static</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MySqlConnection</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GetConnection</a:t>
            </a:r>
            <a:r>
              <a:rPr lang="pt-BR" sz="1400" b="0" dirty="0">
                <a:solidFill>
                  <a:srgbClr val="000000"/>
                </a:solidFill>
                <a:effectLst/>
                <a:latin typeface="Consolas" panose="020B0609020204030204" pitchFamily="49" charset="0"/>
              </a:rPr>
              <a:t>()</a:t>
            </a:r>
          </a:p>
          <a:p>
            <a:pPr marL="0" indent="0">
              <a:spcBef>
                <a:spcPts val="100"/>
              </a:spcBef>
              <a:buNone/>
            </a:pPr>
            <a:r>
              <a:rPr lang="pt-BR" sz="1400" b="0" dirty="0">
                <a:solidFill>
                  <a:srgbClr val="000000"/>
                </a:solidFill>
                <a:effectLst/>
                <a:latin typeface="Consolas" panose="020B0609020204030204" pitchFamily="49" charset="0"/>
              </a:rPr>
              <a:t>        {</a:t>
            </a:r>
          </a:p>
          <a:p>
            <a:pPr marL="0" indent="0">
              <a:spcBef>
                <a:spcPts val="100"/>
              </a:spcBef>
              <a:buNone/>
            </a:pPr>
            <a:r>
              <a:rPr lang="pt-BR" sz="1400" b="0" dirty="0">
                <a:solidFill>
                  <a:srgbClr val="008000"/>
                </a:solidFill>
                <a:effectLst/>
                <a:latin typeface="Consolas" panose="020B0609020204030204" pitchFamily="49" charset="0"/>
              </a:rPr>
              <a:t>            // Verifica se a conexão não foi criada ou se não está aberta</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if</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CONEXAO</a:t>
            </a:r>
            <a:r>
              <a:rPr lang="pt-BR" sz="1400" b="0" dirty="0">
                <a:solidFill>
                  <a:srgbClr val="000000"/>
                </a:solidFill>
                <a:effectLst/>
                <a:latin typeface="Consolas" panose="020B0609020204030204" pitchFamily="49" charset="0"/>
              </a:rPr>
              <a:t> == </a:t>
            </a:r>
            <a:r>
              <a:rPr lang="pt-BR" sz="1400" b="0" dirty="0" err="1">
                <a:solidFill>
                  <a:srgbClr val="0000FF"/>
                </a:solidFill>
                <a:effectLst/>
                <a:latin typeface="Consolas" panose="020B0609020204030204" pitchFamily="49" charset="0"/>
              </a:rPr>
              <a:t>null</a:t>
            </a:r>
            <a:r>
              <a:rPr lang="pt-BR" sz="1400" b="0" dirty="0">
                <a:solidFill>
                  <a:srgbClr val="000000"/>
                </a:solidFill>
                <a:effectLst/>
                <a:latin typeface="Consolas" panose="020B0609020204030204" pitchFamily="49" charset="0"/>
              </a:rPr>
              <a:t> || </a:t>
            </a:r>
            <a:r>
              <a:rPr lang="pt-BR" sz="1400" b="0" dirty="0" err="1">
                <a:solidFill>
                  <a:srgbClr val="000000"/>
                </a:solidFill>
                <a:effectLst/>
                <a:latin typeface="Consolas" panose="020B0609020204030204" pitchFamily="49" charset="0"/>
              </a:rPr>
              <a:t>CONEXAO.State</a:t>
            </a:r>
            <a:r>
              <a:rPr lang="pt-BR" sz="1400" b="0" dirty="0">
                <a:solidFill>
                  <a:srgbClr val="000000"/>
                </a:solidFill>
                <a:effectLst/>
                <a:latin typeface="Consolas" panose="020B0609020204030204" pitchFamily="49" charset="0"/>
              </a:rPr>
              <a:t> != </a:t>
            </a:r>
            <a:r>
              <a:rPr lang="pt-BR" sz="1400" b="0" dirty="0" err="1">
                <a:solidFill>
                  <a:srgbClr val="000000"/>
                </a:solidFill>
                <a:effectLst/>
                <a:latin typeface="Consolas" panose="020B0609020204030204" pitchFamily="49" charset="0"/>
              </a:rPr>
              <a:t>System.Data.ConnectionState.</a:t>
            </a:r>
            <a:r>
              <a:rPr lang="pt-BR" sz="1400" b="0" dirty="0" err="1">
                <a:solidFill>
                  <a:srgbClr val="098658"/>
                </a:solidFill>
                <a:effectLst/>
                <a:latin typeface="Consolas" panose="020B0609020204030204" pitchFamily="49" charset="0"/>
              </a:rPr>
              <a:t>Open</a:t>
            </a:r>
            <a:r>
              <a:rPr lang="pt-BR" sz="1400" b="0" dirty="0">
                <a:solidFill>
                  <a:srgbClr val="000000"/>
                </a:solidFill>
                <a:effectLst/>
                <a:latin typeface="Consolas" panose="020B0609020204030204" pitchFamily="49" charset="0"/>
              </a:rPr>
              <a:t>)</a:t>
            </a:r>
          </a:p>
          <a:p>
            <a:pPr marL="0" indent="0">
              <a:spcBef>
                <a:spcPts val="100"/>
              </a:spcBef>
              <a:buNone/>
            </a:pPr>
            <a:r>
              <a:rPr lang="pt-BR" sz="1400" b="0" dirty="0">
                <a:solidFill>
                  <a:srgbClr val="000000"/>
                </a:solidFill>
                <a:effectLst/>
                <a:latin typeface="Consolas" panose="020B0609020204030204" pitchFamily="49" charset="0"/>
              </a:rPr>
              <a:t>            {</a:t>
            </a:r>
          </a:p>
          <a:p>
            <a:pPr marL="0" indent="0">
              <a:spcBef>
                <a:spcPts val="100"/>
              </a:spcBef>
              <a:buNone/>
            </a:pPr>
            <a:r>
              <a:rPr lang="pt-BR" sz="1400" b="0" dirty="0">
                <a:solidFill>
                  <a:srgbClr val="008000"/>
                </a:solidFill>
                <a:effectLst/>
                <a:latin typeface="Consolas" panose="020B0609020204030204" pitchFamily="49" charset="0"/>
              </a:rPr>
              <a:t>                // Se a conexão não existir ou estiver fechada, chama o método Connect para abrir a conexão</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Banco.Connect</a:t>
            </a:r>
            <a:r>
              <a:rPr lang="pt-BR" sz="1400" b="0" dirty="0">
                <a:solidFill>
                  <a:srgbClr val="000000"/>
                </a:solidFill>
                <a:effectLst/>
                <a:latin typeface="Consolas" panose="020B0609020204030204" pitchFamily="49" charset="0"/>
              </a:rPr>
              <a:t>();</a:t>
            </a:r>
          </a:p>
          <a:p>
            <a:pPr marL="0" indent="0">
              <a:spcBef>
                <a:spcPts val="100"/>
              </a:spcBef>
              <a:buNone/>
            </a:pPr>
            <a:r>
              <a:rPr lang="pt-BR" sz="1400" b="0" dirty="0">
                <a:solidFill>
                  <a:srgbClr val="000000"/>
                </a:solidFill>
                <a:effectLst/>
                <a:latin typeface="Consolas" panose="020B0609020204030204" pitchFamily="49" charset="0"/>
              </a:rPr>
              <a:t>            }</a:t>
            </a:r>
          </a:p>
          <a:p>
            <a:pPr marL="0" indent="0">
              <a:spcBef>
                <a:spcPts val="100"/>
              </a:spcBef>
              <a:buNone/>
            </a:pPr>
            <a:r>
              <a:rPr lang="pt-BR" sz="1400" b="0" dirty="0">
                <a:solidFill>
                  <a:srgbClr val="008000"/>
                </a:solidFill>
                <a:effectLst/>
                <a:latin typeface="Consolas" panose="020B0609020204030204" pitchFamily="49" charset="0"/>
              </a:rPr>
              <a:t>            // Retorna a conexão MySQL ativa</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return</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CONEXAO</a:t>
            </a:r>
            <a:r>
              <a:rPr lang="pt-BR" sz="1400" b="0" dirty="0">
                <a:solidFill>
                  <a:srgbClr val="000000"/>
                </a:solidFill>
                <a:effectLst/>
                <a:latin typeface="Consolas" panose="020B0609020204030204" pitchFamily="49" charset="0"/>
              </a:rPr>
              <a:t>;</a:t>
            </a:r>
          </a:p>
          <a:p>
            <a:pPr marL="0" indent="0">
              <a:spcBef>
                <a:spcPts val="100"/>
              </a:spcBef>
              <a:buNone/>
            </a:pPr>
            <a:r>
              <a:rPr lang="pt-BR" sz="1400" b="0" dirty="0">
                <a:solidFill>
                  <a:srgbClr val="000000"/>
                </a:solidFill>
                <a:effectLst/>
                <a:latin typeface="Consolas" panose="020B0609020204030204" pitchFamily="49" charset="0"/>
              </a:rPr>
              <a:t>        }</a:t>
            </a:r>
          </a:p>
          <a:p>
            <a:pPr marL="0" indent="0">
              <a:spcBef>
                <a:spcPts val="100"/>
              </a:spcBef>
              <a:buNone/>
            </a:pPr>
            <a:br>
              <a:rPr lang="pt-BR" sz="1400" b="0" dirty="0">
                <a:solidFill>
                  <a:srgbClr val="000000"/>
                </a:solidFill>
                <a:effectLst/>
                <a:latin typeface="Consolas" panose="020B0609020204030204" pitchFamily="49" charset="0"/>
              </a:rPr>
            </a:br>
            <a:endParaRPr lang="pt-BR" sz="1400" b="0" dirty="0">
              <a:solidFill>
                <a:srgbClr val="000000"/>
              </a:solidFill>
              <a:effectLst/>
              <a:latin typeface="Consolas" panose="020B0609020204030204" pitchFamily="49" charset="0"/>
            </a:endParaRPr>
          </a:p>
          <a:p>
            <a:pPr marL="0" indent="0">
              <a:spcBef>
                <a:spcPts val="100"/>
              </a:spcBef>
              <a:buNone/>
            </a:pPr>
            <a:br>
              <a:rPr lang="pt-BR" sz="1400" b="0" dirty="0">
                <a:solidFill>
                  <a:srgbClr val="000000"/>
                </a:solidFill>
                <a:effectLst/>
                <a:latin typeface="Consolas" panose="020B0609020204030204" pitchFamily="49" charset="0"/>
              </a:rPr>
            </a:br>
            <a:endParaRPr lang="pt-BR" sz="1400" b="0" dirty="0">
              <a:solidFill>
                <a:srgbClr val="000000"/>
              </a:solidFill>
              <a:effectLst/>
              <a:latin typeface="Consolas" panose="020B0609020204030204" pitchFamily="49" charset="0"/>
            </a:endParaRPr>
          </a:p>
          <a:p>
            <a:pPr marL="0" indent="0">
              <a:spcBef>
                <a:spcPts val="100"/>
              </a:spcBef>
              <a:buNone/>
            </a:pPr>
            <a:endParaRPr lang="pt-BR" sz="1400" dirty="0"/>
          </a:p>
        </p:txBody>
      </p:sp>
    </p:spTree>
    <p:extLst>
      <p:ext uri="{BB962C8B-B14F-4D97-AF65-F5344CB8AC3E}">
        <p14:creationId xmlns:p14="http://schemas.microsoft.com/office/powerpoint/2010/main" val="307988564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8" name="Slide Background Fill">
            <a:extLst>
              <a:ext uri="{FF2B5EF4-FFF2-40B4-BE49-F238E27FC236}">
                <a16:creationId xmlns:a16="http://schemas.microsoft.com/office/drawing/2014/main" id="{44D65982-4F00-4330-8DAA-DE6A9E4D6D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Color Cover">
            <a:extLst>
              <a:ext uri="{FF2B5EF4-FFF2-40B4-BE49-F238E27FC236}">
                <a16:creationId xmlns:a16="http://schemas.microsoft.com/office/drawing/2014/main" id="{009115B9-5BFD-478D-9C87-29ADB3AF17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up 31">
            <a:extLst>
              <a:ext uri="{FF2B5EF4-FFF2-40B4-BE49-F238E27FC236}">
                <a16:creationId xmlns:a16="http://schemas.microsoft.com/office/drawing/2014/main" id="{8D57F946-2E03-4DE1-91F8-25BEDC66356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2"/>
            <a:ext cx="3468234" cy="6858000"/>
            <a:chOff x="651279" y="598259"/>
            <a:chExt cx="10889442" cy="5680742"/>
          </a:xfrm>
        </p:grpSpPr>
        <p:sp>
          <p:nvSpPr>
            <p:cNvPr id="33" name="Color">
              <a:extLst>
                <a:ext uri="{FF2B5EF4-FFF2-40B4-BE49-F238E27FC236}">
                  <a16:creationId xmlns:a16="http://schemas.microsoft.com/office/drawing/2014/main" id="{1598881B-E007-4AAF-BA50-0AD61821922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Color">
              <a:extLst>
                <a:ext uri="{FF2B5EF4-FFF2-40B4-BE49-F238E27FC236}">
                  <a16:creationId xmlns:a16="http://schemas.microsoft.com/office/drawing/2014/main" id="{87A6DD9E-16A5-46AE-A522-D46D6BEDF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 name="Group 3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7" name="Freeform: Shape 3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8" name="Freeform: Shape 3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9" name="Freeform: Shape 3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0" name="Freeform: Shape 3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1" name="Freeform: Shape 4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2" name="Freeform: Shape 4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3" name="Freeform: Shape 4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ítulo 1">
            <a:extLst>
              <a:ext uri="{FF2B5EF4-FFF2-40B4-BE49-F238E27FC236}">
                <a16:creationId xmlns:a16="http://schemas.microsoft.com/office/drawing/2014/main" id="{2DF25972-DCDA-A21C-9A84-C5D9BF8AD94C}"/>
              </a:ext>
            </a:extLst>
          </p:cNvPr>
          <p:cNvSpPr>
            <a:spLocks noGrp="1"/>
          </p:cNvSpPr>
          <p:nvPr>
            <p:ph type="title"/>
          </p:nvPr>
        </p:nvSpPr>
        <p:spPr>
          <a:xfrm rot="16200000">
            <a:off x="-1325880" y="1947672"/>
            <a:ext cx="5961888" cy="2788920"/>
          </a:xfrm>
        </p:spPr>
        <p:txBody>
          <a:bodyPr anchor="ctr">
            <a:normAutofit/>
          </a:bodyPr>
          <a:lstStyle/>
          <a:p>
            <a:r>
              <a:rPr lang="pt-BR" sz="4800">
                <a:solidFill>
                  <a:schemeClr val="bg1"/>
                </a:solidFill>
              </a:rPr>
              <a:t>Ecossistema Amplo</a:t>
            </a:r>
          </a:p>
        </p:txBody>
      </p:sp>
      <p:sp>
        <p:nvSpPr>
          <p:cNvPr id="3" name="Espaço Reservado para Conteúdo 2">
            <a:extLst>
              <a:ext uri="{FF2B5EF4-FFF2-40B4-BE49-F238E27FC236}">
                <a16:creationId xmlns:a16="http://schemas.microsoft.com/office/drawing/2014/main" id="{DBCD5055-9078-26D4-4E82-11BFE5EB91CD}"/>
              </a:ext>
            </a:extLst>
          </p:cNvPr>
          <p:cNvSpPr>
            <a:spLocks noGrp="1"/>
          </p:cNvSpPr>
          <p:nvPr>
            <p:ph idx="1"/>
          </p:nvPr>
        </p:nvSpPr>
        <p:spPr>
          <a:xfrm>
            <a:off x="4071068" y="841247"/>
            <a:ext cx="6877878" cy="5120640"/>
          </a:xfrm>
        </p:spPr>
        <p:txBody>
          <a:bodyPr anchor="ctr">
            <a:normAutofit/>
          </a:bodyPr>
          <a:lstStyle/>
          <a:p>
            <a:r>
              <a:rPr lang="pt-BR" sz="1800" b="1">
                <a:solidFill>
                  <a:schemeClr val="tx2"/>
                </a:solidFill>
              </a:rPr>
              <a:t>Bibliotecas e Pacotes</a:t>
            </a:r>
            <a:r>
              <a:rPr lang="pt-BR" sz="1800">
                <a:solidFill>
                  <a:schemeClr val="tx2"/>
                </a:solidFill>
              </a:rPr>
              <a:t>: O C# e o ASP.NET Core têm um ecossistema rico com bibliotecas e pacotes disponíveis através do NuGet, facilitando a integração de funcionalidades adicionais.</a:t>
            </a:r>
          </a:p>
          <a:p>
            <a:r>
              <a:rPr lang="pt-BR" sz="1800" b="1">
                <a:solidFill>
                  <a:schemeClr val="tx2"/>
                </a:solidFill>
              </a:rPr>
              <a:t>Suporte a Microserviços</a:t>
            </a:r>
            <a:r>
              <a:rPr lang="pt-BR" sz="1800">
                <a:solidFill>
                  <a:schemeClr val="tx2"/>
                </a:solidFill>
              </a:rPr>
              <a:t>: O ASP.NET Core oferece suporte robusto para a criação de microserviços, permitindo que desenvolvedores construam sistemas distribuídos.</a:t>
            </a:r>
          </a:p>
        </p:txBody>
      </p:sp>
    </p:spTree>
    <p:extLst>
      <p:ext uri="{BB962C8B-B14F-4D97-AF65-F5344CB8AC3E}">
        <p14:creationId xmlns:p14="http://schemas.microsoft.com/office/powerpoint/2010/main" val="429421035"/>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750BF4AF-3E72-AA0A-C2A0-1779FE0546A2}"/>
            </a:ext>
          </a:extLst>
        </p:cNvPr>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907E470A-25F4-47D0-8FEC-EE9FD606BB3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66220E63-99E1-482A-A0A6-B47EB4BF879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F8610896-EA5E-4BE8-8398-C1AFC0490A2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Color Cover">
              <a:extLst>
                <a:ext uri="{FF2B5EF4-FFF2-40B4-BE49-F238E27FC236}">
                  <a16:creationId xmlns:a16="http://schemas.microsoft.com/office/drawing/2014/main" id="{F44E9794-9C4B-427F-BB50-89D893347DE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8618EE54-271A-4FE8-B6B3-D0FCF55A7A0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ECA6F781-4382-4525-9DA8-9D66605F877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olor">
              <a:extLst>
                <a:ext uri="{FF2B5EF4-FFF2-40B4-BE49-F238E27FC236}">
                  <a16:creationId xmlns:a16="http://schemas.microsoft.com/office/drawing/2014/main" id="{209C186B-2883-498E-A176-6B60F8B51BF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17">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ítulo 1">
            <a:extLst>
              <a:ext uri="{FF2B5EF4-FFF2-40B4-BE49-F238E27FC236}">
                <a16:creationId xmlns:a16="http://schemas.microsoft.com/office/drawing/2014/main" id="{E5C3EFD4-5F83-ECE2-0433-54E22742A9D0}"/>
              </a:ext>
            </a:extLst>
          </p:cNvPr>
          <p:cNvSpPr>
            <a:spLocks noGrp="1"/>
          </p:cNvSpPr>
          <p:nvPr>
            <p:ph type="title"/>
          </p:nvPr>
        </p:nvSpPr>
        <p:spPr>
          <a:xfrm>
            <a:off x="1014984" y="891712"/>
            <a:ext cx="5309616" cy="5160789"/>
          </a:xfrm>
        </p:spPr>
        <p:txBody>
          <a:bodyPr anchor="ctr">
            <a:normAutofit/>
          </a:bodyPr>
          <a:lstStyle/>
          <a:p>
            <a:r>
              <a:rPr lang="pt-BR" sz="4800">
                <a:solidFill>
                  <a:schemeClr val="bg1"/>
                </a:solidFill>
              </a:rPr>
              <a:t>Modelo/Cargo</a:t>
            </a:r>
          </a:p>
        </p:txBody>
      </p:sp>
      <p:sp>
        <p:nvSpPr>
          <p:cNvPr id="3" name="Espaço Reservado para Conteúdo 2">
            <a:extLst>
              <a:ext uri="{FF2B5EF4-FFF2-40B4-BE49-F238E27FC236}">
                <a16:creationId xmlns:a16="http://schemas.microsoft.com/office/drawing/2014/main" id="{3E1A3628-F52C-8329-124F-177C512C6E04}"/>
              </a:ext>
            </a:extLst>
          </p:cNvPr>
          <p:cNvSpPr>
            <a:spLocks noGrp="1"/>
          </p:cNvSpPr>
          <p:nvPr>
            <p:ph idx="1"/>
          </p:nvPr>
        </p:nvSpPr>
        <p:spPr>
          <a:xfrm>
            <a:off x="6412302" y="891713"/>
            <a:ext cx="4584882" cy="5160790"/>
          </a:xfrm>
        </p:spPr>
        <p:txBody>
          <a:bodyPr anchor="ctr">
            <a:normAutofit/>
          </a:bodyPr>
          <a:lstStyle/>
          <a:p>
            <a:endParaRPr lang="pt-BR" sz="1800">
              <a:solidFill>
                <a:schemeClr val="bg1"/>
              </a:solidFill>
            </a:endParaRPr>
          </a:p>
        </p:txBody>
      </p:sp>
    </p:spTree>
    <p:extLst>
      <p:ext uri="{BB962C8B-B14F-4D97-AF65-F5344CB8AC3E}">
        <p14:creationId xmlns:p14="http://schemas.microsoft.com/office/powerpoint/2010/main" val="2636220380"/>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DFA43165-3FCB-491D-152E-B1F0EBA9F352}"/>
              </a:ext>
            </a:extLst>
          </p:cNvPr>
          <p:cNvSpPr>
            <a:spLocks noGrp="1"/>
          </p:cNvSpPr>
          <p:nvPr>
            <p:ph type="title"/>
          </p:nvPr>
        </p:nvSpPr>
        <p:spPr>
          <a:xfrm>
            <a:off x="9072153" y="103868"/>
            <a:ext cx="3350623" cy="1325563"/>
          </a:xfrm>
        </p:spPr>
        <p:txBody>
          <a:bodyPr/>
          <a:lstStyle/>
          <a:p>
            <a:r>
              <a:rPr lang="pt-BR" dirty="0" err="1"/>
              <a:t>Cargo.cs</a:t>
            </a:r>
            <a:br>
              <a:rPr lang="pt-BR" dirty="0"/>
            </a:br>
            <a:r>
              <a:rPr lang="pt-BR" dirty="0"/>
              <a:t>1/7</a:t>
            </a:r>
          </a:p>
        </p:txBody>
      </p:sp>
      <p:sp>
        <p:nvSpPr>
          <p:cNvPr id="3" name="Espaço Reservado para Conteúdo 2">
            <a:extLst>
              <a:ext uri="{FF2B5EF4-FFF2-40B4-BE49-F238E27FC236}">
                <a16:creationId xmlns:a16="http://schemas.microsoft.com/office/drawing/2014/main" id="{E674170E-BDED-8C5C-BC7A-0FE6B042D8F5}"/>
              </a:ext>
            </a:extLst>
          </p:cNvPr>
          <p:cNvSpPr>
            <a:spLocks noGrp="1"/>
          </p:cNvSpPr>
          <p:nvPr>
            <p:ph idx="1"/>
          </p:nvPr>
        </p:nvSpPr>
        <p:spPr>
          <a:xfrm>
            <a:off x="603069" y="888274"/>
            <a:ext cx="10515600" cy="5380129"/>
          </a:xfrm>
        </p:spPr>
        <p:txBody>
          <a:bodyPr>
            <a:normAutofit/>
          </a:bodyPr>
          <a:lstStyle/>
          <a:p>
            <a:pPr marL="0" indent="0">
              <a:spcBef>
                <a:spcPts val="100"/>
              </a:spcBef>
              <a:buNone/>
            </a:pPr>
            <a:r>
              <a:rPr lang="pt-BR" sz="1400" b="0" dirty="0">
                <a:solidFill>
                  <a:srgbClr val="008000"/>
                </a:solidFill>
                <a:effectLst/>
                <a:latin typeface="Consolas" panose="020B0609020204030204" pitchFamily="49" charset="0"/>
              </a:rPr>
              <a:t>    // Classe Cargo que representa a entidade "Cargo" no banco de dados</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public</a:t>
            </a: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class</a:t>
            </a:r>
            <a:r>
              <a:rPr lang="pt-BR" sz="1400" b="0" dirty="0">
                <a:solidFill>
                  <a:srgbClr val="000000"/>
                </a:solidFill>
                <a:effectLst/>
                <a:latin typeface="Consolas" panose="020B0609020204030204" pitchFamily="49" charset="0"/>
              </a:rPr>
              <a:t> Cargo</a:t>
            </a:r>
          </a:p>
          <a:p>
            <a:pPr marL="0" indent="0">
              <a:spcBef>
                <a:spcPts val="100"/>
              </a:spcBef>
              <a:buNone/>
            </a:pPr>
            <a:r>
              <a:rPr lang="pt-BR" sz="1400" b="0" dirty="0">
                <a:solidFill>
                  <a:srgbClr val="000000"/>
                </a:solidFill>
                <a:effectLst/>
                <a:latin typeface="Consolas" panose="020B0609020204030204" pitchFamily="49" charset="0"/>
              </a:rPr>
              <a:t>    {</a:t>
            </a:r>
          </a:p>
          <a:p>
            <a:pPr marL="0" indent="0">
              <a:spcBef>
                <a:spcPts val="100"/>
              </a:spcBef>
              <a:buNone/>
            </a:pPr>
            <a:r>
              <a:rPr lang="pt-BR" sz="1400" b="0" dirty="0">
                <a:solidFill>
                  <a:srgbClr val="008000"/>
                </a:solidFill>
                <a:effectLst/>
                <a:latin typeface="Consolas" panose="020B0609020204030204" pitchFamily="49" charset="0"/>
              </a:rPr>
              <a:t>        // Propriedades públicas que representam as colunas da tabela Cargo</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public</a:t>
            </a: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uint</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IdCargo</a:t>
            </a:r>
            <a:r>
              <a:rPr lang="pt-BR" sz="1400" b="0" dirty="0">
                <a:solidFill>
                  <a:srgbClr val="000000"/>
                </a:solidFill>
                <a:effectLst/>
                <a:latin typeface="Consolas" panose="020B0609020204030204" pitchFamily="49" charset="0"/>
              </a:rPr>
              <a:t> { </a:t>
            </a:r>
            <a:r>
              <a:rPr lang="pt-BR" sz="1400" b="0" dirty="0" err="1">
                <a:solidFill>
                  <a:srgbClr val="0000FF"/>
                </a:solidFill>
                <a:effectLst/>
                <a:latin typeface="Consolas" panose="020B0609020204030204" pitchFamily="49" charset="0"/>
              </a:rPr>
              <a:t>get</a:t>
            </a:r>
            <a:r>
              <a:rPr lang="pt-BR" sz="1400" b="0" dirty="0">
                <a:solidFill>
                  <a:srgbClr val="000000"/>
                </a:solidFill>
                <a:effectLst/>
                <a:latin typeface="Consolas" panose="020B0609020204030204" pitchFamily="49" charset="0"/>
              </a:rPr>
              <a:t>; </a:t>
            </a:r>
            <a:r>
              <a:rPr lang="pt-BR" sz="1400" b="0" dirty="0">
                <a:solidFill>
                  <a:srgbClr val="0000FF"/>
                </a:solidFill>
                <a:effectLst/>
                <a:latin typeface="Consolas" panose="020B0609020204030204" pitchFamily="49" charset="0"/>
              </a:rPr>
              <a:t>set</a:t>
            </a:r>
            <a:r>
              <a:rPr lang="pt-BR" sz="1400" b="0" dirty="0">
                <a:solidFill>
                  <a:srgbClr val="000000"/>
                </a:solidFill>
                <a:effectLst/>
                <a:latin typeface="Consolas" panose="020B0609020204030204" pitchFamily="49" charset="0"/>
              </a:rPr>
              <a:t>; }  </a:t>
            </a:r>
            <a:r>
              <a:rPr lang="pt-BR" sz="1400" b="0" dirty="0">
                <a:solidFill>
                  <a:srgbClr val="008000"/>
                </a:solidFill>
                <a:effectLst/>
                <a:latin typeface="Consolas" panose="020B0609020204030204" pitchFamily="49" charset="0"/>
              </a:rPr>
              <a:t>// Armazena o ID do cargo</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public</a:t>
            </a: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string</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NomeCargo</a:t>
            </a:r>
            <a:r>
              <a:rPr lang="pt-BR" sz="1400" b="0" dirty="0">
                <a:solidFill>
                  <a:srgbClr val="000000"/>
                </a:solidFill>
                <a:effectLst/>
                <a:latin typeface="Consolas" panose="020B0609020204030204" pitchFamily="49" charset="0"/>
              </a:rPr>
              <a:t> { </a:t>
            </a:r>
            <a:r>
              <a:rPr lang="pt-BR" sz="1400" b="0" dirty="0" err="1">
                <a:solidFill>
                  <a:srgbClr val="0000FF"/>
                </a:solidFill>
                <a:effectLst/>
                <a:latin typeface="Consolas" panose="020B0609020204030204" pitchFamily="49" charset="0"/>
              </a:rPr>
              <a:t>get</a:t>
            </a:r>
            <a:r>
              <a:rPr lang="pt-BR" sz="1400" b="0" dirty="0">
                <a:solidFill>
                  <a:srgbClr val="000000"/>
                </a:solidFill>
                <a:effectLst/>
                <a:latin typeface="Consolas" panose="020B0609020204030204" pitchFamily="49" charset="0"/>
              </a:rPr>
              <a:t>; </a:t>
            </a:r>
            <a:r>
              <a:rPr lang="pt-BR" sz="1400" b="0" dirty="0">
                <a:solidFill>
                  <a:srgbClr val="0000FF"/>
                </a:solidFill>
                <a:effectLst/>
                <a:latin typeface="Consolas" panose="020B0609020204030204" pitchFamily="49" charset="0"/>
              </a:rPr>
              <a:t>set</a:t>
            </a:r>
            <a:r>
              <a:rPr lang="pt-BR" sz="1400" b="0" dirty="0">
                <a:solidFill>
                  <a:srgbClr val="000000"/>
                </a:solidFill>
                <a:effectLst/>
                <a:latin typeface="Consolas" panose="020B0609020204030204" pitchFamily="49" charset="0"/>
              </a:rPr>
              <a:t>; }  </a:t>
            </a:r>
            <a:r>
              <a:rPr lang="pt-BR" sz="1400" b="0" dirty="0">
                <a:solidFill>
                  <a:srgbClr val="008000"/>
                </a:solidFill>
                <a:effectLst/>
                <a:latin typeface="Consolas" panose="020B0609020204030204" pitchFamily="49" charset="0"/>
              </a:rPr>
              <a:t>// Armazena o nome do cargo</a:t>
            </a:r>
            <a:endParaRPr lang="pt-BR" sz="1400" b="0" dirty="0">
              <a:solidFill>
                <a:srgbClr val="000000"/>
              </a:solidFill>
              <a:effectLst/>
              <a:latin typeface="Consolas" panose="020B0609020204030204" pitchFamily="49" charset="0"/>
            </a:endParaRPr>
          </a:p>
          <a:p>
            <a:pPr marL="0" indent="0">
              <a:spcBef>
                <a:spcPts val="100"/>
              </a:spcBef>
              <a:buNone/>
            </a:pPr>
            <a:endParaRPr lang="pt-BR" sz="1400" dirty="0"/>
          </a:p>
        </p:txBody>
      </p:sp>
    </p:spTree>
    <p:extLst>
      <p:ext uri="{BB962C8B-B14F-4D97-AF65-F5344CB8AC3E}">
        <p14:creationId xmlns:p14="http://schemas.microsoft.com/office/powerpoint/2010/main" val="812951992"/>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05ACA2C-EEA1-8E47-85F7-C70532129B21}"/>
            </a:ext>
          </a:extLst>
        </p:cNvPr>
        <p:cNvGrpSpPr/>
        <p:nvPr/>
      </p:nvGrpSpPr>
      <p:grpSpPr>
        <a:xfrm>
          <a:off x="0" y="0"/>
          <a:ext cx="0" cy="0"/>
          <a:chOff x="0" y="0"/>
          <a:chExt cx="0" cy="0"/>
        </a:xfrm>
      </p:grpSpPr>
      <p:sp>
        <p:nvSpPr>
          <p:cNvPr id="2" name="Título 1">
            <a:extLst>
              <a:ext uri="{FF2B5EF4-FFF2-40B4-BE49-F238E27FC236}">
                <a16:creationId xmlns:a16="http://schemas.microsoft.com/office/drawing/2014/main" id="{836A313D-8DCB-34D8-CF4E-AEC557CF94DD}"/>
              </a:ext>
            </a:extLst>
          </p:cNvPr>
          <p:cNvSpPr>
            <a:spLocks noGrp="1"/>
          </p:cNvSpPr>
          <p:nvPr>
            <p:ph type="title"/>
          </p:nvPr>
        </p:nvSpPr>
        <p:spPr>
          <a:xfrm>
            <a:off x="9072153" y="103868"/>
            <a:ext cx="3350623" cy="1325563"/>
          </a:xfrm>
        </p:spPr>
        <p:txBody>
          <a:bodyPr/>
          <a:lstStyle/>
          <a:p>
            <a:r>
              <a:rPr lang="pt-BR" dirty="0" err="1"/>
              <a:t>Cargo.cs</a:t>
            </a:r>
            <a:br>
              <a:rPr lang="pt-BR" dirty="0"/>
            </a:br>
            <a:r>
              <a:rPr lang="pt-BR" dirty="0"/>
              <a:t>2/7</a:t>
            </a:r>
          </a:p>
        </p:txBody>
      </p:sp>
      <p:sp>
        <p:nvSpPr>
          <p:cNvPr id="3" name="Espaço Reservado para Conteúdo 2">
            <a:extLst>
              <a:ext uri="{FF2B5EF4-FFF2-40B4-BE49-F238E27FC236}">
                <a16:creationId xmlns:a16="http://schemas.microsoft.com/office/drawing/2014/main" id="{94D9B350-18E4-50A6-7E61-05FBD64A1763}"/>
              </a:ext>
            </a:extLst>
          </p:cNvPr>
          <p:cNvSpPr>
            <a:spLocks noGrp="1"/>
          </p:cNvSpPr>
          <p:nvPr>
            <p:ph idx="1"/>
          </p:nvPr>
        </p:nvSpPr>
        <p:spPr>
          <a:xfrm>
            <a:off x="603069" y="398418"/>
            <a:ext cx="10515600" cy="5869986"/>
          </a:xfrm>
        </p:spPr>
        <p:txBody>
          <a:bodyPr>
            <a:noAutofit/>
          </a:bodyPr>
          <a:lstStyle/>
          <a:p>
            <a:pPr marL="0" indent="0">
              <a:spcBef>
                <a:spcPts val="100"/>
              </a:spcBef>
              <a:buNone/>
            </a:pPr>
            <a:r>
              <a:rPr lang="pt-BR" sz="1400" b="0" dirty="0">
                <a:solidFill>
                  <a:srgbClr val="008000"/>
                </a:solidFill>
                <a:effectLst/>
                <a:latin typeface="Consolas" panose="020B0609020204030204" pitchFamily="49" charset="0"/>
              </a:rPr>
              <a:t> // Método para criar um novo registro na tabela Cargo</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public</a:t>
            </a: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bool</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Create</a:t>
            </a:r>
            <a:r>
              <a:rPr lang="pt-BR" sz="1400" b="0" dirty="0">
                <a:solidFill>
                  <a:srgbClr val="000000"/>
                </a:solidFill>
                <a:effectLst/>
                <a:latin typeface="Consolas" panose="020B0609020204030204" pitchFamily="49" charset="0"/>
              </a:rPr>
              <a:t>() {</a:t>
            </a: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try</a:t>
            </a:r>
            <a:r>
              <a:rPr lang="pt-BR" sz="1400" b="0" dirty="0">
                <a:solidFill>
                  <a:srgbClr val="0000FF"/>
                </a:solidFill>
                <a:effectLst/>
                <a:latin typeface="Consolas" panose="020B0609020204030204" pitchFamily="49" charset="0"/>
              </a:rPr>
              <a:t> </a:t>
            </a:r>
            <a:r>
              <a:rPr lang="pt-BR" sz="1400" b="0" dirty="0">
                <a:solidFill>
                  <a:srgbClr val="000000"/>
                </a:solidFill>
                <a:effectLst/>
                <a:latin typeface="Consolas" panose="020B0609020204030204" pitchFamily="49" charset="0"/>
              </a:rPr>
              <a:t>{</a:t>
            </a:r>
          </a:p>
          <a:p>
            <a:pPr marL="0" indent="0">
              <a:spcBef>
                <a:spcPts val="100"/>
              </a:spcBef>
              <a:buNone/>
            </a:pPr>
            <a:r>
              <a:rPr lang="pt-BR" sz="1400" b="0" dirty="0">
                <a:solidFill>
                  <a:srgbClr val="008000"/>
                </a:solidFill>
                <a:effectLst/>
                <a:latin typeface="Consolas" panose="020B0609020204030204" pitchFamily="49" charset="0"/>
              </a:rPr>
              <a:t>                // Cria um comando SQL para inserir um novo cargo na tabela</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MySqlCommand</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mysqlCommand</a:t>
            </a:r>
            <a:r>
              <a:rPr lang="pt-BR" sz="1400" b="0" dirty="0">
                <a:solidFill>
                  <a:srgbClr val="000000"/>
                </a:solidFill>
                <a:effectLst/>
                <a:latin typeface="Consolas" panose="020B0609020204030204" pitchFamily="49" charset="0"/>
              </a:rPr>
              <a:t> = </a:t>
            </a:r>
            <a:r>
              <a:rPr lang="pt-BR" sz="1400" b="0" dirty="0">
                <a:solidFill>
                  <a:srgbClr val="0000FF"/>
                </a:solidFill>
                <a:effectLst/>
                <a:latin typeface="Consolas" panose="020B0609020204030204" pitchFamily="49" charset="0"/>
              </a:rPr>
              <a:t>new</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MySqlCommand</a:t>
            </a:r>
            <a:r>
              <a:rPr lang="pt-BR" sz="1400" b="0" dirty="0">
                <a:solidFill>
                  <a:srgbClr val="000000"/>
                </a:solidFill>
                <a:effectLst/>
                <a:latin typeface="Consolas" panose="020B0609020204030204" pitchFamily="49" charset="0"/>
              </a:rPr>
              <a:t>(</a:t>
            </a:r>
            <a:r>
              <a:rPr lang="pt-BR" sz="1400" b="0" dirty="0">
                <a:solidFill>
                  <a:srgbClr val="A31515"/>
                </a:solidFill>
                <a:effectLst/>
                <a:latin typeface="Consolas" panose="020B0609020204030204" pitchFamily="49" charset="0"/>
              </a:rPr>
              <a:t>"</a:t>
            </a:r>
            <a:r>
              <a:rPr lang="pt-BR" sz="1400" b="0" dirty="0" err="1">
                <a:solidFill>
                  <a:srgbClr val="A31515"/>
                </a:solidFill>
                <a:effectLst/>
                <a:latin typeface="Consolas" panose="020B0609020204030204" pitchFamily="49" charset="0"/>
              </a:rPr>
              <a:t>INSERT</a:t>
            </a:r>
            <a:r>
              <a:rPr lang="pt-BR" sz="1400" b="0" dirty="0">
                <a:solidFill>
                  <a:srgbClr val="A31515"/>
                </a:solidFill>
                <a:effectLst/>
                <a:latin typeface="Consolas" panose="020B0609020204030204" pitchFamily="49" charset="0"/>
              </a:rPr>
              <a:t> INTO Cargo (</a:t>
            </a:r>
            <a:r>
              <a:rPr lang="pt-BR" sz="1400" b="0" dirty="0" err="1">
                <a:solidFill>
                  <a:srgbClr val="A31515"/>
                </a:solidFill>
                <a:effectLst/>
                <a:latin typeface="Consolas" panose="020B0609020204030204" pitchFamily="49" charset="0"/>
              </a:rPr>
              <a:t>nomeCargo</a:t>
            </a:r>
            <a:r>
              <a:rPr lang="pt-BR" sz="1400" b="0" dirty="0">
                <a:solidFill>
                  <a:srgbClr val="A31515"/>
                </a:solidFill>
                <a:effectLst/>
                <a:latin typeface="Consolas" panose="020B0609020204030204" pitchFamily="49" charset="0"/>
              </a:rPr>
              <a:t>) </a:t>
            </a:r>
            <a:r>
              <a:rPr lang="pt-BR" sz="1400" b="0" dirty="0" err="1">
                <a:solidFill>
                  <a:srgbClr val="A31515"/>
                </a:solidFill>
                <a:effectLst/>
                <a:latin typeface="Consolas" panose="020B0609020204030204" pitchFamily="49" charset="0"/>
              </a:rPr>
              <a:t>VALUES</a:t>
            </a:r>
            <a:r>
              <a:rPr lang="pt-BR" sz="1400" b="0" dirty="0">
                <a:solidFill>
                  <a:srgbClr val="A31515"/>
                </a:solidFill>
                <a:effectLst/>
                <a:latin typeface="Consolas" panose="020B0609020204030204" pitchFamily="49" charset="0"/>
              </a:rPr>
              <a:t> </a:t>
            </a:r>
            <a:r>
              <a:rPr lang="pt-BR" sz="1400" b="0" dirty="0">
                <a:solidFill>
                  <a:srgbClr val="A31515"/>
                </a:solidFill>
                <a:effectLst/>
                <a:highlight>
                  <a:srgbClr val="FFFF00"/>
                </a:highlight>
                <a:latin typeface="Consolas" panose="020B0609020204030204" pitchFamily="49" charset="0"/>
              </a:rPr>
              <a:t>(@nomeCargo</a:t>
            </a:r>
            <a:r>
              <a:rPr lang="pt-BR" sz="1400" b="0" dirty="0">
                <a:solidFill>
                  <a:srgbClr val="A31515"/>
                </a:solidFill>
                <a:effectLst/>
                <a:latin typeface="Consolas" panose="020B0609020204030204" pitchFamily="49" charset="0"/>
              </a:rPr>
              <a:t>)"</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Banco.GetConnection</a:t>
            </a:r>
            <a:r>
              <a:rPr lang="pt-BR" sz="1400" b="0" dirty="0">
                <a:solidFill>
                  <a:srgbClr val="000000"/>
                </a:solidFill>
                <a:effectLst/>
                <a:latin typeface="Consolas" panose="020B0609020204030204" pitchFamily="49" charset="0"/>
              </a:rPr>
              <a:t>());</a:t>
            </a:r>
          </a:p>
          <a:p>
            <a:pPr marL="0" indent="0">
              <a:spcBef>
                <a:spcPts val="100"/>
              </a:spcBef>
              <a:buNone/>
            </a:pPr>
            <a:br>
              <a:rPr lang="pt-BR" sz="1400" b="0" dirty="0">
                <a:solidFill>
                  <a:srgbClr val="000000"/>
                </a:solidFill>
                <a:effectLst/>
                <a:latin typeface="Consolas" panose="020B0609020204030204" pitchFamily="49" charset="0"/>
              </a:rPr>
            </a:br>
            <a:r>
              <a:rPr lang="pt-BR" sz="1400" b="0" dirty="0">
                <a:solidFill>
                  <a:srgbClr val="008000"/>
                </a:solidFill>
                <a:effectLst/>
                <a:latin typeface="Consolas" panose="020B0609020204030204" pitchFamily="49" charset="0"/>
              </a:rPr>
              <a:t>                // Adiciona o valor da propriedade </a:t>
            </a:r>
            <a:r>
              <a:rPr lang="pt-BR" sz="1400" b="0" dirty="0" err="1">
                <a:solidFill>
                  <a:srgbClr val="008000"/>
                </a:solidFill>
                <a:effectLst/>
                <a:latin typeface="Consolas" panose="020B0609020204030204" pitchFamily="49" charset="0"/>
              </a:rPr>
              <a:t>NomeCargo</a:t>
            </a:r>
            <a:r>
              <a:rPr lang="pt-BR" sz="1400" b="0" dirty="0">
                <a:solidFill>
                  <a:srgbClr val="008000"/>
                </a:solidFill>
                <a:effectLst/>
                <a:latin typeface="Consolas" panose="020B0609020204030204" pitchFamily="49" charset="0"/>
              </a:rPr>
              <a:t> como parâmetro para a consulta SQL</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mysqlCommand.Parameters.AddWithValue</a:t>
            </a:r>
            <a:r>
              <a:rPr lang="pt-BR" sz="1400" b="0" dirty="0">
                <a:solidFill>
                  <a:srgbClr val="000000"/>
                </a:solidFill>
                <a:effectLst/>
                <a:highlight>
                  <a:srgbClr val="FFFF00"/>
                </a:highlight>
                <a:latin typeface="Consolas" panose="020B0609020204030204" pitchFamily="49" charset="0"/>
              </a:rPr>
              <a:t>(</a:t>
            </a:r>
            <a:r>
              <a:rPr lang="pt-BR" sz="1400" b="0" dirty="0">
                <a:solidFill>
                  <a:srgbClr val="A31515"/>
                </a:solidFill>
                <a:effectLst/>
                <a:highlight>
                  <a:srgbClr val="FFFF00"/>
                </a:highlight>
                <a:latin typeface="Consolas" panose="020B0609020204030204" pitchFamily="49" charset="0"/>
              </a:rPr>
              <a:t>"@</a:t>
            </a:r>
            <a:r>
              <a:rPr lang="pt-BR" sz="1400" b="0" dirty="0" err="1">
                <a:solidFill>
                  <a:srgbClr val="A31515"/>
                </a:solidFill>
                <a:effectLst/>
                <a:highlight>
                  <a:srgbClr val="FFFF00"/>
                </a:highlight>
                <a:latin typeface="Consolas" panose="020B0609020204030204" pitchFamily="49" charset="0"/>
              </a:rPr>
              <a:t>nomeCargo</a:t>
            </a:r>
            <a:r>
              <a:rPr lang="pt-BR" sz="1400" b="0" dirty="0">
                <a:solidFill>
                  <a:srgbClr val="A31515"/>
                </a:solidFill>
                <a:effectLst/>
                <a:latin typeface="Consolas" panose="020B0609020204030204" pitchFamily="49" charset="0"/>
              </a:rPr>
              <a:t>"</a:t>
            </a:r>
            <a:r>
              <a:rPr lang="pt-BR" sz="1400" b="0" dirty="0">
                <a:solidFill>
                  <a:srgbClr val="000000"/>
                </a:solidFill>
                <a:effectLst/>
                <a:latin typeface="Consolas" panose="020B0609020204030204" pitchFamily="49" charset="0"/>
              </a:rPr>
              <a:t>, </a:t>
            </a:r>
            <a:r>
              <a:rPr lang="pt-BR" sz="1400" b="0" dirty="0" err="1">
                <a:solidFill>
                  <a:srgbClr val="000000"/>
                </a:solidFill>
                <a:effectLst/>
                <a:highlight>
                  <a:srgbClr val="FFFF00"/>
                </a:highlight>
                <a:latin typeface="Consolas" panose="020B0609020204030204" pitchFamily="49" charset="0"/>
              </a:rPr>
              <a:t>NomeCargo</a:t>
            </a:r>
            <a:r>
              <a:rPr lang="pt-BR" sz="1400" b="0" dirty="0">
                <a:solidFill>
                  <a:srgbClr val="000000"/>
                </a:solidFill>
                <a:effectLst/>
                <a:latin typeface="Consolas" panose="020B0609020204030204" pitchFamily="49" charset="0"/>
              </a:rPr>
              <a:t>);</a:t>
            </a:r>
          </a:p>
          <a:p>
            <a:pPr marL="0" indent="0">
              <a:spcBef>
                <a:spcPts val="100"/>
              </a:spcBef>
              <a:buNone/>
            </a:pPr>
            <a:br>
              <a:rPr lang="pt-BR" sz="1400" b="0" dirty="0">
                <a:solidFill>
                  <a:srgbClr val="000000"/>
                </a:solidFill>
                <a:effectLst/>
                <a:latin typeface="Consolas" panose="020B0609020204030204" pitchFamily="49" charset="0"/>
              </a:rPr>
            </a:br>
            <a:r>
              <a:rPr lang="pt-BR" sz="1400" b="0" dirty="0">
                <a:solidFill>
                  <a:srgbClr val="008000"/>
                </a:solidFill>
                <a:effectLst/>
                <a:latin typeface="Consolas" panose="020B0609020204030204" pitchFamily="49" charset="0"/>
              </a:rPr>
              <a:t>                // Executa a consulta e retorna o número de linhas afetadas</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int</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itensInseridos</a:t>
            </a:r>
            <a:r>
              <a:rPr lang="pt-BR" sz="1400" b="0" dirty="0">
                <a:solidFill>
                  <a:srgbClr val="000000"/>
                </a:solidFill>
                <a:effectLst/>
                <a:latin typeface="Consolas" panose="020B0609020204030204" pitchFamily="49" charset="0"/>
              </a:rPr>
              <a:t> = </a:t>
            </a:r>
            <a:r>
              <a:rPr lang="pt-BR" sz="1400" b="0" dirty="0" err="1">
                <a:solidFill>
                  <a:srgbClr val="000000"/>
                </a:solidFill>
                <a:effectLst/>
                <a:latin typeface="Consolas" panose="020B0609020204030204" pitchFamily="49" charset="0"/>
              </a:rPr>
              <a:t>mysqlCommand.ExecuteNonQuery</a:t>
            </a:r>
            <a:r>
              <a:rPr lang="pt-BR" sz="1400" b="0" dirty="0">
                <a:solidFill>
                  <a:srgbClr val="000000"/>
                </a:solidFill>
                <a:effectLst/>
                <a:latin typeface="Consolas" panose="020B0609020204030204" pitchFamily="49" charset="0"/>
              </a:rPr>
              <a:t>();</a:t>
            </a:r>
          </a:p>
          <a:p>
            <a:pPr marL="0" indent="0">
              <a:spcBef>
                <a:spcPts val="100"/>
              </a:spcBef>
              <a:buNone/>
            </a:pPr>
            <a:br>
              <a:rPr lang="pt-BR" sz="1400" b="0" dirty="0">
                <a:solidFill>
                  <a:srgbClr val="000000"/>
                </a:solidFill>
                <a:effectLst/>
                <a:latin typeface="Consolas" panose="020B0609020204030204" pitchFamily="49" charset="0"/>
              </a:rPr>
            </a:br>
            <a:r>
              <a:rPr lang="pt-BR" sz="1400" b="0" dirty="0">
                <a:solidFill>
                  <a:srgbClr val="008000"/>
                </a:solidFill>
                <a:effectLst/>
                <a:latin typeface="Consolas" panose="020B0609020204030204" pitchFamily="49" charset="0"/>
              </a:rPr>
              <a:t>                // Verifica se algum item foi inserido</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if</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itensInseridos</a:t>
            </a:r>
            <a:r>
              <a:rPr lang="pt-BR" sz="1400" b="0" dirty="0">
                <a:solidFill>
                  <a:srgbClr val="000000"/>
                </a:solidFill>
                <a:effectLst/>
                <a:latin typeface="Consolas" panose="020B0609020204030204" pitchFamily="49" charset="0"/>
              </a:rPr>
              <a:t> &gt; </a:t>
            </a:r>
            <a:r>
              <a:rPr lang="pt-BR" sz="1400" b="0" dirty="0">
                <a:solidFill>
                  <a:srgbClr val="098658"/>
                </a:solidFill>
                <a:effectLst/>
                <a:latin typeface="Consolas" panose="020B0609020204030204" pitchFamily="49" charset="0"/>
              </a:rPr>
              <a:t>0</a:t>
            </a:r>
            <a:r>
              <a:rPr lang="pt-BR" sz="1400" b="0" dirty="0">
                <a:solidFill>
                  <a:srgbClr val="000000"/>
                </a:solidFill>
                <a:effectLst/>
                <a:latin typeface="Consolas" panose="020B0609020204030204" pitchFamily="49" charset="0"/>
              </a:rPr>
              <a:t>) {</a:t>
            </a:r>
          </a:p>
          <a:p>
            <a:pPr marL="0" indent="0">
              <a:spcBef>
                <a:spcPts val="100"/>
              </a:spcBef>
              <a:buNone/>
            </a:pPr>
            <a:r>
              <a:rPr lang="pt-BR" sz="1400" b="0" dirty="0">
                <a:solidFill>
                  <a:srgbClr val="008000"/>
                </a:solidFill>
                <a:effectLst/>
                <a:latin typeface="Consolas" panose="020B0609020204030204" pitchFamily="49" charset="0"/>
              </a:rPr>
              <a:t>                    // Recupera o último ID inserido no banco de dados</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uint</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idCargoInserido</a:t>
            </a:r>
            <a:r>
              <a:rPr lang="pt-BR" sz="1400" b="0" dirty="0">
                <a:solidFill>
                  <a:srgbClr val="000000"/>
                </a:solidFill>
                <a:effectLst/>
                <a:latin typeface="Consolas" panose="020B0609020204030204" pitchFamily="49" charset="0"/>
              </a:rPr>
              <a:t> = </a:t>
            </a:r>
            <a:r>
              <a:rPr lang="pt-BR" sz="1400" b="0" dirty="0" err="1">
                <a:solidFill>
                  <a:srgbClr val="000000"/>
                </a:solidFill>
                <a:effectLst/>
                <a:latin typeface="Consolas" panose="020B0609020204030204" pitchFamily="49" charset="0"/>
              </a:rPr>
              <a:t>Convert.ToUInt32</a:t>
            </a:r>
            <a:r>
              <a:rPr lang="pt-BR" sz="1400" b="0" dirty="0">
                <a:solidFill>
                  <a:srgbClr val="000000"/>
                </a:solidFill>
                <a:effectLst/>
                <a:latin typeface="Consolas" panose="020B0609020204030204" pitchFamily="49" charset="0"/>
              </a:rPr>
              <a:t>(</a:t>
            </a:r>
            <a:r>
              <a:rPr lang="pt-BR" sz="1400" b="0" dirty="0" err="1">
                <a:solidFill>
                  <a:srgbClr val="000000"/>
                </a:solidFill>
                <a:effectLst/>
                <a:latin typeface="Consolas" panose="020B0609020204030204" pitchFamily="49" charset="0"/>
              </a:rPr>
              <a:t>mysqlCommand.LastInsertedId</a:t>
            </a:r>
            <a:r>
              <a:rPr lang="pt-BR" sz="1400" b="0" dirty="0">
                <a:solidFill>
                  <a:srgbClr val="000000"/>
                </a:solidFill>
                <a:effectLst/>
                <a:latin typeface="Consolas" panose="020B0609020204030204" pitchFamily="49" charset="0"/>
              </a:rPr>
              <a:t>);</a:t>
            </a:r>
          </a:p>
          <a:p>
            <a:pPr marL="0" indent="0">
              <a:spcBef>
                <a:spcPts val="100"/>
              </a:spcBef>
              <a:buNone/>
            </a:pPr>
            <a:br>
              <a:rPr lang="pt-BR" sz="1400" b="0" dirty="0">
                <a:solidFill>
                  <a:srgbClr val="000000"/>
                </a:solidFill>
                <a:effectLst/>
                <a:latin typeface="Consolas" panose="020B0609020204030204" pitchFamily="49" charset="0"/>
              </a:rPr>
            </a:br>
            <a:r>
              <a:rPr lang="pt-BR" sz="1400" b="0" dirty="0">
                <a:solidFill>
                  <a:srgbClr val="008000"/>
                </a:solidFill>
                <a:effectLst/>
                <a:latin typeface="Consolas" panose="020B0609020204030204" pitchFamily="49" charset="0"/>
              </a:rPr>
              <a:t>                    // Atribui o ID recuperado à propriedade </a:t>
            </a:r>
            <a:r>
              <a:rPr lang="pt-BR" sz="1400" b="0" dirty="0" err="1">
                <a:solidFill>
                  <a:srgbClr val="008000"/>
                </a:solidFill>
                <a:effectLst/>
                <a:latin typeface="Consolas" panose="020B0609020204030204" pitchFamily="49" charset="0"/>
              </a:rPr>
              <a:t>IdCargo</a:t>
            </a:r>
            <a:r>
              <a:rPr lang="pt-BR" sz="1400" b="0" dirty="0">
                <a:solidFill>
                  <a:srgbClr val="008000"/>
                </a:solidFill>
                <a:effectLst/>
                <a:latin typeface="Consolas" panose="020B0609020204030204" pitchFamily="49" charset="0"/>
              </a:rPr>
              <a:t> do objeto</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this</a:t>
            </a:r>
            <a:r>
              <a:rPr lang="pt-BR" sz="1400" b="0" dirty="0" err="1">
                <a:solidFill>
                  <a:srgbClr val="000000"/>
                </a:solidFill>
                <a:effectLst/>
                <a:latin typeface="Consolas" panose="020B0609020204030204" pitchFamily="49" charset="0"/>
              </a:rPr>
              <a:t>.IdCargo</a:t>
            </a:r>
            <a:r>
              <a:rPr lang="pt-BR" sz="1400" b="0" dirty="0">
                <a:solidFill>
                  <a:srgbClr val="000000"/>
                </a:solidFill>
                <a:effectLst/>
                <a:latin typeface="Consolas" panose="020B0609020204030204" pitchFamily="49" charset="0"/>
              </a:rPr>
              <a:t> = </a:t>
            </a:r>
            <a:r>
              <a:rPr lang="pt-BR" sz="1400" b="0" dirty="0" err="1">
                <a:solidFill>
                  <a:srgbClr val="000000"/>
                </a:solidFill>
                <a:effectLst/>
                <a:latin typeface="Consolas" panose="020B0609020204030204" pitchFamily="49" charset="0"/>
              </a:rPr>
              <a:t>idCargoInserido</a:t>
            </a:r>
            <a:r>
              <a:rPr lang="pt-BR" sz="1400" b="0" dirty="0">
                <a:solidFill>
                  <a:srgbClr val="000000"/>
                </a:solidFill>
                <a:effectLst/>
                <a:latin typeface="Consolas" panose="020B0609020204030204" pitchFamily="49" charset="0"/>
              </a:rPr>
              <a:t>;</a:t>
            </a: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return</a:t>
            </a: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true</a:t>
            </a:r>
            <a:r>
              <a:rPr lang="pt-BR" sz="1400" b="0" dirty="0">
                <a:solidFill>
                  <a:srgbClr val="000000"/>
                </a:solidFill>
                <a:effectLst/>
                <a:latin typeface="Consolas" panose="020B0609020204030204" pitchFamily="49" charset="0"/>
              </a:rPr>
              <a:t>; </a:t>
            </a:r>
            <a:r>
              <a:rPr lang="pt-BR" sz="1400" b="0" dirty="0">
                <a:solidFill>
                  <a:srgbClr val="008000"/>
                </a:solidFill>
                <a:effectLst/>
                <a:latin typeface="Consolas" panose="020B0609020204030204" pitchFamily="49" charset="0"/>
              </a:rPr>
              <a:t>// Retorna </a:t>
            </a:r>
            <a:r>
              <a:rPr lang="pt-BR" sz="1400" b="0" dirty="0" err="1">
                <a:solidFill>
                  <a:srgbClr val="008000"/>
                </a:solidFill>
                <a:effectLst/>
                <a:latin typeface="Consolas" panose="020B0609020204030204" pitchFamily="49" charset="0"/>
              </a:rPr>
              <a:t>true</a:t>
            </a:r>
            <a:r>
              <a:rPr lang="pt-BR" sz="1400" b="0" dirty="0">
                <a:solidFill>
                  <a:srgbClr val="008000"/>
                </a:solidFill>
                <a:effectLst/>
                <a:latin typeface="Consolas" panose="020B0609020204030204" pitchFamily="49" charset="0"/>
              </a:rPr>
              <a:t> se a inserção foi bem-sucedida</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p>
          <a:p>
            <a:pPr marL="0" indent="0">
              <a:spcBef>
                <a:spcPts val="100"/>
              </a:spcBef>
              <a:buNone/>
            </a:pPr>
            <a:br>
              <a:rPr lang="pt-BR" sz="1400" b="0" dirty="0">
                <a:solidFill>
                  <a:srgbClr val="000000"/>
                </a:solidFill>
                <a:effectLst/>
                <a:latin typeface="Consolas" panose="020B0609020204030204" pitchFamily="49" charset="0"/>
              </a:rPr>
            </a:br>
            <a:r>
              <a:rPr lang="pt-BR" sz="1400" b="0" dirty="0">
                <a:solidFill>
                  <a:srgbClr val="000000"/>
                </a:solidFill>
                <a:effectLst/>
                <a:latin typeface="Consolas" panose="020B0609020204030204" pitchFamily="49" charset="0"/>
              </a:rPr>
              <a:t>            } </a:t>
            </a:r>
            <a:r>
              <a:rPr lang="pt-BR" sz="1400" b="0" dirty="0">
                <a:solidFill>
                  <a:srgbClr val="0000FF"/>
                </a:solidFill>
                <a:effectLst/>
                <a:latin typeface="Consolas" panose="020B0609020204030204" pitchFamily="49" charset="0"/>
              </a:rPr>
              <a:t>catch</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Exception</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ex</a:t>
            </a:r>
            <a:r>
              <a:rPr lang="pt-BR" sz="1400" b="0" dirty="0">
                <a:solidFill>
                  <a:srgbClr val="000000"/>
                </a:solidFill>
                <a:effectLst/>
                <a:latin typeface="Consolas" panose="020B0609020204030204" pitchFamily="49" charset="0"/>
              </a:rPr>
              <a:t>) {</a:t>
            </a:r>
          </a:p>
          <a:p>
            <a:pPr marL="0" indent="0">
              <a:spcBef>
                <a:spcPts val="100"/>
              </a:spcBef>
              <a:buNone/>
            </a:pPr>
            <a:r>
              <a:rPr lang="pt-BR" sz="1400" b="0" dirty="0">
                <a:solidFill>
                  <a:srgbClr val="008000"/>
                </a:solidFill>
                <a:effectLst/>
                <a:latin typeface="Consolas" panose="020B0609020204030204" pitchFamily="49" charset="0"/>
              </a:rPr>
              <a:t>                // Captura qualquer exceção e imprime a mensagem de erro no console</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Console.WriteLine</a:t>
            </a:r>
            <a:r>
              <a:rPr lang="pt-BR" sz="1400" b="0" dirty="0">
                <a:solidFill>
                  <a:srgbClr val="000000"/>
                </a:solidFill>
                <a:effectLst/>
                <a:latin typeface="Consolas" panose="020B0609020204030204" pitchFamily="49" charset="0"/>
              </a:rPr>
              <a:t>(</a:t>
            </a:r>
            <a:r>
              <a:rPr lang="pt-BR" sz="1400" b="0" dirty="0">
                <a:solidFill>
                  <a:srgbClr val="A31515"/>
                </a:solidFill>
                <a:effectLst/>
                <a:latin typeface="Consolas" panose="020B0609020204030204" pitchFamily="49" charset="0"/>
              </a:rPr>
              <a:t>"Erro ao criar cargo: "</a:t>
            </a:r>
            <a:r>
              <a:rPr lang="pt-BR" sz="1400" b="0" dirty="0">
                <a:solidFill>
                  <a:srgbClr val="000000"/>
                </a:solidFill>
                <a:effectLst/>
                <a:latin typeface="Consolas" panose="020B0609020204030204" pitchFamily="49" charset="0"/>
              </a:rPr>
              <a:t> + </a:t>
            </a:r>
            <a:r>
              <a:rPr lang="pt-BR" sz="1400" b="0" dirty="0" err="1">
                <a:solidFill>
                  <a:srgbClr val="000000"/>
                </a:solidFill>
                <a:effectLst/>
                <a:latin typeface="Consolas" panose="020B0609020204030204" pitchFamily="49" charset="0"/>
              </a:rPr>
              <a:t>ex.Message</a:t>
            </a:r>
            <a:r>
              <a:rPr lang="pt-BR" sz="1400" b="0" dirty="0">
                <a:solidFill>
                  <a:srgbClr val="000000"/>
                </a:solidFill>
                <a:effectLst/>
                <a:latin typeface="Consolas" panose="020B0609020204030204" pitchFamily="49" charset="0"/>
              </a:rPr>
              <a:t>);</a:t>
            </a: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return</a:t>
            </a:r>
            <a:r>
              <a:rPr lang="pt-BR" sz="1400" b="0" dirty="0">
                <a:solidFill>
                  <a:srgbClr val="000000"/>
                </a:solidFill>
                <a:effectLst/>
                <a:latin typeface="Consolas" panose="020B0609020204030204" pitchFamily="49" charset="0"/>
              </a:rPr>
              <a:t> </a:t>
            </a:r>
            <a:r>
              <a:rPr lang="pt-BR" sz="1400" b="0" dirty="0">
                <a:solidFill>
                  <a:srgbClr val="0000FF"/>
                </a:solidFill>
                <a:effectLst/>
                <a:latin typeface="Consolas" panose="020B0609020204030204" pitchFamily="49" charset="0"/>
              </a:rPr>
              <a:t>false</a:t>
            </a:r>
            <a:r>
              <a:rPr lang="pt-BR" sz="1400" b="0" dirty="0">
                <a:solidFill>
                  <a:srgbClr val="000000"/>
                </a:solidFill>
                <a:effectLst/>
                <a:latin typeface="Consolas" panose="020B0609020204030204" pitchFamily="49" charset="0"/>
              </a:rPr>
              <a:t>;  </a:t>
            </a:r>
            <a:r>
              <a:rPr lang="pt-BR" sz="1400" b="0" dirty="0">
                <a:solidFill>
                  <a:srgbClr val="008000"/>
                </a:solidFill>
                <a:effectLst/>
                <a:latin typeface="Consolas" panose="020B0609020204030204" pitchFamily="49" charset="0"/>
              </a:rPr>
              <a:t>// Retorna false se ocorrer um erro</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return</a:t>
            </a:r>
            <a:r>
              <a:rPr lang="pt-BR" sz="1400" b="0" dirty="0">
                <a:solidFill>
                  <a:srgbClr val="000000"/>
                </a:solidFill>
                <a:effectLst/>
                <a:latin typeface="Consolas" panose="020B0609020204030204" pitchFamily="49" charset="0"/>
              </a:rPr>
              <a:t> </a:t>
            </a:r>
            <a:r>
              <a:rPr lang="pt-BR" sz="1400" b="0" dirty="0">
                <a:solidFill>
                  <a:srgbClr val="0000FF"/>
                </a:solidFill>
                <a:effectLst/>
                <a:latin typeface="Consolas" panose="020B0609020204030204" pitchFamily="49" charset="0"/>
              </a:rPr>
              <a:t>false</a:t>
            </a:r>
            <a:r>
              <a:rPr lang="pt-BR" sz="1400" b="0" dirty="0">
                <a:solidFill>
                  <a:srgbClr val="000000"/>
                </a:solidFill>
                <a:effectLst/>
                <a:latin typeface="Consolas" panose="020B0609020204030204" pitchFamily="49" charset="0"/>
              </a:rPr>
              <a:t>;  </a:t>
            </a:r>
            <a:r>
              <a:rPr lang="pt-BR" sz="1400" b="0" dirty="0">
                <a:solidFill>
                  <a:srgbClr val="008000"/>
                </a:solidFill>
                <a:effectLst/>
                <a:latin typeface="Consolas" panose="020B0609020204030204" pitchFamily="49" charset="0"/>
              </a:rPr>
              <a:t>// Retorna false se não houve inserção</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p>
          <a:p>
            <a:pPr marL="0" indent="0">
              <a:spcBef>
                <a:spcPts val="100"/>
              </a:spcBef>
              <a:buNone/>
            </a:pPr>
            <a:endParaRPr lang="pt-BR" sz="1400" dirty="0"/>
          </a:p>
        </p:txBody>
      </p:sp>
    </p:spTree>
    <p:extLst>
      <p:ext uri="{BB962C8B-B14F-4D97-AF65-F5344CB8AC3E}">
        <p14:creationId xmlns:p14="http://schemas.microsoft.com/office/powerpoint/2010/main" val="1937382121"/>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8A05855-BFD1-732D-6D34-54BEA18EACC8}"/>
            </a:ext>
          </a:extLst>
        </p:cNvPr>
        <p:cNvGrpSpPr/>
        <p:nvPr/>
      </p:nvGrpSpPr>
      <p:grpSpPr>
        <a:xfrm>
          <a:off x="0" y="0"/>
          <a:ext cx="0" cy="0"/>
          <a:chOff x="0" y="0"/>
          <a:chExt cx="0" cy="0"/>
        </a:xfrm>
      </p:grpSpPr>
      <p:sp>
        <p:nvSpPr>
          <p:cNvPr id="2" name="Título 1">
            <a:extLst>
              <a:ext uri="{FF2B5EF4-FFF2-40B4-BE49-F238E27FC236}">
                <a16:creationId xmlns:a16="http://schemas.microsoft.com/office/drawing/2014/main" id="{91412462-BCE8-182D-30EE-262A7B46252F}"/>
              </a:ext>
            </a:extLst>
          </p:cNvPr>
          <p:cNvSpPr>
            <a:spLocks noGrp="1"/>
          </p:cNvSpPr>
          <p:nvPr>
            <p:ph type="title"/>
          </p:nvPr>
        </p:nvSpPr>
        <p:spPr>
          <a:xfrm>
            <a:off x="9072153" y="103868"/>
            <a:ext cx="3350623" cy="1325563"/>
          </a:xfrm>
        </p:spPr>
        <p:txBody>
          <a:bodyPr/>
          <a:lstStyle/>
          <a:p>
            <a:r>
              <a:rPr lang="pt-BR" dirty="0" err="1"/>
              <a:t>Cargo.cs</a:t>
            </a:r>
            <a:br>
              <a:rPr lang="pt-BR" dirty="0"/>
            </a:br>
            <a:r>
              <a:rPr lang="pt-BR" dirty="0"/>
              <a:t>3/7</a:t>
            </a:r>
          </a:p>
        </p:txBody>
      </p:sp>
      <p:sp>
        <p:nvSpPr>
          <p:cNvPr id="3" name="Espaço Reservado para Conteúdo 2">
            <a:extLst>
              <a:ext uri="{FF2B5EF4-FFF2-40B4-BE49-F238E27FC236}">
                <a16:creationId xmlns:a16="http://schemas.microsoft.com/office/drawing/2014/main" id="{A9D08FE0-C034-9EEA-8082-16EBF2188103}"/>
              </a:ext>
            </a:extLst>
          </p:cNvPr>
          <p:cNvSpPr>
            <a:spLocks noGrp="1"/>
          </p:cNvSpPr>
          <p:nvPr>
            <p:ph idx="1"/>
          </p:nvPr>
        </p:nvSpPr>
        <p:spPr>
          <a:xfrm>
            <a:off x="603069" y="494007"/>
            <a:ext cx="11342914" cy="5869986"/>
          </a:xfrm>
        </p:spPr>
        <p:txBody>
          <a:bodyPr>
            <a:noAutofit/>
          </a:bodyPr>
          <a:lstStyle/>
          <a:p>
            <a:pPr marL="0" indent="0">
              <a:spcBef>
                <a:spcPts val="100"/>
              </a:spcBef>
              <a:buNone/>
            </a:pPr>
            <a:r>
              <a:rPr lang="pt-BR" sz="1400" b="0" dirty="0">
                <a:solidFill>
                  <a:srgbClr val="008000"/>
                </a:solidFill>
                <a:effectLst/>
                <a:latin typeface="Consolas" panose="020B0609020204030204" pitchFamily="49" charset="0"/>
              </a:rPr>
              <a:t> // Método para ler todos os registros da tabela Cargo</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public</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List</a:t>
            </a:r>
            <a:r>
              <a:rPr lang="pt-BR" sz="1400" b="0" dirty="0">
                <a:solidFill>
                  <a:srgbClr val="000000"/>
                </a:solidFill>
                <a:effectLst/>
                <a:latin typeface="Consolas" panose="020B0609020204030204" pitchFamily="49" charset="0"/>
              </a:rPr>
              <a:t>&lt;Cargo&gt; </a:t>
            </a:r>
            <a:r>
              <a:rPr lang="pt-BR" sz="1400" b="0" dirty="0" err="1">
                <a:solidFill>
                  <a:srgbClr val="000000"/>
                </a:solidFill>
                <a:effectLst/>
                <a:latin typeface="Consolas" panose="020B0609020204030204" pitchFamily="49" charset="0"/>
              </a:rPr>
              <a:t>Read</a:t>
            </a:r>
            <a:r>
              <a:rPr lang="pt-BR" sz="1400" b="0" dirty="0">
                <a:solidFill>
                  <a:srgbClr val="000000"/>
                </a:solidFill>
                <a:effectLst/>
                <a:latin typeface="Consolas" panose="020B0609020204030204" pitchFamily="49" charset="0"/>
              </a:rPr>
              <a:t>(){</a:t>
            </a:r>
          </a:p>
          <a:p>
            <a:pPr marL="0" indent="0">
              <a:spcBef>
                <a:spcPts val="100"/>
              </a:spcBef>
              <a:buNone/>
            </a:pPr>
            <a:r>
              <a:rPr lang="pt-BR" sz="1400" b="0" dirty="0">
                <a:solidFill>
                  <a:srgbClr val="008000"/>
                </a:solidFill>
                <a:effectLst/>
                <a:latin typeface="Consolas" panose="020B0609020204030204" pitchFamily="49" charset="0"/>
              </a:rPr>
              <a:t>            // Cria uma lista para armazenar os objetos Cargo</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List</a:t>
            </a:r>
            <a:r>
              <a:rPr lang="pt-BR" sz="1400" b="0" dirty="0">
                <a:solidFill>
                  <a:srgbClr val="000000"/>
                </a:solidFill>
                <a:effectLst/>
                <a:latin typeface="Consolas" panose="020B0609020204030204" pitchFamily="49" charset="0"/>
              </a:rPr>
              <a:t>&lt;Cargo&gt; cargos = </a:t>
            </a:r>
            <a:r>
              <a:rPr lang="pt-BR" sz="1400" b="0" dirty="0">
                <a:solidFill>
                  <a:srgbClr val="0000FF"/>
                </a:solidFill>
                <a:effectLst/>
                <a:latin typeface="Consolas" panose="020B0609020204030204" pitchFamily="49" charset="0"/>
              </a:rPr>
              <a:t>new</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List</a:t>
            </a:r>
            <a:r>
              <a:rPr lang="pt-BR" sz="1400" b="0" dirty="0">
                <a:solidFill>
                  <a:srgbClr val="000000"/>
                </a:solidFill>
                <a:effectLst/>
                <a:latin typeface="Consolas" panose="020B0609020204030204" pitchFamily="49" charset="0"/>
              </a:rPr>
              <a:t>&lt;Cargo&gt;();</a:t>
            </a:r>
          </a:p>
          <a:p>
            <a:pPr marL="0" indent="0">
              <a:spcBef>
                <a:spcPts val="100"/>
              </a:spcBef>
              <a:buNone/>
            </a:pPr>
            <a:br>
              <a:rPr lang="pt-BR" sz="1400" b="0" dirty="0">
                <a:solidFill>
                  <a:srgbClr val="000000"/>
                </a:solidFill>
                <a:effectLst/>
                <a:latin typeface="Consolas" panose="020B0609020204030204" pitchFamily="49" charset="0"/>
              </a:rPr>
            </a:b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try</a:t>
            </a:r>
            <a:r>
              <a:rPr lang="pt-BR" sz="1400" b="0" dirty="0">
                <a:solidFill>
                  <a:srgbClr val="0000FF"/>
                </a:solidFill>
                <a:effectLst/>
                <a:latin typeface="Consolas" panose="020B0609020204030204" pitchFamily="49" charset="0"/>
              </a:rPr>
              <a:t> </a:t>
            </a:r>
            <a:r>
              <a:rPr lang="pt-BR" sz="1400" b="0" dirty="0">
                <a:solidFill>
                  <a:srgbClr val="000000"/>
                </a:solidFill>
                <a:effectLst/>
                <a:latin typeface="Consolas" panose="020B0609020204030204" pitchFamily="49" charset="0"/>
              </a:rPr>
              <a:t>{</a:t>
            </a:r>
          </a:p>
          <a:p>
            <a:pPr marL="0" indent="0">
              <a:spcBef>
                <a:spcPts val="100"/>
              </a:spcBef>
              <a:buNone/>
            </a:pPr>
            <a:r>
              <a:rPr lang="pt-BR" sz="1400" b="0" dirty="0">
                <a:solidFill>
                  <a:srgbClr val="008000"/>
                </a:solidFill>
                <a:effectLst/>
                <a:latin typeface="Consolas" panose="020B0609020204030204" pitchFamily="49" charset="0"/>
              </a:rPr>
              <a:t>                // Cria um comando SQL para selecionar todos os registros da tabela Cargo</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MySqlCommand</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mysqlCommand</a:t>
            </a:r>
            <a:r>
              <a:rPr lang="pt-BR" sz="1400" b="0" dirty="0">
                <a:solidFill>
                  <a:srgbClr val="000000"/>
                </a:solidFill>
                <a:effectLst/>
                <a:latin typeface="Consolas" panose="020B0609020204030204" pitchFamily="49" charset="0"/>
              </a:rPr>
              <a:t> = </a:t>
            </a:r>
            <a:r>
              <a:rPr lang="pt-BR" sz="1400" b="0" dirty="0">
                <a:solidFill>
                  <a:srgbClr val="0000FF"/>
                </a:solidFill>
                <a:effectLst/>
                <a:latin typeface="Consolas" panose="020B0609020204030204" pitchFamily="49" charset="0"/>
              </a:rPr>
              <a:t>new</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MySqlCommand</a:t>
            </a:r>
            <a:r>
              <a:rPr lang="pt-BR" sz="1400" b="0" dirty="0">
                <a:solidFill>
                  <a:srgbClr val="000000"/>
                </a:solidFill>
                <a:effectLst/>
                <a:latin typeface="Consolas" panose="020B0609020204030204" pitchFamily="49" charset="0"/>
              </a:rPr>
              <a:t>(</a:t>
            </a:r>
            <a:r>
              <a:rPr lang="pt-BR" sz="1400" b="0" dirty="0">
                <a:solidFill>
                  <a:srgbClr val="A31515"/>
                </a:solidFill>
                <a:effectLst/>
                <a:latin typeface="Consolas" panose="020B0609020204030204" pitchFamily="49" charset="0"/>
              </a:rPr>
              <a:t>"</a:t>
            </a:r>
            <a:r>
              <a:rPr lang="pt-BR" sz="1400" b="0" dirty="0" err="1">
                <a:solidFill>
                  <a:srgbClr val="A31515"/>
                </a:solidFill>
                <a:effectLst/>
                <a:latin typeface="Consolas" panose="020B0609020204030204" pitchFamily="49" charset="0"/>
              </a:rPr>
              <a:t>SELECT</a:t>
            </a:r>
            <a:r>
              <a:rPr lang="pt-BR" sz="1400" b="0" dirty="0">
                <a:solidFill>
                  <a:srgbClr val="A31515"/>
                </a:solidFill>
                <a:effectLst/>
                <a:latin typeface="Consolas" panose="020B0609020204030204" pitchFamily="49" charset="0"/>
              </a:rPr>
              <a:t> * </a:t>
            </a:r>
            <a:r>
              <a:rPr lang="pt-BR" sz="1400" b="0" dirty="0" err="1">
                <a:solidFill>
                  <a:srgbClr val="A31515"/>
                </a:solidFill>
                <a:effectLst/>
                <a:latin typeface="Consolas" panose="020B0609020204030204" pitchFamily="49" charset="0"/>
              </a:rPr>
              <a:t>FROM</a:t>
            </a:r>
            <a:r>
              <a:rPr lang="pt-BR" sz="1400" b="0" dirty="0">
                <a:solidFill>
                  <a:srgbClr val="A31515"/>
                </a:solidFill>
                <a:effectLst/>
                <a:latin typeface="Consolas" panose="020B0609020204030204" pitchFamily="49" charset="0"/>
              </a:rPr>
              <a:t> Cargo"</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Banco.GetConnection</a:t>
            </a:r>
            <a:r>
              <a:rPr lang="pt-BR" sz="1400" b="0" dirty="0">
                <a:solidFill>
                  <a:srgbClr val="000000"/>
                </a:solidFill>
                <a:effectLst/>
                <a:latin typeface="Consolas" panose="020B0609020204030204" pitchFamily="49" charset="0"/>
              </a:rPr>
              <a:t>());</a:t>
            </a:r>
            <a:br>
              <a:rPr lang="pt-BR" sz="1400" b="0" dirty="0">
                <a:solidFill>
                  <a:srgbClr val="000000"/>
                </a:solidFill>
                <a:effectLst/>
                <a:latin typeface="Consolas" panose="020B0609020204030204" pitchFamily="49" charset="0"/>
              </a:rPr>
            </a:br>
            <a:r>
              <a:rPr lang="pt-BR" sz="1400" b="0" dirty="0">
                <a:solidFill>
                  <a:srgbClr val="008000"/>
                </a:solidFill>
                <a:effectLst/>
                <a:latin typeface="Consolas" panose="020B0609020204030204" pitchFamily="49" charset="0"/>
              </a:rPr>
              <a:t>                // Executa a consulta e obtém o resultado na forma de um </a:t>
            </a:r>
            <a:r>
              <a:rPr lang="pt-BR" sz="1400" b="0" dirty="0" err="1">
                <a:solidFill>
                  <a:srgbClr val="008000"/>
                </a:solidFill>
                <a:effectLst/>
                <a:latin typeface="Consolas" panose="020B0609020204030204" pitchFamily="49" charset="0"/>
              </a:rPr>
              <a:t>MySqlDataReader</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MySqlDataReader</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matrizRegistros</a:t>
            </a:r>
            <a:r>
              <a:rPr lang="pt-BR" sz="1400" b="0" dirty="0">
                <a:solidFill>
                  <a:srgbClr val="000000"/>
                </a:solidFill>
                <a:effectLst/>
                <a:latin typeface="Consolas" panose="020B0609020204030204" pitchFamily="49" charset="0"/>
              </a:rPr>
              <a:t> = </a:t>
            </a:r>
            <a:r>
              <a:rPr lang="pt-BR" sz="1400" b="0" dirty="0" err="1">
                <a:solidFill>
                  <a:srgbClr val="000000"/>
                </a:solidFill>
                <a:effectLst/>
                <a:latin typeface="Consolas" panose="020B0609020204030204" pitchFamily="49" charset="0"/>
              </a:rPr>
              <a:t>mysqlCommand.ExecuteReader</a:t>
            </a:r>
            <a:r>
              <a:rPr lang="pt-BR" sz="1400" b="0" dirty="0">
                <a:solidFill>
                  <a:srgbClr val="000000"/>
                </a:solidFill>
                <a:effectLst/>
                <a:latin typeface="Consolas" panose="020B0609020204030204" pitchFamily="49" charset="0"/>
              </a:rPr>
              <a:t>();</a:t>
            </a:r>
            <a:br>
              <a:rPr lang="pt-BR" sz="1400" b="0" dirty="0">
                <a:solidFill>
                  <a:srgbClr val="000000"/>
                </a:solidFill>
                <a:effectLst/>
                <a:latin typeface="Consolas" panose="020B0609020204030204" pitchFamily="49" charset="0"/>
              </a:rPr>
            </a:br>
            <a:r>
              <a:rPr lang="pt-BR" sz="1400" b="0" dirty="0">
                <a:solidFill>
                  <a:srgbClr val="008000"/>
                </a:solidFill>
                <a:effectLst/>
                <a:latin typeface="Consolas" panose="020B0609020204030204" pitchFamily="49" charset="0"/>
              </a:rPr>
              <a:t>                // Percorre todos os registros obtidos</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while</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matrizRegistros.Read</a:t>
            </a:r>
            <a:r>
              <a:rPr lang="pt-BR" sz="1400" b="0" dirty="0">
                <a:solidFill>
                  <a:srgbClr val="000000"/>
                </a:solidFill>
                <a:effectLst/>
                <a:latin typeface="Consolas" panose="020B0609020204030204" pitchFamily="49" charset="0"/>
              </a:rPr>
              <a:t>()){</a:t>
            </a:r>
          </a:p>
          <a:p>
            <a:pPr marL="0" indent="0">
              <a:spcBef>
                <a:spcPts val="100"/>
              </a:spcBef>
              <a:buNone/>
            </a:pPr>
            <a:r>
              <a:rPr lang="pt-BR" sz="1400" b="0" dirty="0">
                <a:solidFill>
                  <a:srgbClr val="008000"/>
                </a:solidFill>
                <a:effectLst/>
                <a:latin typeface="Consolas" panose="020B0609020204030204" pitchFamily="49" charset="0"/>
              </a:rPr>
              <a:t>                    // Cria um novo objeto Cargo e </a:t>
            </a:r>
            <a:r>
              <a:rPr lang="pt-BR" sz="1400" b="0" dirty="0" err="1">
                <a:solidFill>
                  <a:srgbClr val="008000"/>
                </a:solidFill>
                <a:effectLst/>
                <a:latin typeface="Consolas" panose="020B0609020204030204" pitchFamily="49" charset="0"/>
              </a:rPr>
              <a:t>popula</a:t>
            </a:r>
            <a:r>
              <a:rPr lang="pt-BR" sz="1400" b="0" dirty="0">
                <a:solidFill>
                  <a:srgbClr val="008000"/>
                </a:solidFill>
                <a:effectLst/>
                <a:latin typeface="Consolas" panose="020B0609020204030204" pitchFamily="49" charset="0"/>
              </a:rPr>
              <a:t> suas propriedades</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Cargo </a:t>
            </a:r>
            <a:r>
              <a:rPr lang="pt-BR" sz="1400" b="0" dirty="0" err="1">
                <a:solidFill>
                  <a:srgbClr val="000000"/>
                </a:solidFill>
                <a:effectLst/>
                <a:latin typeface="Consolas" panose="020B0609020204030204" pitchFamily="49" charset="0"/>
              </a:rPr>
              <a:t>cargo</a:t>
            </a:r>
            <a:r>
              <a:rPr lang="pt-BR" sz="1400" b="0" dirty="0">
                <a:solidFill>
                  <a:srgbClr val="000000"/>
                </a:solidFill>
                <a:effectLst/>
                <a:latin typeface="Consolas" panose="020B0609020204030204" pitchFamily="49" charset="0"/>
              </a:rPr>
              <a:t> = </a:t>
            </a:r>
            <a:r>
              <a:rPr lang="pt-BR" sz="1400" b="0" dirty="0">
                <a:solidFill>
                  <a:srgbClr val="0000FF"/>
                </a:solidFill>
                <a:effectLst/>
                <a:latin typeface="Consolas" panose="020B0609020204030204" pitchFamily="49" charset="0"/>
              </a:rPr>
              <a:t>new</a:t>
            </a:r>
            <a:r>
              <a:rPr lang="pt-BR" sz="1400" b="0" dirty="0">
                <a:solidFill>
                  <a:srgbClr val="000000"/>
                </a:solidFill>
                <a:effectLst/>
                <a:latin typeface="Consolas" panose="020B0609020204030204" pitchFamily="49" charset="0"/>
              </a:rPr>
              <a:t> Cargo();</a:t>
            </a: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cargo.IdCargo</a:t>
            </a:r>
            <a:r>
              <a:rPr lang="pt-BR" sz="1400" b="0" dirty="0">
                <a:solidFill>
                  <a:srgbClr val="000000"/>
                </a:solidFill>
                <a:effectLst/>
                <a:latin typeface="Consolas" panose="020B0609020204030204" pitchFamily="49" charset="0"/>
              </a:rPr>
              <a:t> = </a:t>
            </a:r>
            <a:r>
              <a:rPr lang="pt-BR" sz="1400" b="0" dirty="0" err="1">
                <a:solidFill>
                  <a:srgbClr val="000000"/>
                </a:solidFill>
                <a:effectLst/>
                <a:latin typeface="Consolas" panose="020B0609020204030204" pitchFamily="49" charset="0"/>
              </a:rPr>
              <a:t>matrizRegistros.GetUInt32</a:t>
            </a:r>
            <a:r>
              <a:rPr lang="pt-BR" sz="1400" b="0" dirty="0">
                <a:solidFill>
                  <a:srgbClr val="000000"/>
                </a:solidFill>
                <a:effectLst/>
                <a:latin typeface="Consolas" panose="020B0609020204030204" pitchFamily="49" charset="0"/>
              </a:rPr>
              <a:t>(</a:t>
            </a:r>
            <a:r>
              <a:rPr lang="pt-BR" sz="1400" b="0" dirty="0">
                <a:solidFill>
                  <a:srgbClr val="A31515"/>
                </a:solidFill>
                <a:effectLst/>
                <a:latin typeface="Consolas" panose="020B0609020204030204" pitchFamily="49" charset="0"/>
              </a:rPr>
              <a:t>"</a:t>
            </a:r>
            <a:r>
              <a:rPr lang="pt-BR" sz="1400" b="0" dirty="0" err="1">
                <a:solidFill>
                  <a:srgbClr val="A31515"/>
                </a:solidFill>
                <a:effectLst/>
                <a:latin typeface="Consolas" panose="020B0609020204030204" pitchFamily="49" charset="0"/>
              </a:rPr>
              <a:t>idCargo</a:t>
            </a:r>
            <a:r>
              <a:rPr lang="pt-BR" sz="1400" b="0" dirty="0">
                <a:solidFill>
                  <a:srgbClr val="A31515"/>
                </a:solidFill>
                <a:effectLst/>
                <a:latin typeface="Consolas" panose="020B0609020204030204" pitchFamily="49" charset="0"/>
              </a:rPr>
              <a:t>"</a:t>
            </a:r>
            <a:r>
              <a:rPr lang="pt-BR" sz="1400" b="0" dirty="0">
                <a:solidFill>
                  <a:srgbClr val="000000"/>
                </a:solidFill>
                <a:effectLst/>
                <a:latin typeface="Consolas" panose="020B0609020204030204" pitchFamily="49" charset="0"/>
              </a:rPr>
              <a:t>);</a:t>
            </a: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cargo.NomeCargo</a:t>
            </a:r>
            <a:r>
              <a:rPr lang="pt-BR" sz="1400" b="0" dirty="0">
                <a:solidFill>
                  <a:srgbClr val="000000"/>
                </a:solidFill>
                <a:effectLst/>
                <a:latin typeface="Consolas" panose="020B0609020204030204" pitchFamily="49" charset="0"/>
              </a:rPr>
              <a:t> = </a:t>
            </a:r>
            <a:r>
              <a:rPr lang="pt-BR" sz="1400" b="0" dirty="0" err="1">
                <a:solidFill>
                  <a:srgbClr val="000000"/>
                </a:solidFill>
                <a:effectLst/>
                <a:latin typeface="Consolas" panose="020B0609020204030204" pitchFamily="49" charset="0"/>
              </a:rPr>
              <a:t>matrizRegistros.GetString</a:t>
            </a:r>
            <a:r>
              <a:rPr lang="pt-BR" sz="1400" b="0" dirty="0">
                <a:solidFill>
                  <a:srgbClr val="000000"/>
                </a:solidFill>
                <a:effectLst/>
                <a:latin typeface="Consolas" panose="020B0609020204030204" pitchFamily="49" charset="0"/>
              </a:rPr>
              <a:t>(</a:t>
            </a:r>
            <a:r>
              <a:rPr lang="pt-BR" sz="1400" b="0" dirty="0">
                <a:solidFill>
                  <a:srgbClr val="A31515"/>
                </a:solidFill>
                <a:effectLst/>
                <a:latin typeface="Consolas" panose="020B0609020204030204" pitchFamily="49" charset="0"/>
              </a:rPr>
              <a:t>"</a:t>
            </a:r>
            <a:r>
              <a:rPr lang="pt-BR" sz="1400" b="0" dirty="0" err="1">
                <a:solidFill>
                  <a:srgbClr val="A31515"/>
                </a:solidFill>
                <a:effectLst/>
                <a:latin typeface="Consolas" panose="020B0609020204030204" pitchFamily="49" charset="0"/>
              </a:rPr>
              <a:t>nomeCargo</a:t>
            </a:r>
            <a:r>
              <a:rPr lang="pt-BR" sz="1400" b="0" dirty="0">
                <a:solidFill>
                  <a:srgbClr val="A31515"/>
                </a:solidFill>
                <a:effectLst/>
                <a:latin typeface="Consolas" panose="020B0609020204030204" pitchFamily="49" charset="0"/>
              </a:rPr>
              <a:t>"</a:t>
            </a:r>
            <a:r>
              <a:rPr lang="pt-BR" sz="1400" b="0" dirty="0">
                <a:solidFill>
                  <a:srgbClr val="000000"/>
                </a:solidFill>
                <a:effectLst/>
                <a:latin typeface="Consolas" panose="020B0609020204030204" pitchFamily="49" charset="0"/>
              </a:rPr>
              <a:t>);</a:t>
            </a:r>
          </a:p>
          <a:p>
            <a:pPr marL="0" indent="0">
              <a:spcBef>
                <a:spcPts val="100"/>
              </a:spcBef>
              <a:buNone/>
            </a:pPr>
            <a:br>
              <a:rPr lang="pt-BR" sz="1400" b="0" dirty="0">
                <a:solidFill>
                  <a:srgbClr val="000000"/>
                </a:solidFill>
                <a:effectLst/>
                <a:latin typeface="Consolas" panose="020B0609020204030204" pitchFamily="49" charset="0"/>
              </a:rPr>
            </a:br>
            <a:r>
              <a:rPr lang="pt-BR" sz="1400" b="0" dirty="0">
                <a:solidFill>
                  <a:srgbClr val="008000"/>
                </a:solidFill>
                <a:effectLst/>
                <a:latin typeface="Consolas" panose="020B0609020204030204" pitchFamily="49" charset="0"/>
              </a:rPr>
              <a:t>                    // Adiciona o objeto Cargo à lista</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cargos.Add</a:t>
            </a:r>
            <a:r>
              <a:rPr lang="pt-BR" sz="1400" b="0" dirty="0">
                <a:solidFill>
                  <a:srgbClr val="000000"/>
                </a:solidFill>
                <a:effectLst/>
                <a:latin typeface="Consolas" panose="020B0609020204030204" pitchFamily="49" charset="0"/>
              </a:rPr>
              <a:t>(cargo);</a:t>
            </a:r>
          </a:p>
          <a:p>
            <a:pPr marL="0" indent="0">
              <a:spcBef>
                <a:spcPts val="100"/>
              </a:spcBef>
              <a:buNone/>
            </a:pPr>
            <a:r>
              <a:rPr lang="pt-BR" sz="1400" b="0" dirty="0">
                <a:solidFill>
                  <a:srgbClr val="000000"/>
                </a:solidFill>
                <a:effectLst/>
                <a:latin typeface="Consolas" panose="020B0609020204030204" pitchFamily="49" charset="0"/>
              </a:rPr>
              <a:t>                }</a:t>
            </a:r>
            <a:br>
              <a:rPr lang="pt-BR" sz="1400" b="0" dirty="0">
                <a:solidFill>
                  <a:srgbClr val="000000"/>
                </a:solidFill>
                <a:effectLst/>
                <a:latin typeface="Consolas" panose="020B0609020204030204" pitchFamily="49" charset="0"/>
              </a:rPr>
            </a:br>
            <a:r>
              <a:rPr lang="pt-BR" sz="1400" b="0" dirty="0">
                <a:solidFill>
                  <a:srgbClr val="008000"/>
                </a:solidFill>
                <a:effectLst/>
                <a:latin typeface="Consolas" panose="020B0609020204030204" pitchFamily="49" charset="0"/>
              </a:rPr>
              <a:t>                // Fecha o leitor de dados</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matrizRegistros.Close</a:t>
            </a:r>
            <a:r>
              <a:rPr lang="pt-BR" sz="1400" b="0" dirty="0">
                <a:solidFill>
                  <a:srgbClr val="000000"/>
                </a:solidFill>
                <a:effectLst/>
                <a:latin typeface="Consolas" panose="020B0609020204030204" pitchFamily="49" charset="0"/>
              </a:rPr>
              <a:t>();</a:t>
            </a:r>
          </a:p>
          <a:p>
            <a:pPr marL="0" indent="0">
              <a:spcBef>
                <a:spcPts val="100"/>
              </a:spcBef>
              <a:buNone/>
            </a:pPr>
            <a:r>
              <a:rPr lang="pt-BR" sz="1400" b="0" dirty="0">
                <a:solidFill>
                  <a:srgbClr val="000000"/>
                </a:solidFill>
                <a:effectLst/>
                <a:latin typeface="Consolas" panose="020B0609020204030204" pitchFamily="49" charset="0"/>
              </a:rPr>
              <a:t>            }</a:t>
            </a:r>
            <a:r>
              <a:rPr lang="pt-BR" sz="1400" b="0" dirty="0">
                <a:solidFill>
                  <a:srgbClr val="0000FF"/>
                </a:solidFill>
                <a:effectLst/>
                <a:latin typeface="Consolas" panose="020B0609020204030204" pitchFamily="49" charset="0"/>
              </a:rPr>
              <a:t>catch</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Exception</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ex</a:t>
            </a:r>
            <a:r>
              <a:rPr lang="pt-BR" sz="1400" b="0" dirty="0">
                <a:solidFill>
                  <a:srgbClr val="000000"/>
                </a:solidFill>
                <a:effectLst/>
                <a:latin typeface="Consolas" panose="020B0609020204030204" pitchFamily="49" charset="0"/>
              </a:rPr>
              <a:t>){</a:t>
            </a:r>
          </a:p>
          <a:p>
            <a:pPr marL="0" indent="0">
              <a:spcBef>
                <a:spcPts val="100"/>
              </a:spcBef>
              <a:buNone/>
            </a:pPr>
            <a:r>
              <a:rPr lang="pt-BR" sz="1400" b="0" dirty="0">
                <a:solidFill>
                  <a:srgbClr val="008000"/>
                </a:solidFill>
                <a:effectLst/>
                <a:latin typeface="Consolas" panose="020B0609020204030204" pitchFamily="49" charset="0"/>
              </a:rPr>
              <a:t>                // Captura qualquer exceção e imprime a mensagem de erro no console</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Console.WriteLine</a:t>
            </a:r>
            <a:r>
              <a:rPr lang="pt-BR" sz="1400" b="0" dirty="0">
                <a:solidFill>
                  <a:srgbClr val="000000"/>
                </a:solidFill>
                <a:effectLst/>
                <a:latin typeface="Consolas" panose="020B0609020204030204" pitchFamily="49" charset="0"/>
              </a:rPr>
              <a:t>(</a:t>
            </a:r>
            <a:r>
              <a:rPr lang="pt-BR" sz="1400" b="0" dirty="0">
                <a:solidFill>
                  <a:srgbClr val="A31515"/>
                </a:solidFill>
                <a:effectLst/>
                <a:latin typeface="Consolas" panose="020B0609020204030204" pitchFamily="49" charset="0"/>
              </a:rPr>
              <a:t>"Erro ao ler cargos: "</a:t>
            </a:r>
            <a:r>
              <a:rPr lang="pt-BR" sz="1400" b="0" dirty="0">
                <a:solidFill>
                  <a:srgbClr val="000000"/>
                </a:solidFill>
                <a:effectLst/>
                <a:latin typeface="Consolas" panose="020B0609020204030204" pitchFamily="49" charset="0"/>
              </a:rPr>
              <a:t> + </a:t>
            </a:r>
            <a:r>
              <a:rPr lang="pt-BR" sz="1400" b="0" dirty="0" err="1">
                <a:solidFill>
                  <a:srgbClr val="000000"/>
                </a:solidFill>
                <a:effectLst/>
                <a:latin typeface="Consolas" panose="020B0609020204030204" pitchFamily="49" charset="0"/>
              </a:rPr>
              <a:t>ex.Message</a:t>
            </a:r>
            <a:r>
              <a:rPr lang="pt-BR" sz="1400" b="0" dirty="0">
                <a:solidFill>
                  <a:srgbClr val="000000"/>
                </a:solidFill>
                <a:effectLst/>
                <a:latin typeface="Consolas" panose="020B0609020204030204" pitchFamily="49" charset="0"/>
              </a:rPr>
              <a:t>);</a:t>
            </a:r>
          </a:p>
          <a:p>
            <a:pPr marL="0" indent="0">
              <a:spcBef>
                <a:spcPts val="100"/>
              </a:spcBef>
              <a:buNone/>
            </a:pPr>
            <a:r>
              <a:rPr lang="pt-BR" sz="1400" b="0" dirty="0">
                <a:solidFill>
                  <a:srgbClr val="000000"/>
                </a:solidFill>
                <a:effectLst/>
                <a:latin typeface="Consolas" panose="020B0609020204030204" pitchFamily="49" charset="0"/>
              </a:rPr>
              <a:t>            }</a:t>
            </a: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return</a:t>
            </a:r>
            <a:r>
              <a:rPr lang="pt-BR" sz="1400" b="0" dirty="0">
                <a:solidFill>
                  <a:srgbClr val="000000"/>
                </a:solidFill>
                <a:effectLst/>
                <a:latin typeface="Consolas" panose="020B0609020204030204" pitchFamily="49" charset="0"/>
              </a:rPr>
              <a:t> cargos;  </a:t>
            </a:r>
            <a:r>
              <a:rPr lang="pt-BR" sz="1400" b="0" dirty="0">
                <a:solidFill>
                  <a:srgbClr val="008000"/>
                </a:solidFill>
                <a:effectLst/>
                <a:latin typeface="Consolas" panose="020B0609020204030204" pitchFamily="49" charset="0"/>
              </a:rPr>
              <a:t>// Retorna a lista de cargos</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p>
          <a:p>
            <a:pPr marL="0" indent="0">
              <a:spcBef>
                <a:spcPts val="100"/>
              </a:spcBef>
              <a:buNone/>
            </a:pPr>
            <a:endParaRPr lang="pt-BR" sz="1400" dirty="0"/>
          </a:p>
        </p:txBody>
      </p:sp>
    </p:spTree>
    <p:extLst>
      <p:ext uri="{BB962C8B-B14F-4D97-AF65-F5344CB8AC3E}">
        <p14:creationId xmlns:p14="http://schemas.microsoft.com/office/powerpoint/2010/main" val="4129417340"/>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AB5A29C-4310-C5D6-D014-CA11BEC31661}"/>
            </a:ext>
          </a:extLst>
        </p:cNvPr>
        <p:cNvGrpSpPr/>
        <p:nvPr/>
      </p:nvGrpSpPr>
      <p:grpSpPr>
        <a:xfrm>
          <a:off x="0" y="0"/>
          <a:ext cx="0" cy="0"/>
          <a:chOff x="0" y="0"/>
          <a:chExt cx="0" cy="0"/>
        </a:xfrm>
      </p:grpSpPr>
      <p:sp>
        <p:nvSpPr>
          <p:cNvPr id="2" name="Título 1">
            <a:extLst>
              <a:ext uri="{FF2B5EF4-FFF2-40B4-BE49-F238E27FC236}">
                <a16:creationId xmlns:a16="http://schemas.microsoft.com/office/drawing/2014/main" id="{422A7259-5327-8018-CBE6-B42C6BEC537D}"/>
              </a:ext>
            </a:extLst>
          </p:cNvPr>
          <p:cNvSpPr>
            <a:spLocks noGrp="1"/>
          </p:cNvSpPr>
          <p:nvPr>
            <p:ph type="title"/>
          </p:nvPr>
        </p:nvSpPr>
        <p:spPr>
          <a:xfrm>
            <a:off x="9072153" y="103868"/>
            <a:ext cx="3350623" cy="1325563"/>
          </a:xfrm>
        </p:spPr>
        <p:txBody>
          <a:bodyPr/>
          <a:lstStyle/>
          <a:p>
            <a:r>
              <a:rPr lang="pt-BR" dirty="0" err="1"/>
              <a:t>Cargo.cs</a:t>
            </a:r>
            <a:br>
              <a:rPr lang="pt-BR" dirty="0"/>
            </a:br>
            <a:r>
              <a:rPr lang="pt-BR" dirty="0"/>
              <a:t>4/7</a:t>
            </a:r>
          </a:p>
        </p:txBody>
      </p:sp>
      <p:sp>
        <p:nvSpPr>
          <p:cNvPr id="3" name="Espaço Reservado para Conteúdo 2">
            <a:extLst>
              <a:ext uri="{FF2B5EF4-FFF2-40B4-BE49-F238E27FC236}">
                <a16:creationId xmlns:a16="http://schemas.microsoft.com/office/drawing/2014/main" id="{D9E40F6B-4589-5720-0ED8-18E2E30E6F1E}"/>
              </a:ext>
            </a:extLst>
          </p:cNvPr>
          <p:cNvSpPr>
            <a:spLocks noGrp="1"/>
          </p:cNvSpPr>
          <p:nvPr>
            <p:ph idx="1"/>
          </p:nvPr>
        </p:nvSpPr>
        <p:spPr>
          <a:xfrm>
            <a:off x="431074" y="391886"/>
            <a:ext cx="11514909" cy="5972107"/>
          </a:xfrm>
        </p:spPr>
        <p:txBody>
          <a:bodyPr>
            <a:noAutofit/>
          </a:bodyPr>
          <a:lstStyle/>
          <a:p>
            <a:pPr marL="0" indent="0">
              <a:spcBef>
                <a:spcPts val="100"/>
              </a:spcBef>
              <a:buNone/>
            </a:pPr>
            <a:r>
              <a:rPr lang="pt-BR" sz="1400" b="0" dirty="0">
                <a:solidFill>
                  <a:srgbClr val="008000"/>
                </a:solidFill>
                <a:effectLst/>
                <a:latin typeface="Consolas" panose="020B0609020204030204" pitchFamily="49" charset="0"/>
              </a:rPr>
              <a:t> // Método para ler um registro específico pelo Id</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public</a:t>
            </a:r>
            <a:r>
              <a:rPr lang="pt-BR" sz="1400" b="0" dirty="0">
                <a:solidFill>
                  <a:srgbClr val="000000"/>
                </a:solidFill>
                <a:effectLst/>
                <a:latin typeface="Consolas" panose="020B0609020204030204" pitchFamily="49" charset="0"/>
              </a:rPr>
              <a:t> Cargo </a:t>
            </a:r>
            <a:r>
              <a:rPr lang="pt-BR" sz="1400" b="0" dirty="0" err="1">
                <a:solidFill>
                  <a:srgbClr val="000000"/>
                </a:solidFill>
                <a:effectLst/>
                <a:latin typeface="Consolas" panose="020B0609020204030204" pitchFamily="49" charset="0"/>
              </a:rPr>
              <a:t>ReadById</a:t>
            </a:r>
            <a:r>
              <a:rPr lang="pt-BR" sz="1400" b="0" dirty="0">
                <a:solidFill>
                  <a:srgbClr val="000000"/>
                </a:solidFill>
                <a:effectLst/>
                <a:latin typeface="Consolas" panose="020B0609020204030204" pitchFamily="49" charset="0"/>
              </a:rPr>
              <a:t>(){</a:t>
            </a:r>
          </a:p>
          <a:p>
            <a:pPr marL="0" indent="0">
              <a:spcBef>
                <a:spcPts val="100"/>
              </a:spcBef>
              <a:buNone/>
            </a:pPr>
            <a:r>
              <a:rPr lang="pt-BR" sz="1400" b="0" dirty="0">
                <a:solidFill>
                  <a:srgbClr val="000000"/>
                </a:solidFill>
                <a:effectLst/>
                <a:latin typeface="Consolas" panose="020B0609020204030204" pitchFamily="49" charset="0"/>
              </a:rPr>
              <a:t>            Cargo </a:t>
            </a:r>
            <a:r>
              <a:rPr lang="pt-BR" sz="1400" b="0" dirty="0" err="1">
                <a:solidFill>
                  <a:srgbClr val="000000"/>
                </a:solidFill>
                <a:effectLst/>
                <a:latin typeface="Consolas" panose="020B0609020204030204" pitchFamily="49" charset="0"/>
              </a:rPr>
              <a:t>cargo</a:t>
            </a:r>
            <a:r>
              <a:rPr lang="pt-BR" sz="1400" b="0" dirty="0">
                <a:solidFill>
                  <a:srgbClr val="000000"/>
                </a:solidFill>
                <a:effectLst/>
                <a:latin typeface="Consolas" panose="020B0609020204030204" pitchFamily="49" charset="0"/>
              </a:rPr>
              <a:t> = </a:t>
            </a:r>
            <a:r>
              <a:rPr lang="pt-BR" sz="1400" b="0" dirty="0">
                <a:solidFill>
                  <a:srgbClr val="0000FF"/>
                </a:solidFill>
                <a:effectLst/>
                <a:latin typeface="Consolas" panose="020B0609020204030204" pitchFamily="49" charset="0"/>
              </a:rPr>
              <a:t>new</a:t>
            </a:r>
            <a:r>
              <a:rPr lang="pt-BR" sz="1400" b="0" dirty="0">
                <a:solidFill>
                  <a:srgbClr val="000000"/>
                </a:solidFill>
                <a:effectLst/>
                <a:latin typeface="Consolas" panose="020B0609020204030204" pitchFamily="49" charset="0"/>
              </a:rPr>
              <a:t> Cargo();  </a:t>
            </a:r>
            <a:r>
              <a:rPr lang="pt-BR" sz="1400" b="0" dirty="0">
                <a:solidFill>
                  <a:srgbClr val="008000"/>
                </a:solidFill>
                <a:effectLst/>
                <a:latin typeface="Consolas" panose="020B0609020204030204" pitchFamily="49" charset="0"/>
              </a:rPr>
              <a:t>// Cria um novo objeto Cargo</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try</a:t>
            </a:r>
            <a:r>
              <a:rPr lang="pt-BR" sz="1400" b="0" dirty="0">
                <a:solidFill>
                  <a:srgbClr val="000000"/>
                </a:solidFill>
                <a:effectLst/>
                <a:latin typeface="Consolas" panose="020B0609020204030204" pitchFamily="49" charset="0"/>
              </a:rPr>
              <a:t> {</a:t>
            </a:r>
          </a:p>
          <a:p>
            <a:pPr marL="0" indent="0">
              <a:spcBef>
                <a:spcPts val="100"/>
              </a:spcBef>
              <a:buNone/>
            </a:pPr>
            <a:r>
              <a:rPr lang="pt-BR" sz="1400" b="0" dirty="0">
                <a:solidFill>
                  <a:srgbClr val="008000"/>
                </a:solidFill>
                <a:effectLst/>
                <a:latin typeface="Consolas" panose="020B0609020204030204" pitchFamily="49" charset="0"/>
              </a:rPr>
              <a:t>                // Cria um comando SQL para selecionar um cargo específico pelo Id</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MySqlCommand</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mySqlCommand</a:t>
            </a:r>
            <a:r>
              <a:rPr lang="pt-BR" sz="1400" b="0" dirty="0">
                <a:solidFill>
                  <a:srgbClr val="000000"/>
                </a:solidFill>
                <a:effectLst/>
                <a:latin typeface="Consolas" panose="020B0609020204030204" pitchFamily="49" charset="0"/>
              </a:rPr>
              <a:t> = </a:t>
            </a:r>
            <a:r>
              <a:rPr lang="pt-BR" sz="1400" b="0" dirty="0">
                <a:solidFill>
                  <a:srgbClr val="0000FF"/>
                </a:solidFill>
                <a:effectLst/>
                <a:latin typeface="Consolas" panose="020B0609020204030204" pitchFamily="49" charset="0"/>
              </a:rPr>
              <a:t>new</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MySqlCommand</a:t>
            </a:r>
            <a:r>
              <a:rPr lang="pt-BR" sz="1400" b="0" dirty="0">
                <a:solidFill>
                  <a:srgbClr val="000000"/>
                </a:solidFill>
                <a:effectLst/>
                <a:latin typeface="Consolas" panose="020B0609020204030204" pitchFamily="49" charset="0"/>
              </a:rPr>
              <a:t>(</a:t>
            </a:r>
            <a:r>
              <a:rPr lang="pt-BR" sz="1400" b="0" dirty="0">
                <a:solidFill>
                  <a:srgbClr val="A31515"/>
                </a:solidFill>
                <a:effectLst/>
                <a:latin typeface="Consolas" panose="020B0609020204030204" pitchFamily="49" charset="0"/>
              </a:rPr>
              <a:t>"</a:t>
            </a:r>
            <a:r>
              <a:rPr lang="pt-BR" sz="1400" b="0" dirty="0" err="1">
                <a:solidFill>
                  <a:srgbClr val="A31515"/>
                </a:solidFill>
                <a:effectLst/>
                <a:latin typeface="Consolas" panose="020B0609020204030204" pitchFamily="49" charset="0"/>
              </a:rPr>
              <a:t>SELECT</a:t>
            </a:r>
            <a:r>
              <a:rPr lang="pt-BR" sz="1400" b="0" dirty="0">
                <a:solidFill>
                  <a:srgbClr val="A31515"/>
                </a:solidFill>
                <a:effectLst/>
                <a:latin typeface="Consolas" panose="020B0609020204030204" pitchFamily="49" charset="0"/>
              </a:rPr>
              <a:t> * </a:t>
            </a:r>
            <a:r>
              <a:rPr lang="pt-BR" sz="1400" b="0" dirty="0" err="1">
                <a:solidFill>
                  <a:srgbClr val="A31515"/>
                </a:solidFill>
                <a:effectLst/>
                <a:latin typeface="Consolas" panose="020B0609020204030204" pitchFamily="49" charset="0"/>
              </a:rPr>
              <a:t>FROM</a:t>
            </a:r>
            <a:r>
              <a:rPr lang="pt-BR" sz="1400" b="0" dirty="0">
                <a:solidFill>
                  <a:srgbClr val="A31515"/>
                </a:solidFill>
                <a:effectLst/>
                <a:latin typeface="Consolas" panose="020B0609020204030204" pitchFamily="49" charset="0"/>
              </a:rPr>
              <a:t> Cargo WHERE </a:t>
            </a:r>
            <a:r>
              <a:rPr lang="pt-BR" sz="1400" b="0" dirty="0" err="1">
                <a:solidFill>
                  <a:srgbClr val="A31515"/>
                </a:solidFill>
                <a:effectLst/>
                <a:latin typeface="Consolas" panose="020B0609020204030204" pitchFamily="49" charset="0"/>
              </a:rPr>
              <a:t>idCargo</a:t>
            </a:r>
            <a:r>
              <a:rPr lang="pt-BR" sz="1400" b="0" dirty="0">
                <a:solidFill>
                  <a:srgbClr val="A31515"/>
                </a:solidFill>
                <a:effectLst/>
                <a:latin typeface="Consolas" panose="020B0609020204030204" pitchFamily="49" charset="0"/>
              </a:rPr>
              <a:t> = @idCargo"</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Banco.GetConnection</a:t>
            </a:r>
            <a:r>
              <a:rPr lang="pt-BR" sz="1400" b="0" dirty="0">
                <a:solidFill>
                  <a:srgbClr val="000000"/>
                </a:solidFill>
                <a:effectLst/>
                <a:latin typeface="Consolas" panose="020B0609020204030204" pitchFamily="49" charset="0"/>
              </a:rPr>
              <a:t>());</a:t>
            </a:r>
          </a:p>
          <a:p>
            <a:pPr marL="0" indent="0">
              <a:spcBef>
                <a:spcPts val="100"/>
              </a:spcBef>
              <a:buNone/>
            </a:pPr>
            <a:br>
              <a:rPr lang="pt-BR" sz="1400" b="0" dirty="0">
                <a:solidFill>
                  <a:srgbClr val="000000"/>
                </a:solidFill>
                <a:effectLst/>
                <a:latin typeface="Consolas" panose="020B0609020204030204" pitchFamily="49" charset="0"/>
              </a:rPr>
            </a:br>
            <a:r>
              <a:rPr lang="pt-BR" sz="1400" b="0" dirty="0">
                <a:solidFill>
                  <a:srgbClr val="008000"/>
                </a:solidFill>
                <a:effectLst/>
                <a:latin typeface="Consolas" panose="020B0609020204030204" pitchFamily="49" charset="0"/>
              </a:rPr>
              <a:t>                // Adiciona o </a:t>
            </a:r>
            <a:r>
              <a:rPr lang="pt-BR" sz="1400" b="0" dirty="0" err="1">
                <a:solidFill>
                  <a:srgbClr val="008000"/>
                </a:solidFill>
                <a:effectLst/>
                <a:latin typeface="Consolas" panose="020B0609020204030204" pitchFamily="49" charset="0"/>
              </a:rPr>
              <a:t>IdCargo</a:t>
            </a:r>
            <a:r>
              <a:rPr lang="pt-BR" sz="1400" b="0" dirty="0">
                <a:solidFill>
                  <a:srgbClr val="008000"/>
                </a:solidFill>
                <a:effectLst/>
                <a:latin typeface="Consolas" panose="020B0609020204030204" pitchFamily="49" charset="0"/>
              </a:rPr>
              <a:t> como parâmetro para a consulta</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mySqlCommand.Parameters.AddWithValue</a:t>
            </a:r>
            <a:r>
              <a:rPr lang="pt-BR" sz="1400" b="0" dirty="0">
                <a:solidFill>
                  <a:srgbClr val="000000"/>
                </a:solidFill>
                <a:effectLst/>
                <a:latin typeface="Consolas" panose="020B0609020204030204" pitchFamily="49" charset="0"/>
              </a:rPr>
              <a:t>(</a:t>
            </a:r>
            <a:r>
              <a:rPr lang="pt-BR" sz="1400" b="0" dirty="0">
                <a:solidFill>
                  <a:srgbClr val="A31515"/>
                </a:solidFill>
                <a:effectLst/>
                <a:latin typeface="Consolas" panose="020B0609020204030204" pitchFamily="49" charset="0"/>
              </a:rPr>
              <a:t>"@</a:t>
            </a:r>
            <a:r>
              <a:rPr lang="pt-BR" sz="1400" b="0" dirty="0" err="1">
                <a:solidFill>
                  <a:srgbClr val="A31515"/>
                </a:solidFill>
                <a:effectLst/>
                <a:latin typeface="Consolas" panose="020B0609020204030204" pitchFamily="49" charset="0"/>
              </a:rPr>
              <a:t>idCargo</a:t>
            </a:r>
            <a:r>
              <a:rPr lang="pt-BR" sz="1400" b="0" dirty="0">
                <a:solidFill>
                  <a:srgbClr val="A31515"/>
                </a:solidFill>
                <a:effectLst/>
                <a:latin typeface="Consolas" panose="020B0609020204030204" pitchFamily="49" charset="0"/>
              </a:rPr>
              <a:t>"</a:t>
            </a: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this</a:t>
            </a:r>
            <a:r>
              <a:rPr lang="pt-BR" sz="1400" b="0" dirty="0" err="1">
                <a:solidFill>
                  <a:srgbClr val="000000"/>
                </a:solidFill>
                <a:effectLst/>
                <a:latin typeface="Consolas" panose="020B0609020204030204" pitchFamily="49" charset="0"/>
              </a:rPr>
              <a:t>.IdCargo</a:t>
            </a:r>
            <a:r>
              <a:rPr lang="pt-BR" sz="1400" b="0" dirty="0">
                <a:solidFill>
                  <a:srgbClr val="000000"/>
                </a:solidFill>
                <a:effectLst/>
                <a:latin typeface="Consolas" panose="020B0609020204030204" pitchFamily="49" charset="0"/>
              </a:rPr>
              <a:t>);</a:t>
            </a:r>
          </a:p>
          <a:p>
            <a:pPr marL="0" indent="0">
              <a:spcBef>
                <a:spcPts val="100"/>
              </a:spcBef>
              <a:buNone/>
            </a:pPr>
            <a:br>
              <a:rPr lang="pt-BR" sz="1400" b="0" dirty="0">
                <a:solidFill>
                  <a:srgbClr val="000000"/>
                </a:solidFill>
                <a:effectLst/>
                <a:latin typeface="Consolas" panose="020B0609020204030204" pitchFamily="49" charset="0"/>
              </a:rPr>
            </a:br>
            <a:r>
              <a:rPr lang="pt-BR" sz="1400" b="0" dirty="0">
                <a:solidFill>
                  <a:srgbClr val="008000"/>
                </a:solidFill>
                <a:effectLst/>
                <a:latin typeface="Consolas" panose="020B0609020204030204" pitchFamily="49" charset="0"/>
              </a:rPr>
              <a:t>                // Executa a consulta e obtém o resultado na forma de um </a:t>
            </a:r>
            <a:r>
              <a:rPr lang="pt-BR" sz="1400" b="0" dirty="0" err="1">
                <a:solidFill>
                  <a:srgbClr val="008000"/>
                </a:solidFill>
                <a:effectLst/>
                <a:latin typeface="Consolas" panose="020B0609020204030204" pitchFamily="49" charset="0"/>
              </a:rPr>
              <a:t>MySqlDataReader</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MySqlDataReader</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matrizRegistros</a:t>
            </a:r>
            <a:r>
              <a:rPr lang="pt-BR" sz="1400" b="0" dirty="0">
                <a:solidFill>
                  <a:srgbClr val="000000"/>
                </a:solidFill>
                <a:effectLst/>
                <a:latin typeface="Consolas" panose="020B0609020204030204" pitchFamily="49" charset="0"/>
              </a:rPr>
              <a:t> = </a:t>
            </a:r>
            <a:r>
              <a:rPr lang="pt-BR" sz="1400" b="0" dirty="0" err="1">
                <a:solidFill>
                  <a:srgbClr val="000000"/>
                </a:solidFill>
                <a:effectLst/>
                <a:latin typeface="Consolas" panose="020B0609020204030204" pitchFamily="49" charset="0"/>
              </a:rPr>
              <a:t>mySqlCommand.ExecuteReader</a:t>
            </a:r>
            <a:r>
              <a:rPr lang="pt-BR" sz="1400" b="0" dirty="0">
                <a:solidFill>
                  <a:srgbClr val="000000"/>
                </a:solidFill>
                <a:effectLst/>
                <a:latin typeface="Consolas" panose="020B0609020204030204" pitchFamily="49" charset="0"/>
              </a:rPr>
              <a:t>();</a:t>
            </a:r>
          </a:p>
          <a:p>
            <a:pPr marL="0" indent="0">
              <a:spcBef>
                <a:spcPts val="100"/>
              </a:spcBef>
              <a:buNone/>
            </a:pPr>
            <a:br>
              <a:rPr lang="pt-BR" sz="1400" b="0" dirty="0">
                <a:solidFill>
                  <a:srgbClr val="000000"/>
                </a:solidFill>
                <a:effectLst/>
                <a:latin typeface="Consolas" panose="020B0609020204030204" pitchFamily="49" charset="0"/>
              </a:rPr>
            </a:br>
            <a:r>
              <a:rPr lang="pt-BR" sz="1400" b="0" dirty="0">
                <a:solidFill>
                  <a:srgbClr val="008000"/>
                </a:solidFill>
                <a:effectLst/>
                <a:latin typeface="Consolas" panose="020B0609020204030204" pitchFamily="49" charset="0"/>
              </a:rPr>
              <a:t>                // Verifica se algum registro foi encontrado</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if</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matrizRegistros.Read</a:t>
            </a:r>
            <a:r>
              <a:rPr lang="pt-BR" sz="1400" b="0" dirty="0">
                <a:solidFill>
                  <a:srgbClr val="000000"/>
                </a:solidFill>
                <a:effectLst/>
                <a:latin typeface="Consolas" panose="020B0609020204030204" pitchFamily="49" charset="0"/>
              </a:rPr>
              <a:t>()){</a:t>
            </a:r>
          </a:p>
          <a:p>
            <a:pPr marL="0" indent="0">
              <a:spcBef>
                <a:spcPts val="100"/>
              </a:spcBef>
              <a:buNone/>
            </a:pPr>
            <a:r>
              <a:rPr lang="pt-BR" sz="1400" b="0" dirty="0">
                <a:solidFill>
                  <a:srgbClr val="008000"/>
                </a:solidFill>
                <a:effectLst/>
                <a:latin typeface="Consolas" panose="020B0609020204030204" pitchFamily="49" charset="0"/>
              </a:rPr>
              <a:t>                    // </a:t>
            </a:r>
            <a:r>
              <a:rPr lang="pt-BR" sz="1400" b="0" dirty="0" err="1">
                <a:solidFill>
                  <a:srgbClr val="008000"/>
                </a:solidFill>
                <a:effectLst/>
                <a:latin typeface="Consolas" panose="020B0609020204030204" pitchFamily="49" charset="0"/>
              </a:rPr>
              <a:t>Popula</a:t>
            </a:r>
            <a:r>
              <a:rPr lang="pt-BR" sz="1400" b="0" dirty="0">
                <a:solidFill>
                  <a:srgbClr val="008000"/>
                </a:solidFill>
                <a:effectLst/>
                <a:latin typeface="Consolas" panose="020B0609020204030204" pitchFamily="49" charset="0"/>
              </a:rPr>
              <a:t> o objeto Cargo com os dados do registro</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cargo = </a:t>
            </a:r>
            <a:r>
              <a:rPr lang="pt-BR" sz="1400" b="0" dirty="0">
                <a:solidFill>
                  <a:srgbClr val="0000FF"/>
                </a:solidFill>
                <a:effectLst/>
                <a:latin typeface="Consolas" panose="020B0609020204030204" pitchFamily="49" charset="0"/>
              </a:rPr>
              <a:t>new</a:t>
            </a:r>
            <a:r>
              <a:rPr lang="pt-BR" sz="1400" b="0" dirty="0">
                <a:solidFill>
                  <a:srgbClr val="000000"/>
                </a:solidFill>
                <a:effectLst/>
                <a:latin typeface="Consolas" panose="020B0609020204030204" pitchFamily="49" charset="0"/>
              </a:rPr>
              <a:t> Cargo();</a:t>
            </a: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cargo.IdCargo</a:t>
            </a:r>
            <a:r>
              <a:rPr lang="pt-BR" sz="1400" b="0" dirty="0">
                <a:solidFill>
                  <a:srgbClr val="000000"/>
                </a:solidFill>
                <a:effectLst/>
                <a:latin typeface="Consolas" panose="020B0609020204030204" pitchFamily="49" charset="0"/>
              </a:rPr>
              <a:t> = </a:t>
            </a:r>
            <a:r>
              <a:rPr lang="pt-BR" sz="1400" b="0" dirty="0" err="1">
                <a:solidFill>
                  <a:srgbClr val="000000"/>
                </a:solidFill>
                <a:effectLst/>
                <a:latin typeface="Consolas" panose="020B0609020204030204" pitchFamily="49" charset="0"/>
              </a:rPr>
              <a:t>matrizRegistros.GetUInt32</a:t>
            </a:r>
            <a:r>
              <a:rPr lang="pt-BR" sz="1400" b="0" dirty="0">
                <a:solidFill>
                  <a:srgbClr val="000000"/>
                </a:solidFill>
                <a:effectLst/>
                <a:latin typeface="Consolas" panose="020B0609020204030204" pitchFamily="49" charset="0"/>
              </a:rPr>
              <a:t>(</a:t>
            </a:r>
            <a:r>
              <a:rPr lang="pt-BR" sz="1400" b="0" dirty="0">
                <a:solidFill>
                  <a:srgbClr val="A31515"/>
                </a:solidFill>
                <a:effectLst/>
                <a:latin typeface="Consolas" panose="020B0609020204030204" pitchFamily="49" charset="0"/>
              </a:rPr>
              <a:t>"</a:t>
            </a:r>
            <a:r>
              <a:rPr lang="pt-BR" sz="1400" b="0" dirty="0" err="1">
                <a:solidFill>
                  <a:srgbClr val="A31515"/>
                </a:solidFill>
                <a:effectLst/>
                <a:latin typeface="Consolas" panose="020B0609020204030204" pitchFamily="49" charset="0"/>
              </a:rPr>
              <a:t>idCargo</a:t>
            </a:r>
            <a:r>
              <a:rPr lang="pt-BR" sz="1400" b="0" dirty="0">
                <a:solidFill>
                  <a:srgbClr val="A31515"/>
                </a:solidFill>
                <a:effectLst/>
                <a:latin typeface="Consolas" panose="020B0609020204030204" pitchFamily="49" charset="0"/>
              </a:rPr>
              <a:t>"</a:t>
            </a:r>
            <a:r>
              <a:rPr lang="pt-BR" sz="1400" b="0" dirty="0">
                <a:solidFill>
                  <a:srgbClr val="000000"/>
                </a:solidFill>
                <a:effectLst/>
                <a:latin typeface="Consolas" panose="020B0609020204030204" pitchFamily="49" charset="0"/>
              </a:rPr>
              <a:t>);</a:t>
            </a: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cargo.NomeCargo</a:t>
            </a:r>
            <a:r>
              <a:rPr lang="pt-BR" sz="1400" b="0" dirty="0">
                <a:solidFill>
                  <a:srgbClr val="000000"/>
                </a:solidFill>
                <a:effectLst/>
                <a:latin typeface="Consolas" panose="020B0609020204030204" pitchFamily="49" charset="0"/>
              </a:rPr>
              <a:t> = </a:t>
            </a:r>
            <a:r>
              <a:rPr lang="pt-BR" sz="1400" b="0" dirty="0" err="1">
                <a:solidFill>
                  <a:srgbClr val="000000"/>
                </a:solidFill>
                <a:effectLst/>
                <a:latin typeface="Consolas" panose="020B0609020204030204" pitchFamily="49" charset="0"/>
              </a:rPr>
              <a:t>matrizRegistros.GetString</a:t>
            </a:r>
            <a:r>
              <a:rPr lang="pt-BR" sz="1400" b="0" dirty="0">
                <a:solidFill>
                  <a:srgbClr val="000000"/>
                </a:solidFill>
                <a:effectLst/>
                <a:latin typeface="Consolas" panose="020B0609020204030204" pitchFamily="49" charset="0"/>
              </a:rPr>
              <a:t>(</a:t>
            </a:r>
            <a:r>
              <a:rPr lang="pt-BR" sz="1400" b="0" dirty="0">
                <a:solidFill>
                  <a:srgbClr val="A31515"/>
                </a:solidFill>
                <a:effectLst/>
                <a:latin typeface="Consolas" panose="020B0609020204030204" pitchFamily="49" charset="0"/>
              </a:rPr>
              <a:t>"</a:t>
            </a:r>
            <a:r>
              <a:rPr lang="pt-BR" sz="1400" b="0" dirty="0" err="1">
                <a:solidFill>
                  <a:srgbClr val="A31515"/>
                </a:solidFill>
                <a:effectLst/>
                <a:latin typeface="Consolas" panose="020B0609020204030204" pitchFamily="49" charset="0"/>
              </a:rPr>
              <a:t>nomeCargo</a:t>
            </a:r>
            <a:r>
              <a:rPr lang="pt-BR" sz="1400" b="0" dirty="0">
                <a:solidFill>
                  <a:srgbClr val="A31515"/>
                </a:solidFill>
                <a:effectLst/>
                <a:latin typeface="Consolas" panose="020B0609020204030204" pitchFamily="49" charset="0"/>
              </a:rPr>
              <a:t>"</a:t>
            </a:r>
            <a:r>
              <a:rPr lang="pt-BR" sz="1400" b="0" dirty="0">
                <a:solidFill>
                  <a:srgbClr val="000000"/>
                </a:solidFill>
                <a:effectLst/>
                <a:latin typeface="Consolas" panose="020B0609020204030204" pitchFamily="49" charset="0"/>
              </a:rPr>
              <a:t>);</a:t>
            </a:r>
          </a:p>
          <a:p>
            <a:pPr marL="0" indent="0">
              <a:spcBef>
                <a:spcPts val="100"/>
              </a:spcBef>
              <a:buNone/>
            </a:pPr>
            <a:r>
              <a:rPr lang="pt-BR" sz="1400" b="0" dirty="0">
                <a:solidFill>
                  <a:srgbClr val="000000"/>
                </a:solidFill>
                <a:effectLst/>
                <a:latin typeface="Consolas" panose="020B0609020204030204" pitchFamily="49" charset="0"/>
              </a:rPr>
              <a:t>                }</a:t>
            </a:r>
            <a:br>
              <a:rPr lang="pt-BR" sz="1400" b="0" dirty="0">
                <a:solidFill>
                  <a:srgbClr val="000000"/>
                </a:solidFill>
                <a:effectLst/>
                <a:latin typeface="Consolas" panose="020B0609020204030204" pitchFamily="49" charset="0"/>
              </a:rPr>
            </a:br>
            <a:r>
              <a:rPr lang="pt-BR" sz="1400" b="0" dirty="0">
                <a:solidFill>
                  <a:srgbClr val="008000"/>
                </a:solidFill>
                <a:effectLst/>
                <a:latin typeface="Consolas" panose="020B0609020204030204" pitchFamily="49" charset="0"/>
              </a:rPr>
              <a:t>                // Fecha o leitor de dados</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matrizRegistros.Close</a:t>
            </a:r>
            <a:r>
              <a:rPr lang="pt-BR" sz="1400" b="0" dirty="0">
                <a:solidFill>
                  <a:srgbClr val="000000"/>
                </a:solidFill>
                <a:effectLst/>
                <a:latin typeface="Consolas" panose="020B0609020204030204" pitchFamily="49" charset="0"/>
              </a:rPr>
              <a:t>();</a:t>
            </a:r>
          </a:p>
          <a:p>
            <a:pPr marL="0" indent="0">
              <a:spcBef>
                <a:spcPts val="100"/>
              </a:spcBef>
              <a:buNone/>
            </a:pPr>
            <a:r>
              <a:rPr lang="pt-BR" sz="1400" b="0" dirty="0">
                <a:solidFill>
                  <a:srgbClr val="000000"/>
                </a:solidFill>
                <a:effectLst/>
                <a:latin typeface="Consolas" panose="020B0609020204030204" pitchFamily="49" charset="0"/>
              </a:rPr>
              <a:t>            }</a:t>
            </a:r>
            <a:r>
              <a:rPr lang="pt-BR" sz="1400" b="0" dirty="0">
                <a:solidFill>
                  <a:srgbClr val="0000FF"/>
                </a:solidFill>
                <a:effectLst/>
                <a:latin typeface="Consolas" panose="020B0609020204030204" pitchFamily="49" charset="0"/>
              </a:rPr>
              <a:t>catch</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Exception</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ex</a:t>
            </a:r>
            <a:r>
              <a:rPr lang="pt-BR" sz="1400" b="0" dirty="0">
                <a:solidFill>
                  <a:srgbClr val="000000"/>
                </a:solidFill>
                <a:effectLst/>
                <a:latin typeface="Consolas" panose="020B0609020204030204" pitchFamily="49" charset="0"/>
              </a:rPr>
              <a:t>){</a:t>
            </a:r>
          </a:p>
          <a:p>
            <a:pPr marL="0" indent="0">
              <a:spcBef>
                <a:spcPts val="100"/>
              </a:spcBef>
              <a:buNone/>
            </a:pPr>
            <a:r>
              <a:rPr lang="pt-BR" sz="1400" b="0" dirty="0">
                <a:solidFill>
                  <a:srgbClr val="008000"/>
                </a:solidFill>
                <a:effectLst/>
                <a:latin typeface="Consolas" panose="020B0609020204030204" pitchFamily="49" charset="0"/>
              </a:rPr>
              <a:t>                // Captura qualquer exceção e imprime a mensagem de erro no console</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Console.WriteLine</a:t>
            </a:r>
            <a:r>
              <a:rPr lang="pt-BR" sz="1400" b="0" dirty="0">
                <a:solidFill>
                  <a:srgbClr val="000000"/>
                </a:solidFill>
                <a:effectLst/>
                <a:latin typeface="Consolas" panose="020B0609020204030204" pitchFamily="49" charset="0"/>
              </a:rPr>
              <a:t>(</a:t>
            </a:r>
            <a:r>
              <a:rPr lang="pt-BR" sz="1400" b="0" dirty="0">
                <a:solidFill>
                  <a:srgbClr val="A31515"/>
                </a:solidFill>
                <a:effectLst/>
                <a:latin typeface="Consolas" panose="020B0609020204030204" pitchFamily="49" charset="0"/>
              </a:rPr>
              <a:t>"Erro ao ler cargo por ID: "</a:t>
            </a:r>
            <a:r>
              <a:rPr lang="pt-BR" sz="1400" b="0" dirty="0">
                <a:solidFill>
                  <a:srgbClr val="000000"/>
                </a:solidFill>
                <a:effectLst/>
                <a:latin typeface="Consolas" panose="020B0609020204030204" pitchFamily="49" charset="0"/>
              </a:rPr>
              <a:t> + </a:t>
            </a:r>
            <a:r>
              <a:rPr lang="pt-BR" sz="1400" b="0" dirty="0" err="1">
                <a:solidFill>
                  <a:srgbClr val="000000"/>
                </a:solidFill>
                <a:effectLst/>
                <a:latin typeface="Consolas" panose="020B0609020204030204" pitchFamily="49" charset="0"/>
              </a:rPr>
              <a:t>ex.Message</a:t>
            </a:r>
            <a:r>
              <a:rPr lang="pt-BR" sz="1400" b="0" dirty="0">
                <a:solidFill>
                  <a:srgbClr val="000000"/>
                </a:solidFill>
                <a:effectLst/>
                <a:latin typeface="Consolas" panose="020B0609020204030204" pitchFamily="49" charset="0"/>
              </a:rPr>
              <a:t>);</a:t>
            </a:r>
          </a:p>
          <a:p>
            <a:pPr marL="0" indent="0">
              <a:spcBef>
                <a:spcPts val="100"/>
              </a:spcBef>
              <a:buNone/>
            </a:pPr>
            <a:r>
              <a:rPr lang="pt-BR" sz="1400" b="0" dirty="0">
                <a:solidFill>
                  <a:srgbClr val="000000"/>
                </a:solidFill>
                <a:effectLst/>
                <a:latin typeface="Consolas" panose="020B0609020204030204" pitchFamily="49" charset="0"/>
              </a:rPr>
              <a:t>            }</a:t>
            </a: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return</a:t>
            </a:r>
            <a:r>
              <a:rPr lang="pt-BR" sz="1400" b="0" dirty="0">
                <a:solidFill>
                  <a:srgbClr val="000000"/>
                </a:solidFill>
                <a:effectLst/>
                <a:latin typeface="Consolas" panose="020B0609020204030204" pitchFamily="49" charset="0"/>
              </a:rPr>
              <a:t> cargo;  </a:t>
            </a:r>
            <a:r>
              <a:rPr lang="pt-BR" sz="1400" b="0" dirty="0">
                <a:solidFill>
                  <a:srgbClr val="008000"/>
                </a:solidFill>
                <a:effectLst/>
                <a:latin typeface="Consolas" panose="020B0609020204030204" pitchFamily="49" charset="0"/>
              </a:rPr>
              <a:t>// Retorna o objeto Cargo</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p>
          <a:p>
            <a:pPr marL="0" indent="0">
              <a:spcBef>
                <a:spcPts val="100"/>
              </a:spcBef>
              <a:buNone/>
            </a:pPr>
            <a:endParaRPr lang="pt-BR" sz="1400" dirty="0"/>
          </a:p>
        </p:txBody>
      </p:sp>
    </p:spTree>
    <p:extLst>
      <p:ext uri="{BB962C8B-B14F-4D97-AF65-F5344CB8AC3E}">
        <p14:creationId xmlns:p14="http://schemas.microsoft.com/office/powerpoint/2010/main" val="3318407555"/>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904ABAF-AD41-1C26-044A-9D1E8D293086}"/>
            </a:ext>
          </a:extLst>
        </p:cNvPr>
        <p:cNvGrpSpPr/>
        <p:nvPr/>
      </p:nvGrpSpPr>
      <p:grpSpPr>
        <a:xfrm>
          <a:off x="0" y="0"/>
          <a:ext cx="0" cy="0"/>
          <a:chOff x="0" y="0"/>
          <a:chExt cx="0" cy="0"/>
        </a:xfrm>
      </p:grpSpPr>
      <p:sp>
        <p:nvSpPr>
          <p:cNvPr id="2" name="Título 1">
            <a:extLst>
              <a:ext uri="{FF2B5EF4-FFF2-40B4-BE49-F238E27FC236}">
                <a16:creationId xmlns:a16="http://schemas.microsoft.com/office/drawing/2014/main" id="{50889868-47D6-1A9C-74F1-201E2D9FC402}"/>
              </a:ext>
            </a:extLst>
          </p:cNvPr>
          <p:cNvSpPr>
            <a:spLocks noGrp="1"/>
          </p:cNvSpPr>
          <p:nvPr>
            <p:ph type="title"/>
          </p:nvPr>
        </p:nvSpPr>
        <p:spPr>
          <a:xfrm>
            <a:off x="9072153" y="103868"/>
            <a:ext cx="3350623" cy="1325563"/>
          </a:xfrm>
        </p:spPr>
        <p:txBody>
          <a:bodyPr/>
          <a:lstStyle/>
          <a:p>
            <a:r>
              <a:rPr lang="pt-BR" dirty="0" err="1"/>
              <a:t>Cargo.cs</a:t>
            </a:r>
            <a:br>
              <a:rPr lang="pt-BR" dirty="0"/>
            </a:br>
            <a:r>
              <a:rPr lang="pt-BR" dirty="0"/>
              <a:t>5/7</a:t>
            </a:r>
          </a:p>
        </p:txBody>
      </p:sp>
      <p:sp>
        <p:nvSpPr>
          <p:cNvPr id="3" name="Espaço Reservado para Conteúdo 2">
            <a:extLst>
              <a:ext uri="{FF2B5EF4-FFF2-40B4-BE49-F238E27FC236}">
                <a16:creationId xmlns:a16="http://schemas.microsoft.com/office/drawing/2014/main" id="{34F1DD9A-0EE4-83C7-46FB-62233B237CA1}"/>
              </a:ext>
            </a:extLst>
          </p:cNvPr>
          <p:cNvSpPr>
            <a:spLocks noGrp="1"/>
          </p:cNvSpPr>
          <p:nvPr>
            <p:ph idx="1"/>
          </p:nvPr>
        </p:nvSpPr>
        <p:spPr>
          <a:xfrm>
            <a:off x="431074" y="391886"/>
            <a:ext cx="11514909" cy="5972107"/>
          </a:xfrm>
        </p:spPr>
        <p:txBody>
          <a:bodyPr>
            <a:noAutofit/>
          </a:bodyPr>
          <a:lstStyle/>
          <a:p>
            <a:pPr marL="0" indent="0">
              <a:spcBef>
                <a:spcPts val="100"/>
              </a:spcBef>
              <a:buNone/>
            </a:pPr>
            <a:r>
              <a:rPr lang="pt-BR" sz="1400" b="0" dirty="0">
                <a:solidFill>
                  <a:srgbClr val="008000"/>
                </a:solidFill>
                <a:effectLst/>
                <a:latin typeface="Consolas" panose="020B0609020204030204" pitchFamily="49" charset="0"/>
              </a:rPr>
              <a:t>  // Método para atualizar um registro existente</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public</a:t>
            </a: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bool</a:t>
            </a:r>
            <a:r>
              <a:rPr lang="pt-BR" sz="1400" b="0" dirty="0">
                <a:solidFill>
                  <a:srgbClr val="000000"/>
                </a:solidFill>
                <a:effectLst/>
                <a:latin typeface="Consolas" panose="020B0609020204030204" pitchFamily="49" charset="0"/>
              </a:rPr>
              <a:t> Update(){</a:t>
            </a: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try</a:t>
            </a:r>
            <a:r>
              <a:rPr lang="pt-BR" sz="1400" b="0" dirty="0">
                <a:solidFill>
                  <a:srgbClr val="000000"/>
                </a:solidFill>
                <a:effectLst/>
                <a:latin typeface="Consolas" panose="020B0609020204030204" pitchFamily="49" charset="0"/>
              </a:rPr>
              <a:t>{</a:t>
            </a:r>
          </a:p>
          <a:p>
            <a:pPr marL="0" indent="0">
              <a:spcBef>
                <a:spcPts val="100"/>
              </a:spcBef>
              <a:buNone/>
            </a:pPr>
            <a:r>
              <a:rPr lang="pt-BR" sz="1400" b="0" dirty="0">
                <a:solidFill>
                  <a:srgbClr val="008000"/>
                </a:solidFill>
                <a:effectLst/>
                <a:latin typeface="Consolas" panose="020B0609020204030204" pitchFamily="49" charset="0"/>
              </a:rPr>
              <a:t>                // Cria um comando SQL para atualizar um registro na tabela Cargo</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MySqlCommand</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mySqlCommand</a:t>
            </a:r>
            <a:r>
              <a:rPr lang="pt-BR" sz="1400" b="0" dirty="0">
                <a:solidFill>
                  <a:srgbClr val="000000"/>
                </a:solidFill>
                <a:effectLst/>
                <a:latin typeface="Consolas" panose="020B0609020204030204" pitchFamily="49" charset="0"/>
              </a:rPr>
              <a:t> = </a:t>
            </a:r>
            <a:r>
              <a:rPr lang="pt-BR" sz="1400" b="0" dirty="0">
                <a:solidFill>
                  <a:srgbClr val="0000FF"/>
                </a:solidFill>
                <a:effectLst/>
                <a:latin typeface="Consolas" panose="020B0609020204030204" pitchFamily="49" charset="0"/>
              </a:rPr>
              <a:t>new</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MySqlCommand</a:t>
            </a:r>
            <a:r>
              <a:rPr lang="pt-BR" sz="1400" b="0" dirty="0">
                <a:solidFill>
                  <a:srgbClr val="000000"/>
                </a:solidFill>
                <a:effectLst/>
                <a:latin typeface="Consolas" panose="020B0609020204030204" pitchFamily="49" charset="0"/>
              </a:rPr>
              <a:t>(</a:t>
            </a:r>
            <a:r>
              <a:rPr lang="pt-BR" sz="1400" b="0" dirty="0">
                <a:solidFill>
                  <a:srgbClr val="A31515"/>
                </a:solidFill>
                <a:effectLst/>
                <a:latin typeface="Consolas" panose="020B0609020204030204" pitchFamily="49" charset="0"/>
              </a:rPr>
              <a:t>"UPDATE Cargo SET </a:t>
            </a:r>
            <a:r>
              <a:rPr lang="pt-BR" sz="1400" b="0" dirty="0" err="1">
                <a:solidFill>
                  <a:srgbClr val="A31515"/>
                </a:solidFill>
                <a:effectLst/>
                <a:latin typeface="Consolas" panose="020B0609020204030204" pitchFamily="49" charset="0"/>
              </a:rPr>
              <a:t>nomeCargo</a:t>
            </a:r>
            <a:r>
              <a:rPr lang="pt-BR" sz="1400" b="0" dirty="0">
                <a:solidFill>
                  <a:srgbClr val="A31515"/>
                </a:solidFill>
                <a:effectLst/>
                <a:latin typeface="Consolas" panose="020B0609020204030204" pitchFamily="49" charset="0"/>
              </a:rPr>
              <a:t> = @nomeCargo WHERE </a:t>
            </a:r>
            <a:r>
              <a:rPr lang="pt-BR" sz="1400" b="0" dirty="0" err="1">
                <a:solidFill>
                  <a:srgbClr val="A31515"/>
                </a:solidFill>
                <a:effectLst/>
                <a:latin typeface="Consolas" panose="020B0609020204030204" pitchFamily="49" charset="0"/>
              </a:rPr>
              <a:t>idCargo</a:t>
            </a:r>
            <a:r>
              <a:rPr lang="pt-BR" sz="1400" b="0" dirty="0">
                <a:solidFill>
                  <a:srgbClr val="A31515"/>
                </a:solidFill>
                <a:effectLst/>
                <a:latin typeface="Consolas" panose="020B0609020204030204" pitchFamily="49" charset="0"/>
              </a:rPr>
              <a:t> = @idCargo"</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Banco.GetConnection</a:t>
            </a:r>
            <a:r>
              <a:rPr lang="pt-BR" sz="1400" b="0" dirty="0">
                <a:solidFill>
                  <a:srgbClr val="000000"/>
                </a:solidFill>
                <a:effectLst/>
                <a:latin typeface="Consolas" panose="020B0609020204030204" pitchFamily="49" charset="0"/>
              </a:rPr>
              <a:t>());</a:t>
            </a:r>
          </a:p>
          <a:p>
            <a:pPr marL="0" indent="0">
              <a:spcBef>
                <a:spcPts val="100"/>
              </a:spcBef>
              <a:buNone/>
            </a:pPr>
            <a:br>
              <a:rPr lang="pt-BR" sz="1400" b="0" dirty="0">
                <a:solidFill>
                  <a:srgbClr val="000000"/>
                </a:solidFill>
                <a:effectLst/>
                <a:latin typeface="Consolas" panose="020B0609020204030204" pitchFamily="49" charset="0"/>
              </a:rPr>
            </a:br>
            <a:r>
              <a:rPr lang="pt-BR" sz="1400" b="0" dirty="0">
                <a:solidFill>
                  <a:srgbClr val="008000"/>
                </a:solidFill>
                <a:effectLst/>
                <a:latin typeface="Consolas" panose="020B0609020204030204" pitchFamily="49" charset="0"/>
              </a:rPr>
              <a:t>                // Adiciona os parâmetros </a:t>
            </a:r>
            <a:r>
              <a:rPr lang="pt-BR" sz="1400" b="0" dirty="0" err="1">
                <a:solidFill>
                  <a:srgbClr val="008000"/>
                </a:solidFill>
                <a:effectLst/>
                <a:latin typeface="Consolas" panose="020B0609020204030204" pitchFamily="49" charset="0"/>
              </a:rPr>
              <a:t>IdCargo</a:t>
            </a:r>
            <a:r>
              <a:rPr lang="pt-BR" sz="1400" b="0" dirty="0">
                <a:solidFill>
                  <a:srgbClr val="008000"/>
                </a:solidFill>
                <a:effectLst/>
                <a:latin typeface="Consolas" panose="020B0609020204030204" pitchFamily="49" charset="0"/>
              </a:rPr>
              <a:t> e </a:t>
            </a:r>
            <a:r>
              <a:rPr lang="pt-BR" sz="1400" b="0" dirty="0" err="1">
                <a:solidFill>
                  <a:srgbClr val="008000"/>
                </a:solidFill>
                <a:effectLst/>
                <a:latin typeface="Consolas" panose="020B0609020204030204" pitchFamily="49" charset="0"/>
              </a:rPr>
              <a:t>NomeCargo</a:t>
            </a:r>
            <a:r>
              <a:rPr lang="pt-BR" sz="1400" b="0" dirty="0">
                <a:solidFill>
                  <a:srgbClr val="008000"/>
                </a:solidFill>
                <a:effectLst/>
                <a:latin typeface="Consolas" panose="020B0609020204030204" pitchFamily="49" charset="0"/>
              </a:rPr>
              <a:t> à consulta</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mySqlCommand.Parameters.AddWithValue</a:t>
            </a:r>
            <a:r>
              <a:rPr lang="pt-BR" sz="1400" b="0" dirty="0">
                <a:solidFill>
                  <a:srgbClr val="000000"/>
                </a:solidFill>
                <a:effectLst/>
                <a:latin typeface="Consolas" panose="020B0609020204030204" pitchFamily="49" charset="0"/>
              </a:rPr>
              <a:t>(</a:t>
            </a:r>
            <a:r>
              <a:rPr lang="pt-BR" sz="1400" b="0" dirty="0">
                <a:solidFill>
                  <a:srgbClr val="A31515"/>
                </a:solidFill>
                <a:effectLst/>
                <a:latin typeface="Consolas" panose="020B0609020204030204" pitchFamily="49" charset="0"/>
              </a:rPr>
              <a:t>"@</a:t>
            </a:r>
            <a:r>
              <a:rPr lang="pt-BR" sz="1400" b="0" dirty="0" err="1">
                <a:solidFill>
                  <a:srgbClr val="A31515"/>
                </a:solidFill>
                <a:effectLst/>
                <a:latin typeface="Consolas" panose="020B0609020204030204" pitchFamily="49" charset="0"/>
              </a:rPr>
              <a:t>idCargo</a:t>
            </a:r>
            <a:r>
              <a:rPr lang="pt-BR" sz="1400" b="0" dirty="0">
                <a:solidFill>
                  <a:srgbClr val="A31515"/>
                </a:solidFill>
                <a:effectLst/>
                <a:latin typeface="Consolas" panose="020B0609020204030204" pitchFamily="49" charset="0"/>
              </a:rPr>
              <a:t>"</a:t>
            </a: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this</a:t>
            </a:r>
            <a:r>
              <a:rPr lang="pt-BR" sz="1400" b="0" dirty="0" err="1">
                <a:solidFill>
                  <a:srgbClr val="000000"/>
                </a:solidFill>
                <a:effectLst/>
                <a:latin typeface="Consolas" panose="020B0609020204030204" pitchFamily="49" charset="0"/>
              </a:rPr>
              <a:t>.IdCargo</a:t>
            </a:r>
            <a:r>
              <a:rPr lang="pt-BR" sz="1400" b="0" dirty="0">
                <a:solidFill>
                  <a:srgbClr val="000000"/>
                </a:solidFill>
                <a:effectLst/>
                <a:latin typeface="Consolas" panose="020B0609020204030204" pitchFamily="49" charset="0"/>
              </a:rPr>
              <a:t>);</a:t>
            </a: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mySqlCommand.Parameters.AddWithValue</a:t>
            </a:r>
            <a:r>
              <a:rPr lang="pt-BR" sz="1400" b="0" dirty="0">
                <a:solidFill>
                  <a:srgbClr val="000000"/>
                </a:solidFill>
                <a:effectLst/>
                <a:latin typeface="Consolas" panose="020B0609020204030204" pitchFamily="49" charset="0"/>
              </a:rPr>
              <a:t>(</a:t>
            </a:r>
            <a:r>
              <a:rPr lang="pt-BR" sz="1400" b="0" dirty="0">
                <a:solidFill>
                  <a:srgbClr val="A31515"/>
                </a:solidFill>
                <a:effectLst/>
                <a:latin typeface="Consolas" panose="020B0609020204030204" pitchFamily="49" charset="0"/>
              </a:rPr>
              <a:t>"@</a:t>
            </a:r>
            <a:r>
              <a:rPr lang="pt-BR" sz="1400" b="0" dirty="0" err="1">
                <a:solidFill>
                  <a:srgbClr val="A31515"/>
                </a:solidFill>
                <a:effectLst/>
                <a:latin typeface="Consolas" panose="020B0609020204030204" pitchFamily="49" charset="0"/>
              </a:rPr>
              <a:t>nomeCargo</a:t>
            </a:r>
            <a:r>
              <a:rPr lang="pt-BR" sz="1400" b="0" dirty="0">
                <a:solidFill>
                  <a:srgbClr val="A31515"/>
                </a:solidFill>
                <a:effectLst/>
                <a:latin typeface="Consolas" panose="020B0609020204030204" pitchFamily="49" charset="0"/>
              </a:rPr>
              <a:t>"</a:t>
            </a: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this</a:t>
            </a:r>
            <a:r>
              <a:rPr lang="pt-BR" sz="1400" b="0" dirty="0" err="1">
                <a:solidFill>
                  <a:srgbClr val="000000"/>
                </a:solidFill>
                <a:effectLst/>
                <a:latin typeface="Consolas" panose="020B0609020204030204" pitchFamily="49" charset="0"/>
              </a:rPr>
              <a:t>.NomeCargo</a:t>
            </a:r>
            <a:r>
              <a:rPr lang="pt-BR" sz="1400" b="0" dirty="0">
                <a:solidFill>
                  <a:srgbClr val="000000"/>
                </a:solidFill>
                <a:effectLst/>
                <a:latin typeface="Consolas" panose="020B0609020204030204" pitchFamily="49" charset="0"/>
              </a:rPr>
              <a:t>);</a:t>
            </a:r>
          </a:p>
          <a:p>
            <a:pPr marL="0" indent="0">
              <a:spcBef>
                <a:spcPts val="100"/>
              </a:spcBef>
              <a:buNone/>
            </a:pPr>
            <a:br>
              <a:rPr lang="pt-BR" sz="1400" b="0" dirty="0">
                <a:solidFill>
                  <a:srgbClr val="000000"/>
                </a:solidFill>
                <a:effectLst/>
                <a:latin typeface="Consolas" panose="020B0609020204030204" pitchFamily="49" charset="0"/>
              </a:rPr>
            </a:br>
            <a:r>
              <a:rPr lang="pt-BR" sz="1400" b="0" dirty="0">
                <a:solidFill>
                  <a:srgbClr val="008000"/>
                </a:solidFill>
                <a:effectLst/>
                <a:latin typeface="Consolas" panose="020B0609020204030204" pitchFamily="49" charset="0"/>
              </a:rPr>
              <a:t>                // Executa a consulta e retorna o número de linhas afetadas</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int</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qtdCargosAtualizados</a:t>
            </a:r>
            <a:r>
              <a:rPr lang="pt-BR" sz="1400" b="0" dirty="0">
                <a:solidFill>
                  <a:srgbClr val="000000"/>
                </a:solidFill>
                <a:effectLst/>
                <a:latin typeface="Consolas" panose="020B0609020204030204" pitchFamily="49" charset="0"/>
              </a:rPr>
              <a:t> = </a:t>
            </a:r>
            <a:r>
              <a:rPr lang="pt-BR" sz="1400" b="0" dirty="0" err="1">
                <a:solidFill>
                  <a:srgbClr val="000000"/>
                </a:solidFill>
                <a:effectLst/>
                <a:latin typeface="Consolas" panose="020B0609020204030204" pitchFamily="49" charset="0"/>
              </a:rPr>
              <a:t>mySqlCommand.ExecuteNonQuery</a:t>
            </a:r>
            <a:r>
              <a:rPr lang="pt-BR" sz="1400" b="0" dirty="0">
                <a:solidFill>
                  <a:srgbClr val="000000"/>
                </a:solidFill>
                <a:effectLst/>
                <a:latin typeface="Consolas" panose="020B0609020204030204" pitchFamily="49" charset="0"/>
              </a:rPr>
              <a:t>();</a:t>
            </a:r>
          </a:p>
          <a:p>
            <a:pPr marL="0" indent="0">
              <a:spcBef>
                <a:spcPts val="100"/>
              </a:spcBef>
              <a:buNone/>
            </a:pPr>
            <a:br>
              <a:rPr lang="pt-BR" sz="1400" b="0" dirty="0">
                <a:solidFill>
                  <a:srgbClr val="000000"/>
                </a:solidFill>
                <a:effectLst/>
                <a:latin typeface="Consolas" panose="020B0609020204030204" pitchFamily="49" charset="0"/>
              </a:rPr>
            </a:br>
            <a:r>
              <a:rPr lang="pt-BR" sz="1400" b="0" dirty="0">
                <a:solidFill>
                  <a:srgbClr val="008000"/>
                </a:solidFill>
                <a:effectLst/>
                <a:latin typeface="Consolas" panose="020B0609020204030204" pitchFamily="49" charset="0"/>
              </a:rPr>
              <a:t>                // Retorna </a:t>
            </a:r>
            <a:r>
              <a:rPr lang="pt-BR" sz="1400" b="0" dirty="0" err="1">
                <a:solidFill>
                  <a:srgbClr val="008000"/>
                </a:solidFill>
                <a:effectLst/>
                <a:latin typeface="Consolas" panose="020B0609020204030204" pitchFamily="49" charset="0"/>
              </a:rPr>
              <a:t>true</a:t>
            </a:r>
            <a:r>
              <a:rPr lang="pt-BR" sz="1400" b="0" dirty="0">
                <a:solidFill>
                  <a:srgbClr val="008000"/>
                </a:solidFill>
                <a:effectLst/>
                <a:latin typeface="Consolas" panose="020B0609020204030204" pitchFamily="49" charset="0"/>
              </a:rPr>
              <a:t> se pelo menos um registro foi atualizado</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return</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qtdCargosAtualizados</a:t>
            </a:r>
            <a:r>
              <a:rPr lang="pt-BR" sz="1400" b="0" dirty="0">
                <a:solidFill>
                  <a:srgbClr val="000000"/>
                </a:solidFill>
                <a:effectLst/>
                <a:latin typeface="Consolas" panose="020B0609020204030204" pitchFamily="49" charset="0"/>
              </a:rPr>
              <a:t> &gt; </a:t>
            </a:r>
            <a:r>
              <a:rPr lang="pt-BR" sz="1400" b="0" dirty="0">
                <a:solidFill>
                  <a:srgbClr val="098658"/>
                </a:solidFill>
                <a:effectLst/>
                <a:latin typeface="Consolas" panose="020B0609020204030204" pitchFamily="49" charset="0"/>
              </a:rPr>
              <a:t>0</a:t>
            </a:r>
            <a:r>
              <a:rPr lang="pt-BR" sz="1400" b="0" dirty="0">
                <a:solidFill>
                  <a:srgbClr val="000000"/>
                </a:solidFill>
                <a:effectLst/>
                <a:latin typeface="Consolas" panose="020B0609020204030204" pitchFamily="49" charset="0"/>
              </a:rPr>
              <a:t>;</a:t>
            </a:r>
          </a:p>
          <a:p>
            <a:pPr marL="0" indent="0">
              <a:spcBef>
                <a:spcPts val="100"/>
              </a:spcBef>
              <a:buNone/>
            </a:pPr>
            <a:r>
              <a:rPr lang="pt-BR" sz="1400" b="0" dirty="0">
                <a:solidFill>
                  <a:srgbClr val="000000"/>
                </a:solidFill>
                <a:effectLst/>
                <a:latin typeface="Consolas" panose="020B0609020204030204" pitchFamily="49" charset="0"/>
              </a:rPr>
              <a:t>            }</a:t>
            </a:r>
            <a:r>
              <a:rPr lang="pt-BR" sz="1400" b="0" dirty="0">
                <a:solidFill>
                  <a:srgbClr val="0000FF"/>
                </a:solidFill>
                <a:effectLst/>
                <a:latin typeface="Consolas" panose="020B0609020204030204" pitchFamily="49" charset="0"/>
              </a:rPr>
              <a:t>catch</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Exception</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ex</a:t>
            </a:r>
            <a:r>
              <a:rPr lang="pt-BR" sz="1400" b="0" dirty="0">
                <a:solidFill>
                  <a:srgbClr val="000000"/>
                </a:solidFill>
                <a:effectLst/>
                <a:latin typeface="Consolas" panose="020B0609020204030204" pitchFamily="49" charset="0"/>
              </a:rPr>
              <a:t>){</a:t>
            </a:r>
          </a:p>
          <a:p>
            <a:pPr marL="0" indent="0">
              <a:spcBef>
                <a:spcPts val="100"/>
              </a:spcBef>
              <a:buNone/>
            </a:pPr>
            <a:r>
              <a:rPr lang="pt-BR" sz="1400" b="0" dirty="0">
                <a:solidFill>
                  <a:srgbClr val="008000"/>
                </a:solidFill>
                <a:effectLst/>
                <a:latin typeface="Consolas" panose="020B0609020204030204" pitchFamily="49" charset="0"/>
              </a:rPr>
              <a:t>                // Captura qualquer exceção e imprime a mensagem de erro no console</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Console.WriteLine</a:t>
            </a:r>
            <a:r>
              <a:rPr lang="pt-BR" sz="1400" b="0" dirty="0">
                <a:solidFill>
                  <a:srgbClr val="000000"/>
                </a:solidFill>
                <a:effectLst/>
                <a:latin typeface="Consolas" panose="020B0609020204030204" pitchFamily="49" charset="0"/>
              </a:rPr>
              <a:t>(</a:t>
            </a:r>
            <a:r>
              <a:rPr lang="pt-BR" sz="1400" b="0" dirty="0">
                <a:solidFill>
                  <a:srgbClr val="A31515"/>
                </a:solidFill>
                <a:effectLst/>
                <a:latin typeface="Consolas" panose="020B0609020204030204" pitchFamily="49" charset="0"/>
              </a:rPr>
              <a:t>"Erro ao atualizar cargo: "</a:t>
            </a:r>
            <a:r>
              <a:rPr lang="pt-BR" sz="1400" b="0" dirty="0">
                <a:solidFill>
                  <a:srgbClr val="000000"/>
                </a:solidFill>
                <a:effectLst/>
                <a:latin typeface="Consolas" panose="020B0609020204030204" pitchFamily="49" charset="0"/>
              </a:rPr>
              <a:t> + </a:t>
            </a:r>
            <a:r>
              <a:rPr lang="pt-BR" sz="1400" b="0" dirty="0" err="1">
                <a:solidFill>
                  <a:srgbClr val="000000"/>
                </a:solidFill>
                <a:effectLst/>
                <a:latin typeface="Consolas" panose="020B0609020204030204" pitchFamily="49" charset="0"/>
              </a:rPr>
              <a:t>ex.Message</a:t>
            </a:r>
            <a:r>
              <a:rPr lang="pt-BR" sz="1400" b="0" dirty="0">
                <a:solidFill>
                  <a:srgbClr val="000000"/>
                </a:solidFill>
                <a:effectLst/>
                <a:latin typeface="Consolas" panose="020B0609020204030204" pitchFamily="49" charset="0"/>
              </a:rPr>
              <a:t>);</a:t>
            </a: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return</a:t>
            </a:r>
            <a:r>
              <a:rPr lang="pt-BR" sz="1400" b="0" dirty="0">
                <a:solidFill>
                  <a:srgbClr val="000000"/>
                </a:solidFill>
                <a:effectLst/>
                <a:latin typeface="Consolas" panose="020B0609020204030204" pitchFamily="49" charset="0"/>
              </a:rPr>
              <a:t> </a:t>
            </a:r>
            <a:r>
              <a:rPr lang="pt-BR" sz="1400" b="0" dirty="0">
                <a:solidFill>
                  <a:srgbClr val="0000FF"/>
                </a:solidFill>
                <a:effectLst/>
                <a:latin typeface="Consolas" panose="020B0609020204030204" pitchFamily="49" charset="0"/>
              </a:rPr>
              <a:t>false</a:t>
            </a:r>
            <a:r>
              <a:rPr lang="pt-BR" sz="1400" b="0" dirty="0">
                <a:solidFill>
                  <a:srgbClr val="000000"/>
                </a:solidFill>
                <a:effectLst/>
                <a:latin typeface="Consolas" panose="020B0609020204030204" pitchFamily="49" charset="0"/>
              </a:rPr>
              <a:t>;  </a:t>
            </a:r>
            <a:r>
              <a:rPr lang="pt-BR" sz="1400" b="0" dirty="0">
                <a:solidFill>
                  <a:srgbClr val="008000"/>
                </a:solidFill>
                <a:effectLst/>
                <a:latin typeface="Consolas" panose="020B0609020204030204" pitchFamily="49" charset="0"/>
              </a:rPr>
              <a:t>// Retorna false se ocorrer um erro</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p>
          <a:p>
            <a:pPr marL="0" indent="0">
              <a:spcBef>
                <a:spcPts val="100"/>
              </a:spcBef>
              <a:buNone/>
            </a:pPr>
            <a:r>
              <a:rPr lang="pt-BR" sz="1400" b="0" dirty="0">
                <a:solidFill>
                  <a:srgbClr val="000000"/>
                </a:solidFill>
                <a:effectLst/>
                <a:latin typeface="Consolas" panose="020B0609020204030204" pitchFamily="49" charset="0"/>
              </a:rPr>
              <a:t>        }</a:t>
            </a:r>
          </a:p>
          <a:p>
            <a:pPr marL="0" indent="0">
              <a:spcBef>
                <a:spcPts val="100"/>
              </a:spcBef>
              <a:buNone/>
            </a:pPr>
            <a:endParaRPr lang="pt-BR" sz="1400" dirty="0"/>
          </a:p>
        </p:txBody>
      </p:sp>
    </p:spTree>
    <p:extLst>
      <p:ext uri="{BB962C8B-B14F-4D97-AF65-F5344CB8AC3E}">
        <p14:creationId xmlns:p14="http://schemas.microsoft.com/office/powerpoint/2010/main" val="476081609"/>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AB24440-F4F6-2E95-1167-CACEEFB92C4D}"/>
            </a:ext>
          </a:extLst>
        </p:cNvPr>
        <p:cNvGrpSpPr/>
        <p:nvPr/>
      </p:nvGrpSpPr>
      <p:grpSpPr>
        <a:xfrm>
          <a:off x="0" y="0"/>
          <a:ext cx="0" cy="0"/>
          <a:chOff x="0" y="0"/>
          <a:chExt cx="0" cy="0"/>
        </a:xfrm>
      </p:grpSpPr>
      <p:sp>
        <p:nvSpPr>
          <p:cNvPr id="2" name="Título 1">
            <a:extLst>
              <a:ext uri="{FF2B5EF4-FFF2-40B4-BE49-F238E27FC236}">
                <a16:creationId xmlns:a16="http://schemas.microsoft.com/office/drawing/2014/main" id="{F40F1EDF-E790-6DCE-389F-5BAAA2E7FA68}"/>
              </a:ext>
            </a:extLst>
          </p:cNvPr>
          <p:cNvSpPr>
            <a:spLocks noGrp="1"/>
          </p:cNvSpPr>
          <p:nvPr>
            <p:ph type="title"/>
          </p:nvPr>
        </p:nvSpPr>
        <p:spPr>
          <a:xfrm>
            <a:off x="9072153" y="103868"/>
            <a:ext cx="3350623" cy="1325563"/>
          </a:xfrm>
        </p:spPr>
        <p:txBody>
          <a:bodyPr/>
          <a:lstStyle/>
          <a:p>
            <a:r>
              <a:rPr lang="pt-BR" dirty="0" err="1"/>
              <a:t>Cargo.cs</a:t>
            </a:r>
            <a:br>
              <a:rPr lang="pt-BR" dirty="0"/>
            </a:br>
            <a:r>
              <a:rPr lang="pt-BR" dirty="0"/>
              <a:t>6/7</a:t>
            </a:r>
          </a:p>
        </p:txBody>
      </p:sp>
      <p:sp>
        <p:nvSpPr>
          <p:cNvPr id="3" name="Espaço Reservado para Conteúdo 2">
            <a:extLst>
              <a:ext uri="{FF2B5EF4-FFF2-40B4-BE49-F238E27FC236}">
                <a16:creationId xmlns:a16="http://schemas.microsoft.com/office/drawing/2014/main" id="{354254B3-87DC-1233-24BC-DF7C32942673}"/>
              </a:ext>
            </a:extLst>
          </p:cNvPr>
          <p:cNvSpPr>
            <a:spLocks noGrp="1"/>
          </p:cNvSpPr>
          <p:nvPr>
            <p:ph idx="1"/>
          </p:nvPr>
        </p:nvSpPr>
        <p:spPr>
          <a:xfrm>
            <a:off x="431074" y="391886"/>
            <a:ext cx="11514909" cy="5972107"/>
          </a:xfrm>
        </p:spPr>
        <p:txBody>
          <a:bodyPr>
            <a:noAutofit/>
          </a:bodyPr>
          <a:lstStyle/>
          <a:p>
            <a:pPr marL="0" indent="0">
              <a:spcBef>
                <a:spcPts val="100"/>
              </a:spcBef>
              <a:buNone/>
            </a:pPr>
            <a:r>
              <a:rPr lang="pt-BR" sz="1400" b="0" dirty="0">
                <a:solidFill>
                  <a:srgbClr val="008000"/>
                </a:solidFill>
                <a:effectLst/>
                <a:latin typeface="Consolas" panose="020B0609020204030204" pitchFamily="49" charset="0"/>
              </a:rPr>
              <a:t>// Método para excluir um registro existente</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public</a:t>
            </a: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bool</a:t>
            </a:r>
            <a:r>
              <a:rPr lang="pt-BR" sz="1400" b="0" dirty="0">
                <a:solidFill>
                  <a:srgbClr val="000000"/>
                </a:solidFill>
                <a:effectLst/>
                <a:latin typeface="Consolas" panose="020B0609020204030204" pitchFamily="49" charset="0"/>
              </a:rPr>
              <a:t> Delete(){</a:t>
            </a: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try</a:t>
            </a:r>
            <a:r>
              <a:rPr lang="pt-BR" sz="1400" b="0" dirty="0">
                <a:solidFill>
                  <a:srgbClr val="000000"/>
                </a:solidFill>
                <a:effectLst/>
                <a:latin typeface="Consolas" panose="020B0609020204030204" pitchFamily="49" charset="0"/>
              </a:rPr>
              <a:t>{</a:t>
            </a:r>
          </a:p>
          <a:p>
            <a:pPr marL="0" indent="0">
              <a:spcBef>
                <a:spcPts val="100"/>
              </a:spcBef>
              <a:buNone/>
            </a:pPr>
            <a:r>
              <a:rPr lang="pt-BR" sz="1400" b="0" dirty="0">
                <a:solidFill>
                  <a:srgbClr val="008000"/>
                </a:solidFill>
                <a:effectLst/>
                <a:latin typeface="Consolas" panose="020B0609020204030204" pitchFamily="49" charset="0"/>
              </a:rPr>
              <a:t>                // Cria um comando SQL para excluir um cargo pelo Id</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MySqlCommand</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command</a:t>
            </a:r>
            <a:r>
              <a:rPr lang="pt-BR" sz="1400" b="0" dirty="0">
                <a:solidFill>
                  <a:srgbClr val="000000"/>
                </a:solidFill>
                <a:effectLst/>
                <a:latin typeface="Consolas" panose="020B0609020204030204" pitchFamily="49" charset="0"/>
              </a:rPr>
              <a:t> = </a:t>
            </a:r>
            <a:r>
              <a:rPr lang="pt-BR" sz="1400" b="0" dirty="0">
                <a:solidFill>
                  <a:srgbClr val="0000FF"/>
                </a:solidFill>
                <a:effectLst/>
                <a:latin typeface="Consolas" panose="020B0609020204030204" pitchFamily="49" charset="0"/>
              </a:rPr>
              <a:t>new</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MySqlCommand</a:t>
            </a:r>
            <a:r>
              <a:rPr lang="pt-BR" sz="1400" b="0" dirty="0">
                <a:solidFill>
                  <a:srgbClr val="000000"/>
                </a:solidFill>
                <a:effectLst/>
                <a:latin typeface="Consolas" panose="020B0609020204030204" pitchFamily="49" charset="0"/>
              </a:rPr>
              <a:t>(</a:t>
            </a:r>
            <a:r>
              <a:rPr lang="pt-BR" sz="1400" b="0" dirty="0">
                <a:solidFill>
                  <a:srgbClr val="A31515"/>
                </a:solidFill>
                <a:effectLst/>
                <a:latin typeface="Consolas" panose="020B0609020204030204" pitchFamily="49" charset="0"/>
              </a:rPr>
              <a:t>"DELETE </a:t>
            </a:r>
            <a:r>
              <a:rPr lang="pt-BR" sz="1400" b="0" dirty="0" err="1">
                <a:solidFill>
                  <a:srgbClr val="A31515"/>
                </a:solidFill>
                <a:effectLst/>
                <a:latin typeface="Consolas" panose="020B0609020204030204" pitchFamily="49" charset="0"/>
              </a:rPr>
              <a:t>FROM</a:t>
            </a:r>
            <a:r>
              <a:rPr lang="pt-BR" sz="1400" b="0" dirty="0">
                <a:solidFill>
                  <a:srgbClr val="A31515"/>
                </a:solidFill>
                <a:effectLst/>
                <a:latin typeface="Consolas" panose="020B0609020204030204" pitchFamily="49" charset="0"/>
              </a:rPr>
              <a:t> Cargo WHERE </a:t>
            </a:r>
            <a:r>
              <a:rPr lang="pt-BR" sz="1400" b="0" dirty="0" err="1">
                <a:solidFill>
                  <a:srgbClr val="A31515"/>
                </a:solidFill>
                <a:effectLst/>
                <a:latin typeface="Consolas" panose="020B0609020204030204" pitchFamily="49" charset="0"/>
              </a:rPr>
              <a:t>idCargo</a:t>
            </a:r>
            <a:r>
              <a:rPr lang="pt-BR" sz="1400" b="0" dirty="0">
                <a:solidFill>
                  <a:srgbClr val="A31515"/>
                </a:solidFill>
                <a:effectLst/>
                <a:latin typeface="Consolas" panose="020B0609020204030204" pitchFamily="49" charset="0"/>
              </a:rPr>
              <a:t> = @idCargo"</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Banco.GetConnection</a:t>
            </a:r>
            <a:r>
              <a:rPr lang="pt-BR" sz="1400" b="0" dirty="0">
                <a:solidFill>
                  <a:srgbClr val="000000"/>
                </a:solidFill>
                <a:effectLst/>
                <a:latin typeface="Consolas" panose="020B0609020204030204" pitchFamily="49" charset="0"/>
              </a:rPr>
              <a:t>());</a:t>
            </a:r>
          </a:p>
          <a:p>
            <a:pPr marL="0" indent="0">
              <a:spcBef>
                <a:spcPts val="100"/>
              </a:spcBef>
              <a:buNone/>
            </a:pPr>
            <a:br>
              <a:rPr lang="pt-BR" sz="1400" b="0" dirty="0">
                <a:solidFill>
                  <a:srgbClr val="000000"/>
                </a:solidFill>
                <a:effectLst/>
                <a:latin typeface="Consolas" panose="020B0609020204030204" pitchFamily="49" charset="0"/>
              </a:rPr>
            </a:br>
            <a:r>
              <a:rPr lang="pt-BR" sz="1400" b="0" dirty="0">
                <a:solidFill>
                  <a:srgbClr val="008000"/>
                </a:solidFill>
                <a:effectLst/>
                <a:latin typeface="Consolas" panose="020B0609020204030204" pitchFamily="49" charset="0"/>
              </a:rPr>
              <a:t>                // Adiciona o </a:t>
            </a:r>
            <a:r>
              <a:rPr lang="pt-BR" sz="1400" b="0" dirty="0" err="1">
                <a:solidFill>
                  <a:srgbClr val="008000"/>
                </a:solidFill>
                <a:effectLst/>
                <a:latin typeface="Consolas" panose="020B0609020204030204" pitchFamily="49" charset="0"/>
              </a:rPr>
              <a:t>IdCargo</a:t>
            </a:r>
            <a:r>
              <a:rPr lang="pt-BR" sz="1400" b="0" dirty="0">
                <a:solidFill>
                  <a:srgbClr val="008000"/>
                </a:solidFill>
                <a:effectLst/>
                <a:latin typeface="Consolas" panose="020B0609020204030204" pitchFamily="49" charset="0"/>
              </a:rPr>
              <a:t> como parâmetro para a consulta</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command.Parameters.AddWithValue</a:t>
            </a:r>
            <a:r>
              <a:rPr lang="pt-BR" sz="1400" b="0" dirty="0">
                <a:solidFill>
                  <a:srgbClr val="000000"/>
                </a:solidFill>
                <a:effectLst/>
                <a:latin typeface="Consolas" panose="020B0609020204030204" pitchFamily="49" charset="0"/>
              </a:rPr>
              <a:t>(</a:t>
            </a:r>
            <a:r>
              <a:rPr lang="pt-BR" sz="1400" b="0" dirty="0">
                <a:solidFill>
                  <a:srgbClr val="A31515"/>
                </a:solidFill>
                <a:effectLst/>
                <a:latin typeface="Consolas" panose="020B0609020204030204" pitchFamily="49" charset="0"/>
              </a:rPr>
              <a:t>"@</a:t>
            </a:r>
            <a:r>
              <a:rPr lang="pt-BR" sz="1400" b="0" dirty="0" err="1">
                <a:solidFill>
                  <a:srgbClr val="A31515"/>
                </a:solidFill>
                <a:effectLst/>
                <a:latin typeface="Consolas" panose="020B0609020204030204" pitchFamily="49" charset="0"/>
              </a:rPr>
              <a:t>idCargo</a:t>
            </a:r>
            <a:r>
              <a:rPr lang="pt-BR" sz="1400" b="0" dirty="0">
                <a:solidFill>
                  <a:srgbClr val="A31515"/>
                </a:solidFill>
                <a:effectLst/>
                <a:latin typeface="Consolas" panose="020B0609020204030204" pitchFamily="49" charset="0"/>
              </a:rPr>
              <a:t>"</a:t>
            </a: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this</a:t>
            </a:r>
            <a:r>
              <a:rPr lang="pt-BR" sz="1400" b="0" dirty="0" err="1">
                <a:solidFill>
                  <a:srgbClr val="000000"/>
                </a:solidFill>
                <a:effectLst/>
                <a:latin typeface="Consolas" panose="020B0609020204030204" pitchFamily="49" charset="0"/>
              </a:rPr>
              <a:t>.IdCargo</a:t>
            </a:r>
            <a:r>
              <a:rPr lang="pt-BR" sz="1400" b="0" dirty="0">
                <a:solidFill>
                  <a:srgbClr val="000000"/>
                </a:solidFill>
                <a:effectLst/>
                <a:latin typeface="Consolas" panose="020B0609020204030204" pitchFamily="49" charset="0"/>
              </a:rPr>
              <a:t>);</a:t>
            </a:r>
          </a:p>
          <a:p>
            <a:pPr marL="0" indent="0">
              <a:spcBef>
                <a:spcPts val="100"/>
              </a:spcBef>
              <a:buNone/>
            </a:pPr>
            <a:br>
              <a:rPr lang="pt-BR" sz="1400" b="0" dirty="0">
                <a:solidFill>
                  <a:srgbClr val="000000"/>
                </a:solidFill>
                <a:effectLst/>
                <a:latin typeface="Consolas" panose="020B0609020204030204" pitchFamily="49" charset="0"/>
              </a:rPr>
            </a:br>
            <a:r>
              <a:rPr lang="pt-BR" sz="1400" b="0" dirty="0">
                <a:solidFill>
                  <a:srgbClr val="008000"/>
                </a:solidFill>
                <a:effectLst/>
                <a:latin typeface="Consolas" panose="020B0609020204030204" pitchFamily="49" charset="0"/>
              </a:rPr>
              <a:t>                // Executa a consulta e retorna o número de linhas afetadas</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int</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qtdCargosExcluidos</a:t>
            </a:r>
            <a:r>
              <a:rPr lang="pt-BR" sz="1400" b="0" dirty="0">
                <a:solidFill>
                  <a:srgbClr val="000000"/>
                </a:solidFill>
                <a:effectLst/>
                <a:latin typeface="Consolas" panose="020B0609020204030204" pitchFamily="49" charset="0"/>
              </a:rPr>
              <a:t> = </a:t>
            </a:r>
            <a:r>
              <a:rPr lang="pt-BR" sz="1400" b="0" dirty="0" err="1">
                <a:solidFill>
                  <a:srgbClr val="000000"/>
                </a:solidFill>
                <a:effectLst/>
                <a:latin typeface="Consolas" panose="020B0609020204030204" pitchFamily="49" charset="0"/>
              </a:rPr>
              <a:t>command.ExecuteNonQuery</a:t>
            </a:r>
            <a:r>
              <a:rPr lang="pt-BR" sz="1400" b="0" dirty="0">
                <a:solidFill>
                  <a:srgbClr val="000000"/>
                </a:solidFill>
                <a:effectLst/>
                <a:latin typeface="Consolas" panose="020B0609020204030204" pitchFamily="49" charset="0"/>
              </a:rPr>
              <a:t>();</a:t>
            </a:r>
          </a:p>
          <a:p>
            <a:pPr marL="0" indent="0">
              <a:spcBef>
                <a:spcPts val="100"/>
              </a:spcBef>
              <a:buNone/>
            </a:pPr>
            <a:br>
              <a:rPr lang="pt-BR" sz="1400" b="0" dirty="0">
                <a:solidFill>
                  <a:srgbClr val="000000"/>
                </a:solidFill>
                <a:effectLst/>
                <a:latin typeface="Consolas" panose="020B0609020204030204" pitchFamily="49" charset="0"/>
              </a:rPr>
            </a:br>
            <a:r>
              <a:rPr lang="pt-BR" sz="1400" b="0" dirty="0">
                <a:solidFill>
                  <a:srgbClr val="008000"/>
                </a:solidFill>
                <a:effectLst/>
                <a:latin typeface="Consolas" panose="020B0609020204030204" pitchFamily="49" charset="0"/>
              </a:rPr>
              <a:t>                // Retorna </a:t>
            </a:r>
            <a:r>
              <a:rPr lang="pt-BR" sz="1400" b="0" dirty="0" err="1">
                <a:solidFill>
                  <a:srgbClr val="008000"/>
                </a:solidFill>
                <a:effectLst/>
                <a:latin typeface="Consolas" panose="020B0609020204030204" pitchFamily="49" charset="0"/>
              </a:rPr>
              <a:t>true</a:t>
            </a:r>
            <a:r>
              <a:rPr lang="pt-BR" sz="1400" b="0" dirty="0">
                <a:solidFill>
                  <a:srgbClr val="008000"/>
                </a:solidFill>
                <a:effectLst/>
                <a:latin typeface="Consolas" panose="020B0609020204030204" pitchFamily="49" charset="0"/>
              </a:rPr>
              <a:t> se pelo menos um registro foi excluído</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return</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qtdCargosExcluidos</a:t>
            </a:r>
            <a:r>
              <a:rPr lang="pt-BR" sz="1400" b="0" dirty="0">
                <a:solidFill>
                  <a:srgbClr val="000000"/>
                </a:solidFill>
                <a:effectLst/>
                <a:latin typeface="Consolas" panose="020B0609020204030204" pitchFamily="49" charset="0"/>
              </a:rPr>
              <a:t> &gt; </a:t>
            </a:r>
            <a:r>
              <a:rPr lang="pt-BR" sz="1400" b="0" dirty="0">
                <a:solidFill>
                  <a:srgbClr val="098658"/>
                </a:solidFill>
                <a:effectLst/>
                <a:latin typeface="Consolas" panose="020B0609020204030204" pitchFamily="49" charset="0"/>
              </a:rPr>
              <a:t>0</a:t>
            </a:r>
            <a:r>
              <a:rPr lang="pt-BR" sz="1400" b="0" dirty="0">
                <a:solidFill>
                  <a:srgbClr val="000000"/>
                </a:solidFill>
                <a:effectLst/>
                <a:latin typeface="Consolas" panose="020B0609020204030204" pitchFamily="49" charset="0"/>
              </a:rPr>
              <a:t>;</a:t>
            </a:r>
          </a:p>
          <a:p>
            <a:pPr marL="0" indent="0">
              <a:spcBef>
                <a:spcPts val="100"/>
              </a:spcBef>
              <a:buNone/>
            </a:pPr>
            <a:r>
              <a:rPr lang="pt-BR" sz="1400" b="0" dirty="0">
                <a:solidFill>
                  <a:srgbClr val="000000"/>
                </a:solidFill>
                <a:effectLst/>
                <a:latin typeface="Consolas" panose="020B0609020204030204" pitchFamily="49" charset="0"/>
              </a:rPr>
              <a:t>            }</a:t>
            </a:r>
            <a:r>
              <a:rPr lang="pt-BR" sz="1400" b="0" dirty="0">
                <a:solidFill>
                  <a:srgbClr val="0000FF"/>
                </a:solidFill>
                <a:effectLst/>
                <a:latin typeface="Consolas" panose="020B0609020204030204" pitchFamily="49" charset="0"/>
              </a:rPr>
              <a:t>catch</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Exception</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ex</a:t>
            </a:r>
            <a:r>
              <a:rPr lang="pt-BR" sz="1400" b="0" dirty="0">
                <a:solidFill>
                  <a:srgbClr val="000000"/>
                </a:solidFill>
                <a:effectLst/>
                <a:latin typeface="Consolas" panose="020B0609020204030204" pitchFamily="49" charset="0"/>
              </a:rPr>
              <a:t>){</a:t>
            </a:r>
          </a:p>
          <a:p>
            <a:pPr marL="0" indent="0">
              <a:spcBef>
                <a:spcPts val="100"/>
              </a:spcBef>
              <a:buNone/>
            </a:pPr>
            <a:r>
              <a:rPr lang="pt-BR" sz="1400" b="0" dirty="0">
                <a:solidFill>
                  <a:srgbClr val="008000"/>
                </a:solidFill>
                <a:effectLst/>
                <a:latin typeface="Consolas" panose="020B0609020204030204" pitchFamily="49" charset="0"/>
              </a:rPr>
              <a:t>                // Captura qualquer exceção e imprime a mensagem de erro no console</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Console.WriteLine</a:t>
            </a:r>
            <a:r>
              <a:rPr lang="pt-BR" sz="1400" b="0" dirty="0">
                <a:solidFill>
                  <a:srgbClr val="000000"/>
                </a:solidFill>
                <a:effectLst/>
                <a:latin typeface="Consolas" panose="020B0609020204030204" pitchFamily="49" charset="0"/>
              </a:rPr>
              <a:t>(</a:t>
            </a:r>
            <a:r>
              <a:rPr lang="pt-BR" sz="1400" b="0" dirty="0">
                <a:solidFill>
                  <a:srgbClr val="A31515"/>
                </a:solidFill>
                <a:effectLst/>
                <a:latin typeface="Consolas" panose="020B0609020204030204" pitchFamily="49" charset="0"/>
              </a:rPr>
              <a:t>"Erro ao excluir cargo: "</a:t>
            </a:r>
            <a:r>
              <a:rPr lang="pt-BR" sz="1400" b="0" dirty="0">
                <a:solidFill>
                  <a:srgbClr val="000000"/>
                </a:solidFill>
                <a:effectLst/>
                <a:latin typeface="Consolas" panose="020B0609020204030204" pitchFamily="49" charset="0"/>
              </a:rPr>
              <a:t> + </a:t>
            </a:r>
            <a:r>
              <a:rPr lang="pt-BR" sz="1400" b="0" dirty="0" err="1">
                <a:solidFill>
                  <a:srgbClr val="000000"/>
                </a:solidFill>
                <a:effectLst/>
                <a:latin typeface="Consolas" panose="020B0609020204030204" pitchFamily="49" charset="0"/>
              </a:rPr>
              <a:t>ex.Message</a:t>
            </a:r>
            <a:r>
              <a:rPr lang="pt-BR" sz="1400" b="0" dirty="0">
                <a:solidFill>
                  <a:srgbClr val="000000"/>
                </a:solidFill>
                <a:effectLst/>
                <a:latin typeface="Consolas" panose="020B0609020204030204" pitchFamily="49" charset="0"/>
              </a:rPr>
              <a:t>);</a:t>
            </a: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return</a:t>
            </a:r>
            <a:r>
              <a:rPr lang="pt-BR" sz="1400" b="0" dirty="0">
                <a:solidFill>
                  <a:srgbClr val="000000"/>
                </a:solidFill>
                <a:effectLst/>
                <a:latin typeface="Consolas" panose="020B0609020204030204" pitchFamily="49" charset="0"/>
              </a:rPr>
              <a:t> </a:t>
            </a:r>
            <a:r>
              <a:rPr lang="pt-BR" sz="1400" b="0" dirty="0">
                <a:solidFill>
                  <a:srgbClr val="0000FF"/>
                </a:solidFill>
                <a:effectLst/>
                <a:latin typeface="Consolas" panose="020B0609020204030204" pitchFamily="49" charset="0"/>
              </a:rPr>
              <a:t>false</a:t>
            </a:r>
            <a:r>
              <a:rPr lang="pt-BR" sz="1400" b="0" dirty="0">
                <a:solidFill>
                  <a:srgbClr val="000000"/>
                </a:solidFill>
                <a:effectLst/>
                <a:latin typeface="Consolas" panose="020B0609020204030204" pitchFamily="49" charset="0"/>
              </a:rPr>
              <a:t>;  </a:t>
            </a:r>
            <a:r>
              <a:rPr lang="pt-BR" sz="1400" b="0" dirty="0">
                <a:solidFill>
                  <a:srgbClr val="008000"/>
                </a:solidFill>
                <a:effectLst/>
                <a:latin typeface="Consolas" panose="020B0609020204030204" pitchFamily="49" charset="0"/>
              </a:rPr>
              <a:t>// Retorna false se ocorrer um erro</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p>
          <a:p>
            <a:pPr marL="0" indent="0">
              <a:spcBef>
                <a:spcPts val="100"/>
              </a:spcBef>
              <a:buNone/>
            </a:pPr>
            <a:r>
              <a:rPr lang="pt-BR" sz="1400" b="0" dirty="0">
                <a:solidFill>
                  <a:srgbClr val="000000"/>
                </a:solidFill>
                <a:effectLst/>
                <a:latin typeface="Consolas" panose="020B0609020204030204" pitchFamily="49" charset="0"/>
              </a:rPr>
              <a:t>        }</a:t>
            </a:r>
          </a:p>
          <a:p>
            <a:pPr marL="0" indent="0">
              <a:spcBef>
                <a:spcPts val="100"/>
              </a:spcBef>
              <a:buNone/>
            </a:pPr>
            <a:endParaRPr lang="pt-BR" sz="1400" dirty="0"/>
          </a:p>
        </p:txBody>
      </p:sp>
    </p:spTree>
    <p:extLst>
      <p:ext uri="{BB962C8B-B14F-4D97-AF65-F5344CB8AC3E}">
        <p14:creationId xmlns:p14="http://schemas.microsoft.com/office/powerpoint/2010/main" val="390590036"/>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0ED513F-5178-F354-77B3-214A5FC5DE4E}"/>
            </a:ext>
          </a:extLst>
        </p:cNvPr>
        <p:cNvGrpSpPr/>
        <p:nvPr/>
      </p:nvGrpSpPr>
      <p:grpSpPr>
        <a:xfrm>
          <a:off x="0" y="0"/>
          <a:ext cx="0" cy="0"/>
          <a:chOff x="0" y="0"/>
          <a:chExt cx="0" cy="0"/>
        </a:xfrm>
      </p:grpSpPr>
      <p:sp>
        <p:nvSpPr>
          <p:cNvPr id="2" name="Título 1">
            <a:extLst>
              <a:ext uri="{FF2B5EF4-FFF2-40B4-BE49-F238E27FC236}">
                <a16:creationId xmlns:a16="http://schemas.microsoft.com/office/drawing/2014/main" id="{2EDA00BC-A847-B791-087B-D0FB5E1C4645}"/>
              </a:ext>
            </a:extLst>
          </p:cNvPr>
          <p:cNvSpPr>
            <a:spLocks noGrp="1"/>
          </p:cNvSpPr>
          <p:nvPr>
            <p:ph type="title"/>
          </p:nvPr>
        </p:nvSpPr>
        <p:spPr>
          <a:xfrm>
            <a:off x="9072153" y="103868"/>
            <a:ext cx="3350623" cy="1325563"/>
          </a:xfrm>
        </p:spPr>
        <p:txBody>
          <a:bodyPr/>
          <a:lstStyle/>
          <a:p>
            <a:r>
              <a:rPr lang="pt-BR" dirty="0" err="1"/>
              <a:t>Cargo.cs</a:t>
            </a:r>
            <a:br>
              <a:rPr lang="pt-BR" dirty="0"/>
            </a:br>
            <a:r>
              <a:rPr lang="pt-BR" dirty="0"/>
              <a:t>7/7</a:t>
            </a:r>
          </a:p>
        </p:txBody>
      </p:sp>
      <p:sp>
        <p:nvSpPr>
          <p:cNvPr id="3" name="Espaço Reservado para Conteúdo 2">
            <a:extLst>
              <a:ext uri="{FF2B5EF4-FFF2-40B4-BE49-F238E27FC236}">
                <a16:creationId xmlns:a16="http://schemas.microsoft.com/office/drawing/2014/main" id="{12A81E7F-97A3-1C91-E740-F85BD90309E5}"/>
              </a:ext>
            </a:extLst>
          </p:cNvPr>
          <p:cNvSpPr>
            <a:spLocks noGrp="1"/>
          </p:cNvSpPr>
          <p:nvPr>
            <p:ph idx="1"/>
          </p:nvPr>
        </p:nvSpPr>
        <p:spPr>
          <a:xfrm>
            <a:off x="431074" y="391886"/>
            <a:ext cx="11514909" cy="5972107"/>
          </a:xfrm>
        </p:spPr>
        <p:txBody>
          <a:bodyPr>
            <a:noAutofit/>
          </a:bodyPr>
          <a:lstStyle/>
          <a:p>
            <a:pPr marL="0" indent="0">
              <a:spcBef>
                <a:spcPts val="100"/>
              </a:spcBef>
              <a:buNone/>
            </a:pPr>
            <a:r>
              <a:rPr lang="pt-BR" sz="1400" b="0" dirty="0">
                <a:solidFill>
                  <a:srgbClr val="008000"/>
                </a:solidFill>
                <a:effectLst/>
                <a:latin typeface="Consolas" panose="020B0609020204030204" pitchFamily="49" charset="0"/>
              </a:rPr>
              <a:t>// Método para verificar se um cargo com o mesmo nome já existe no banco de dados</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public</a:t>
            </a: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bool</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IsCargoByNomeCargo</a:t>
            </a:r>
            <a:r>
              <a:rPr lang="pt-BR" sz="1400" b="0" dirty="0">
                <a:solidFill>
                  <a:srgbClr val="000000"/>
                </a:solidFill>
                <a:effectLst/>
                <a:latin typeface="Consolas" panose="020B0609020204030204" pitchFamily="49" charset="0"/>
              </a:rPr>
              <a:t>(</a:t>
            </a:r>
            <a:r>
              <a:rPr lang="pt-BR" sz="1400" b="0" dirty="0" err="1">
                <a:solidFill>
                  <a:srgbClr val="0000FF"/>
                </a:solidFill>
                <a:effectLst/>
                <a:latin typeface="Consolas" panose="020B0609020204030204" pitchFamily="49" charset="0"/>
              </a:rPr>
              <a:t>string</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nomeCargo</a:t>
            </a:r>
            <a:r>
              <a:rPr lang="pt-BR" sz="1400" b="0" dirty="0">
                <a:solidFill>
                  <a:srgbClr val="000000"/>
                </a:solidFill>
                <a:effectLst/>
                <a:latin typeface="Consolas" panose="020B0609020204030204" pitchFamily="49" charset="0"/>
              </a:rPr>
              <a:t>){</a:t>
            </a: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bool</a:t>
            </a:r>
            <a:r>
              <a:rPr lang="pt-BR" sz="1400" b="0" dirty="0">
                <a:solidFill>
                  <a:srgbClr val="000000"/>
                </a:solidFill>
                <a:effectLst/>
                <a:latin typeface="Consolas" panose="020B0609020204030204" pitchFamily="49" charset="0"/>
              </a:rPr>
              <a:t> existe = </a:t>
            </a:r>
            <a:r>
              <a:rPr lang="pt-BR" sz="1400" b="0" dirty="0">
                <a:solidFill>
                  <a:srgbClr val="0000FF"/>
                </a:solidFill>
                <a:effectLst/>
                <a:latin typeface="Consolas" panose="020B0609020204030204" pitchFamily="49" charset="0"/>
              </a:rPr>
              <a:t>false</a:t>
            </a:r>
            <a:r>
              <a:rPr lang="pt-BR" sz="1400" b="0" dirty="0">
                <a:solidFill>
                  <a:srgbClr val="000000"/>
                </a:solidFill>
                <a:effectLst/>
                <a:latin typeface="Consolas" panose="020B0609020204030204" pitchFamily="49" charset="0"/>
              </a:rPr>
              <a:t>;  </a:t>
            </a:r>
            <a:r>
              <a:rPr lang="pt-BR" sz="1400" b="0" dirty="0">
                <a:solidFill>
                  <a:srgbClr val="008000"/>
                </a:solidFill>
                <a:effectLst/>
                <a:latin typeface="Consolas" panose="020B0609020204030204" pitchFamily="49" charset="0"/>
              </a:rPr>
              <a:t>// Variável que indica se o cargo já existe</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try</a:t>
            </a:r>
            <a:r>
              <a:rPr lang="pt-BR" sz="1400" b="0" dirty="0">
                <a:solidFill>
                  <a:srgbClr val="000000"/>
                </a:solidFill>
                <a:effectLst/>
                <a:latin typeface="Consolas" panose="020B0609020204030204" pitchFamily="49" charset="0"/>
              </a:rPr>
              <a:t>{</a:t>
            </a:r>
          </a:p>
          <a:p>
            <a:pPr marL="0" indent="0">
              <a:spcBef>
                <a:spcPts val="100"/>
              </a:spcBef>
              <a:buNone/>
            </a:pPr>
            <a:r>
              <a:rPr lang="pt-BR" sz="1400" b="0" dirty="0">
                <a:solidFill>
                  <a:srgbClr val="008000"/>
                </a:solidFill>
                <a:effectLst/>
                <a:latin typeface="Consolas" panose="020B0609020204030204" pitchFamily="49" charset="0"/>
              </a:rPr>
              <a:t>                // Cria um comando SQL para contar quantos cargos existem com o nome fornecido</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MySqlCommand</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mySqlCommand</a:t>
            </a:r>
            <a:r>
              <a:rPr lang="pt-BR" sz="1400" b="0" dirty="0">
                <a:solidFill>
                  <a:srgbClr val="000000"/>
                </a:solidFill>
                <a:effectLst/>
                <a:latin typeface="Consolas" panose="020B0609020204030204" pitchFamily="49" charset="0"/>
              </a:rPr>
              <a:t> = </a:t>
            </a:r>
            <a:r>
              <a:rPr lang="pt-BR" sz="1400" b="0" dirty="0">
                <a:solidFill>
                  <a:srgbClr val="0000FF"/>
                </a:solidFill>
                <a:effectLst/>
                <a:latin typeface="Consolas" panose="020B0609020204030204" pitchFamily="49" charset="0"/>
              </a:rPr>
              <a:t>new</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MySqlCommand</a:t>
            </a:r>
            <a:r>
              <a:rPr lang="pt-BR" sz="1400" b="0" dirty="0">
                <a:solidFill>
                  <a:srgbClr val="000000"/>
                </a:solidFill>
                <a:effectLst/>
                <a:latin typeface="Consolas" panose="020B0609020204030204" pitchFamily="49" charset="0"/>
              </a:rPr>
              <a:t>(</a:t>
            </a:r>
            <a:r>
              <a:rPr lang="pt-BR" sz="1400" b="0" dirty="0">
                <a:solidFill>
                  <a:srgbClr val="A31515"/>
                </a:solidFill>
                <a:effectLst/>
                <a:latin typeface="Consolas" panose="020B0609020204030204" pitchFamily="49" charset="0"/>
              </a:rPr>
              <a:t>"</a:t>
            </a:r>
            <a:r>
              <a:rPr lang="pt-BR" sz="1400" b="0" dirty="0" err="1">
                <a:solidFill>
                  <a:srgbClr val="A31515"/>
                </a:solidFill>
                <a:effectLst/>
                <a:latin typeface="Consolas" panose="020B0609020204030204" pitchFamily="49" charset="0"/>
              </a:rPr>
              <a:t>SELECT</a:t>
            </a:r>
            <a:r>
              <a:rPr lang="pt-BR" sz="1400" b="0" dirty="0">
                <a:solidFill>
                  <a:srgbClr val="A31515"/>
                </a:solidFill>
                <a:effectLst/>
                <a:latin typeface="Consolas" panose="020B0609020204030204" pitchFamily="49" charset="0"/>
              </a:rPr>
              <a:t> COUNT(*) as </a:t>
            </a:r>
            <a:r>
              <a:rPr lang="pt-BR" sz="1400" b="0" dirty="0" err="1">
                <a:solidFill>
                  <a:srgbClr val="A31515"/>
                </a:solidFill>
                <a:effectLst/>
                <a:latin typeface="Consolas" panose="020B0609020204030204" pitchFamily="49" charset="0"/>
              </a:rPr>
              <a:t>qtd</a:t>
            </a:r>
            <a:r>
              <a:rPr lang="pt-BR" sz="1400" b="0" dirty="0">
                <a:solidFill>
                  <a:srgbClr val="A31515"/>
                </a:solidFill>
                <a:effectLst/>
                <a:latin typeface="Consolas" panose="020B0609020204030204" pitchFamily="49" charset="0"/>
              </a:rPr>
              <a:t> </a:t>
            </a:r>
            <a:r>
              <a:rPr lang="pt-BR" sz="1400" b="0" dirty="0" err="1">
                <a:solidFill>
                  <a:srgbClr val="A31515"/>
                </a:solidFill>
                <a:effectLst/>
                <a:latin typeface="Consolas" panose="020B0609020204030204" pitchFamily="49" charset="0"/>
              </a:rPr>
              <a:t>FROM</a:t>
            </a:r>
            <a:r>
              <a:rPr lang="pt-BR" sz="1400" b="0" dirty="0">
                <a:solidFill>
                  <a:srgbClr val="A31515"/>
                </a:solidFill>
                <a:effectLst/>
                <a:latin typeface="Consolas" panose="020B0609020204030204" pitchFamily="49" charset="0"/>
              </a:rPr>
              <a:t> Cargo WHERE </a:t>
            </a:r>
            <a:r>
              <a:rPr lang="pt-BR" sz="1400" b="0" dirty="0" err="1">
                <a:solidFill>
                  <a:srgbClr val="A31515"/>
                </a:solidFill>
                <a:effectLst/>
                <a:latin typeface="Consolas" panose="020B0609020204030204" pitchFamily="49" charset="0"/>
              </a:rPr>
              <a:t>nomeCargo</a:t>
            </a:r>
            <a:r>
              <a:rPr lang="pt-BR" sz="1400" b="0" dirty="0">
                <a:solidFill>
                  <a:srgbClr val="A31515"/>
                </a:solidFill>
                <a:effectLst/>
                <a:latin typeface="Consolas" panose="020B0609020204030204" pitchFamily="49" charset="0"/>
              </a:rPr>
              <a:t> = @nomeCargo"</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Banco.GetConnection</a:t>
            </a:r>
            <a:r>
              <a:rPr lang="pt-BR" sz="1400" b="0" dirty="0">
                <a:solidFill>
                  <a:srgbClr val="000000"/>
                </a:solidFill>
                <a:effectLst/>
                <a:latin typeface="Consolas" panose="020B0609020204030204" pitchFamily="49" charset="0"/>
              </a:rPr>
              <a:t>());</a:t>
            </a:r>
            <a:br>
              <a:rPr lang="pt-BR" sz="1400" b="0" dirty="0">
                <a:solidFill>
                  <a:srgbClr val="000000"/>
                </a:solidFill>
                <a:effectLst/>
                <a:latin typeface="Consolas" panose="020B0609020204030204" pitchFamily="49" charset="0"/>
              </a:rPr>
            </a:br>
            <a:r>
              <a:rPr lang="pt-BR" sz="1400" b="0" dirty="0">
                <a:solidFill>
                  <a:srgbClr val="008000"/>
                </a:solidFill>
                <a:effectLst/>
                <a:latin typeface="Consolas" panose="020B0609020204030204" pitchFamily="49" charset="0"/>
              </a:rPr>
              <a:t>                // Adiciona o nome do cargo como parâmetro para a consulta</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mySqlCommand.Parameters.AddWithValue</a:t>
            </a:r>
            <a:r>
              <a:rPr lang="pt-BR" sz="1400" b="0" dirty="0">
                <a:solidFill>
                  <a:srgbClr val="000000"/>
                </a:solidFill>
                <a:effectLst/>
                <a:latin typeface="Consolas" panose="020B0609020204030204" pitchFamily="49" charset="0"/>
              </a:rPr>
              <a:t>(</a:t>
            </a:r>
            <a:r>
              <a:rPr lang="pt-BR" sz="1400" b="0" dirty="0">
                <a:solidFill>
                  <a:srgbClr val="A31515"/>
                </a:solidFill>
                <a:effectLst/>
                <a:latin typeface="Consolas" panose="020B0609020204030204" pitchFamily="49" charset="0"/>
              </a:rPr>
              <a:t>"@</a:t>
            </a:r>
            <a:r>
              <a:rPr lang="pt-BR" sz="1400" b="0" dirty="0" err="1">
                <a:solidFill>
                  <a:srgbClr val="A31515"/>
                </a:solidFill>
                <a:effectLst/>
                <a:latin typeface="Consolas" panose="020B0609020204030204" pitchFamily="49" charset="0"/>
              </a:rPr>
              <a:t>nomeCargo</a:t>
            </a:r>
            <a:r>
              <a:rPr lang="pt-BR" sz="1400" b="0" dirty="0">
                <a:solidFill>
                  <a:srgbClr val="A31515"/>
                </a:solidFill>
                <a:effectLst/>
                <a:latin typeface="Consolas" panose="020B0609020204030204" pitchFamily="49" charset="0"/>
              </a:rPr>
              <a:t>"</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nomeCargo</a:t>
            </a:r>
            <a:r>
              <a:rPr lang="pt-BR" sz="1400" b="0" dirty="0">
                <a:solidFill>
                  <a:srgbClr val="000000"/>
                </a:solidFill>
                <a:effectLst/>
                <a:latin typeface="Consolas" panose="020B0609020204030204" pitchFamily="49" charset="0"/>
              </a:rPr>
              <a:t>);</a:t>
            </a:r>
            <a:br>
              <a:rPr lang="pt-BR" sz="1400" b="0" dirty="0">
                <a:solidFill>
                  <a:srgbClr val="000000"/>
                </a:solidFill>
                <a:effectLst/>
                <a:latin typeface="Consolas" panose="020B0609020204030204" pitchFamily="49" charset="0"/>
              </a:rPr>
            </a:br>
            <a:r>
              <a:rPr lang="pt-BR" sz="1400" b="0" dirty="0">
                <a:solidFill>
                  <a:srgbClr val="008000"/>
                </a:solidFill>
                <a:effectLst/>
                <a:latin typeface="Consolas" panose="020B0609020204030204" pitchFamily="49" charset="0"/>
              </a:rPr>
              <a:t>                // Executa a consulta e obtém o resultado (campo </a:t>
            </a:r>
            <a:r>
              <a:rPr lang="pt-BR" sz="1400" b="0" dirty="0" err="1">
                <a:solidFill>
                  <a:srgbClr val="008000"/>
                </a:solidFill>
                <a:effectLst/>
                <a:latin typeface="Consolas" panose="020B0609020204030204" pitchFamily="49" charset="0"/>
              </a:rPr>
              <a:t>qtd</a:t>
            </a:r>
            <a:r>
              <a:rPr lang="pt-BR" sz="1400" b="0" dirty="0">
                <a:solidFill>
                  <a:srgbClr val="008000"/>
                </a:solidFill>
                <a:effectLst/>
                <a:latin typeface="Consolas" panose="020B0609020204030204" pitchFamily="49" charset="0"/>
              </a:rPr>
              <a:t> do </a:t>
            </a:r>
            <a:r>
              <a:rPr lang="pt-BR" sz="1400" b="0" dirty="0" err="1">
                <a:solidFill>
                  <a:srgbClr val="008000"/>
                </a:solidFill>
                <a:effectLst/>
                <a:latin typeface="Consolas" panose="020B0609020204030204" pitchFamily="49" charset="0"/>
              </a:rPr>
              <a:t>SELECT</a:t>
            </a:r>
            <a:r>
              <a:rPr lang="pt-BR" sz="1400" b="0" dirty="0">
                <a:solidFill>
                  <a:srgbClr val="008000"/>
                </a:solidFill>
                <a:effectLst/>
                <a:latin typeface="Consolas" panose="020B0609020204030204" pitchFamily="49" charset="0"/>
              </a:rPr>
              <a:t>)</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object</a:t>
            </a:r>
            <a:r>
              <a:rPr lang="pt-BR" sz="1400" b="0" dirty="0">
                <a:solidFill>
                  <a:srgbClr val="000000"/>
                </a:solidFill>
                <a:effectLst/>
                <a:latin typeface="Consolas" panose="020B0609020204030204" pitchFamily="49" charset="0"/>
              </a:rPr>
              <a:t> resultado = </a:t>
            </a:r>
            <a:r>
              <a:rPr lang="pt-BR" sz="1400" b="0" dirty="0" err="1">
                <a:solidFill>
                  <a:srgbClr val="000000"/>
                </a:solidFill>
                <a:effectLst/>
                <a:latin typeface="Consolas" panose="020B0609020204030204" pitchFamily="49" charset="0"/>
              </a:rPr>
              <a:t>mySqlCommand.ExecuteScalar</a:t>
            </a:r>
            <a:r>
              <a:rPr lang="pt-BR" sz="1400" b="0" dirty="0">
                <a:solidFill>
                  <a:srgbClr val="000000"/>
                </a:solidFill>
                <a:effectLst/>
                <a:latin typeface="Consolas" panose="020B0609020204030204" pitchFamily="49" charset="0"/>
              </a:rPr>
              <a:t>();  </a:t>
            </a:r>
            <a:r>
              <a:rPr lang="pt-BR" sz="1400" b="0" dirty="0">
                <a:solidFill>
                  <a:srgbClr val="008000"/>
                </a:solidFill>
                <a:effectLst/>
                <a:latin typeface="Consolas" panose="020B0609020204030204" pitchFamily="49" charset="0"/>
              </a:rPr>
              <a:t>// </a:t>
            </a:r>
            <a:r>
              <a:rPr lang="pt-BR" sz="1400" b="0" dirty="0" err="1">
                <a:solidFill>
                  <a:srgbClr val="008000"/>
                </a:solidFill>
                <a:effectLst/>
                <a:latin typeface="Consolas" panose="020B0609020204030204" pitchFamily="49" charset="0"/>
              </a:rPr>
              <a:t>ExecuteScalar</a:t>
            </a:r>
            <a:r>
              <a:rPr lang="pt-BR" sz="1400" b="0" dirty="0">
                <a:solidFill>
                  <a:srgbClr val="008000"/>
                </a:solidFill>
                <a:effectLst/>
                <a:latin typeface="Consolas" panose="020B0609020204030204" pitchFamily="49" charset="0"/>
              </a:rPr>
              <a:t> retorna o primeiro valor da primeira linha do resultado</a:t>
            </a:r>
            <a:br>
              <a:rPr lang="pt-BR" sz="1400" b="0" dirty="0">
                <a:solidFill>
                  <a:srgbClr val="000000"/>
                </a:solidFill>
                <a:effectLst/>
                <a:latin typeface="Consolas" panose="020B0609020204030204" pitchFamily="49" charset="0"/>
              </a:rPr>
            </a:br>
            <a:r>
              <a:rPr lang="pt-BR" sz="1400" b="0" dirty="0">
                <a:solidFill>
                  <a:srgbClr val="008000"/>
                </a:solidFill>
                <a:effectLst/>
                <a:latin typeface="Consolas" panose="020B0609020204030204" pitchFamily="49" charset="0"/>
              </a:rPr>
              <a:t>                // Verifica se o resultado não é nulo e o converte para inteiro</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if</a:t>
            </a:r>
            <a:r>
              <a:rPr lang="pt-BR" sz="1400" b="0" dirty="0">
                <a:solidFill>
                  <a:srgbClr val="000000"/>
                </a:solidFill>
                <a:effectLst/>
                <a:latin typeface="Consolas" panose="020B0609020204030204" pitchFamily="49" charset="0"/>
              </a:rPr>
              <a:t> (resultado != </a:t>
            </a:r>
            <a:r>
              <a:rPr lang="pt-BR" sz="1400" b="0" dirty="0" err="1">
                <a:solidFill>
                  <a:srgbClr val="0000FF"/>
                </a:solidFill>
                <a:effectLst/>
                <a:latin typeface="Consolas" panose="020B0609020204030204" pitchFamily="49" charset="0"/>
              </a:rPr>
              <a:t>null</a:t>
            </a:r>
            <a:r>
              <a:rPr lang="pt-BR" sz="1400" b="0" dirty="0">
                <a:solidFill>
                  <a:srgbClr val="000000"/>
                </a:solidFill>
                <a:effectLst/>
                <a:latin typeface="Consolas" panose="020B0609020204030204" pitchFamily="49" charset="0"/>
              </a:rPr>
              <a:t>){</a:t>
            </a: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int</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qtd</a:t>
            </a:r>
            <a:r>
              <a:rPr lang="pt-BR" sz="1400" b="0" dirty="0">
                <a:solidFill>
                  <a:srgbClr val="000000"/>
                </a:solidFill>
                <a:effectLst/>
                <a:latin typeface="Consolas" panose="020B0609020204030204" pitchFamily="49" charset="0"/>
              </a:rPr>
              <a:t> = </a:t>
            </a:r>
            <a:r>
              <a:rPr lang="pt-BR" sz="1400" b="0" dirty="0" err="1">
                <a:solidFill>
                  <a:srgbClr val="000000"/>
                </a:solidFill>
                <a:effectLst/>
                <a:latin typeface="Consolas" panose="020B0609020204030204" pitchFamily="49" charset="0"/>
              </a:rPr>
              <a:t>Convert.ToInt32</a:t>
            </a:r>
            <a:r>
              <a:rPr lang="pt-BR" sz="1400" b="0" dirty="0">
                <a:solidFill>
                  <a:srgbClr val="000000"/>
                </a:solidFill>
                <a:effectLst/>
                <a:latin typeface="Consolas" panose="020B0609020204030204" pitchFamily="49" charset="0"/>
              </a:rPr>
              <a:t>(resultado);  </a:t>
            </a:r>
            <a:r>
              <a:rPr lang="pt-BR" sz="1400" b="0" dirty="0">
                <a:solidFill>
                  <a:srgbClr val="008000"/>
                </a:solidFill>
                <a:effectLst/>
                <a:latin typeface="Consolas" panose="020B0609020204030204" pitchFamily="49" charset="0"/>
              </a:rPr>
              <a:t>// Converte o valor retornado para inteiro</a:t>
            </a:r>
            <a:endParaRPr lang="pt-BR" sz="1400" b="0" dirty="0">
              <a:solidFill>
                <a:srgbClr val="000000"/>
              </a:solidFill>
              <a:effectLst/>
              <a:latin typeface="Consolas" panose="020B0609020204030204" pitchFamily="49" charset="0"/>
            </a:endParaRPr>
          </a:p>
          <a:p>
            <a:pPr marL="0" indent="0">
              <a:spcBef>
                <a:spcPts val="100"/>
              </a:spcBef>
              <a:buNone/>
            </a:pPr>
            <a:br>
              <a:rPr lang="pt-BR" sz="1400" b="0" dirty="0">
                <a:solidFill>
                  <a:srgbClr val="000000"/>
                </a:solidFill>
                <a:effectLst/>
                <a:latin typeface="Consolas" panose="020B0609020204030204" pitchFamily="49" charset="0"/>
              </a:rPr>
            </a:br>
            <a:r>
              <a:rPr lang="pt-BR" sz="1400" b="0" dirty="0">
                <a:solidFill>
                  <a:srgbClr val="008000"/>
                </a:solidFill>
                <a:effectLst/>
                <a:latin typeface="Consolas" panose="020B0609020204030204" pitchFamily="49" charset="0"/>
              </a:rPr>
              <a:t>                    // Se o número de registros for maior que 0, o cargo já existe</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existe = </a:t>
            </a:r>
            <a:r>
              <a:rPr lang="pt-BR" sz="1400" b="0" dirty="0" err="1">
                <a:solidFill>
                  <a:srgbClr val="000000"/>
                </a:solidFill>
                <a:effectLst/>
                <a:latin typeface="Consolas" panose="020B0609020204030204" pitchFamily="49" charset="0"/>
              </a:rPr>
              <a:t>qtd</a:t>
            </a:r>
            <a:r>
              <a:rPr lang="pt-BR" sz="1400" b="0" dirty="0">
                <a:solidFill>
                  <a:srgbClr val="000000"/>
                </a:solidFill>
                <a:effectLst/>
                <a:latin typeface="Consolas" panose="020B0609020204030204" pitchFamily="49" charset="0"/>
              </a:rPr>
              <a:t> &gt; </a:t>
            </a:r>
            <a:r>
              <a:rPr lang="pt-BR" sz="1400" b="0" dirty="0">
                <a:solidFill>
                  <a:srgbClr val="098658"/>
                </a:solidFill>
                <a:effectLst/>
                <a:latin typeface="Consolas" panose="020B0609020204030204" pitchFamily="49" charset="0"/>
              </a:rPr>
              <a:t>0</a:t>
            </a:r>
            <a:r>
              <a:rPr lang="pt-BR" sz="1400" b="0" dirty="0">
                <a:solidFill>
                  <a:srgbClr val="000000"/>
                </a:solidFill>
                <a:effectLst/>
                <a:latin typeface="Consolas" panose="020B0609020204030204" pitchFamily="49" charset="0"/>
              </a:rPr>
              <a:t>;</a:t>
            </a:r>
          </a:p>
          <a:p>
            <a:pPr marL="0" indent="0">
              <a:spcBef>
                <a:spcPts val="100"/>
              </a:spcBef>
              <a:buNone/>
            </a:pPr>
            <a:r>
              <a:rPr lang="pt-BR" sz="1400" b="0" dirty="0">
                <a:solidFill>
                  <a:srgbClr val="000000"/>
                </a:solidFill>
                <a:effectLst/>
                <a:latin typeface="Consolas" panose="020B0609020204030204" pitchFamily="49" charset="0"/>
              </a:rPr>
              <a:t>                }</a:t>
            </a:r>
          </a:p>
          <a:p>
            <a:pPr marL="0" indent="0">
              <a:spcBef>
                <a:spcPts val="100"/>
              </a:spcBef>
              <a:buNone/>
            </a:pPr>
            <a:r>
              <a:rPr lang="pt-BR" sz="1400" b="0" dirty="0">
                <a:solidFill>
                  <a:srgbClr val="000000"/>
                </a:solidFill>
                <a:effectLst/>
                <a:latin typeface="Consolas" panose="020B0609020204030204" pitchFamily="49" charset="0"/>
              </a:rPr>
              <a:t>            }</a:t>
            </a:r>
            <a:r>
              <a:rPr lang="pt-BR" sz="1400" b="0" dirty="0">
                <a:solidFill>
                  <a:srgbClr val="0000FF"/>
                </a:solidFill>
                <a:effectLst/>
                <a:latin typeface="Consolas" panose="020B0609020204030204" pitchFamily="49" charset="0"/>
              </a:rPr>
              <a:t>catch</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Exception</a:t>
            </a: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ex</a:t>
            </a:r>
            <a:r>
              <a:rPr lang="pt-BR" sz="1400" b="0" dirty="0">
                <a:solidFill>
                  <a:srgbClr val="000000"/>
                </a:solidFill>
                <a:effectLst/>
                <a:latin typeface="Consolas" panose="020B0609020204030204" pitchFamily="49" charset="0"/>
              </a:rPr>
              <a:t>){</a:t>
            </a:r>
          </a:p>
          <a:p>
            <a:pPr marL="0" indent="0">
              <a:spcBef>
                <a:spcPts val="100"/>
              </a:spcBef>
              <a:buNone/>
            </a:pPr>
            <a:r>
              <a:rPr lang="pt-BR" sz="1400" b="0" dirty="0">
                <a:solidFill>
                  <a:srgbClr val="008000"/>
                </a:solidFill>
                <a:effectLst/>
                <a:latin typeface="Consolas" panose="020B0609020204030204" pitchFamily="49" charset="0"/>
              </a:rPr>
              <a:t>                // Captura qualquer exceção e imprime a mensagem de erro no console</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r>
              <a:rPr lang="pt-BR" sz="1400" b="0" dirty="0" err="1">
                <a:solidFill>
                  <a:srgbClr val="000000"/>
                </a:solidFill>
                <a:effectLst/>
                <a:latin typeface="Consolas" panose="020B0609020204030204" pitchFamily="49" charset="0"/>
              </a:rPr>
              <a:t>Console.WriteLine</a:t>
            </a:r>
            <a:r>
              <a:rPr lang="pt-BR" sz="1400" b="0" dirty="0">
                <a:solidFill>
                  <a:srgbClr val="000000"/>
                </a:solidFill>
                <a:effectLst/>
                <a:latin typeface="Consolas" panose="020B0609020204030204" pitchFamily="49" charset="0"/>
              </a:rPr>
              <a:t>(</a:t>
            </a:r>
            <a:r>
              <a:rPr lang="pt-BR" sz="1400" b="0" dirty="0">
                <a:solidFill>
                  <a:srgbClr val="A31515"/>
                </a:solidFill>
                <a:effectLst/>
                <a:latin typeface="Consolas" panose="020B0609020204030204" pitchFamily="49" charset="0"/>
              </a:rPr>
              <a:t>"Erro ao verificar se o cargo já existe: "</a:t>
            </a:r>
            <a:r>
              <a:rPr lang="pt-BR" sz="1400" b="0" dirty="0">
                <a:solidFill>
                  <a:srgbClr val="000000"/>
                </a:solidFill>
                <a:effectLst/>
                <a:latin typeface="Consolas" panose="020B0609020204030204" pitchFamily="49" charset="0"/>
              </a:rPr>
              <a:t> + </a:t>
            </a:r>
            <a:r>
              <a:rPr lang="pt-BR" sz="1400" b="0" dirty="0" err="1">
                <a:solidFill>
                  <a:srgbClr val="000000"/>
                </a:solidFill>
                <a:effectLst/>
                <a:latin typeface="Consolas" panose="020B0609020204030204" pitchFamily="49" charset="0"/>
              </a:rPr>
              <a:t>ex.Message</a:t>
            </a:r>
            <a:r>
              <a:rPr lang="pt-BR" sz="1400" b="0" dirty="0">
                <a:solidFill>
                  <a:srgbClr val="000000"/>
                </a:solidFill>
                <a:effectLst/>
                <a:latin typeface="Consolas" panose="020B0609020204030204" pitchFamily="49" charset="0"/>
              </a:rPr>
              <a:t>);</a:t>
            </a:r>
          </a:p>
          <a:p>
            <a:pPr marL="0" indent="0">
              <a:spcBef>
                <a:spcPts val="100"/>
              </a:spcBef>
              <a:buNone/>
            </a:pPr>
            <a:r>
              <a:rPr lang="pt-BR" sz="1400" b="0" dirty="0">
                <a:solidFill>
                  <a:srgbClr val="000000"/>
                </a:solidFill>
                <a:effectLst/>
                <a:latin typeface="Consolas" panose="020B0609020204030204" pitchFamily="49" charset="0"/>
              </a:rPr>
              <a:t>            }</a:t>
            </a:r>
            <a:br>
              <a:rPr lang="pt-BR" sz="1400" b="0" dirty="0">
                <a:solidFill>
                  <a:srgbClr val="000000"/>
                </a:solidFill>
                <a:effectLst/>
                <a:latin typeface="Consolas" panose="020B0609020204030204" pitchFamily="49" charset="0"/>
              </a:rPr>
            </a:br>
            <a:r>
              <a:rPr lang="pt-BR" sz="1400" b="0" dirty="0">
                <a:solidFill>
                  <a:srgbClr val="000000"/>
                </a:solidFill>
                <a:effectLst/>
                <a:latin typeface="Consolas" panose="020B0609020204030204" pitchFamily="49" charset="0"/>
              </a:rPr>
              <a:t>            </a:t>
            </a:r>
            <a:r>
              <a:rPr lang="pt-BR" sz="1400" b="0" dirty="0" err="1">
                <a:solidFill>
                  <a:srgbClr val="0000FF"/>
                </a:solidFill>
                <a:effectLst/>
                <a:latin typeface="Consolas" panose="020B0609020204030204" pitchFamily="49" charset="0"/>
              </a:rPr>
              <a:t>return</a:t>
            </a:r>
            <a:r>
              <a:rPr lang="pt-BR" sz="1400" b="0" dirty="0">
                <a:solidFill>
                  <a:srgbClr val="000000"/>
                </a:solidFill>
                <a:effectLst/>
                <a:latin typeface="Consolas" panose="020B0609020204030204" pitchFamily="49" charset="0"/>
              </a:rPr>
              <a:t> existe;  </a:t>
            </a:r>
            <a:r>
              <a:rPr lang="pt-BR" sz="1400" b="0" dirty="0">
                <a:solidFill>
                  <a:srgbClr val="008000"/>
                </a:solidFill>
                <a:effectLst/>
                <a:latin typeface="Consolas" panose="020B0609020204030204" pitchFamily="49" charset="0"/>
              </a:rPr>
              <a:t>// Retorna </a:t>
            </a:r>
            <a:r>
              <a:rPr lang="pt-BR" sz="1400" b="0" dirty="0" err="1">
                <a:solidFill>
                  <a:srgbClr val="008000"/>
                </a:solidFill>
                <a:effectLst/>
                <a:latin typeface="Consolas" panose="020B0609020204030204" pitchFamily="49" charset="0"/>
              </a:rPr>
              <a:t>true</a:t>
            </a:r>
            <a:r>
              <a:rPr lang="pt-BR" sz="1400" b="0" dirty="0">
                <a:solidFill>
                  <a:srgbClr val="008000"/>
                </a:solidFill>
                <a:effectLst/>
                <a:latin typeface="Consolas" panose="020B0609020204030204" pitchFamily="49" charset="0"/>
              </a:rPr>
              <a:t> se o cargo já existe, false caso contrário</a:t>
            </a:r>
            <a:endParaRPr lang="pt-BR" sz="1400" b="0" dirty="0">
              <a:solidFill>
                <a:srgbClr val="000000"/>
              </a:solidFill>
              <a:effectLst/>
              <a:latin typeface="Consolas" panose="020B0609020204030204" pitchFamily="49" charset="0"/>
            </a:endParaRPr>
          </a:p>
          <a:p>
            <a:pPr marL="0" indent="0">
              <a:spcBef>
                <a:spcPts val="100"/>
              </a:spcBef>
              <a:buNone/>
            </a:pPr>
            <a:r>
              <a:rPr lang="pt-BR" sz="1400" b="0" dirty="0">
                <a:solidFill>
                  <a:srgbClr val="000000"/>
                </a:solidFill>
                <a:effectLst/>
                <a:latin typeface="Consolas" panose="020B0609020204030204" pitchFamily="49" charset="0"/>
              </a:rPr>
              <a:t>        }</a:t>
            </a:r>
          </a:p>
          <a:p>
            <a:pPr marL="0" indent="0">
              <a:buNone/>
            </a:pPr>
            <a:r>
              <a:rPr lang="pt-BR" sz="1050" b="0" dirty="0">
                <a:solidFill>
                  <a:srgbClr val="000000"/>
                </a:solidFill>
                <a:effectLst/>
                <a:latin typeface="Consolas" panose="020B0609020204030204" pitchFamily="49" charset="0"/>
              </a:rPr>
              <a:t>    }</a:t>
            </a:r>
          </a:p>
          <a:p>
            <a:pPr marL="0" indent="0">
              <a:buNone/>
            </a:pPr>
            <a:r>
              <a:rPr lang="pt-BR" sz="1050" b="0" dirty="0">
                <a:solidFill>
                  <a:srgbClr val="000000"/>
                </a:solidFill>
                <a:effectLst/>
                <a:latin typeface="Consolas" panose="020B0609020204030204" pitchFamily="49" charset="0"/>
              </a:rPr>
              <a:t>}</a:t>
            </a:r>
          </a:p>
          <a:p>
            <a:pPr marL="0" indent="0">
              <a:spcBef>
                <a:spcPts val="100"/>
              </a:spcBef>
              <a:buNone/>
            </a:pPr>
            <a:endParaRPr lang="pt-BR" sz="1400" b="0" dirty="0">
              <a:solidFill>
                <a:srgbClr val="000000"/>
              </a:solidFill>
              <a:effectLst/>
              <a:latin typeface="Consolas" panose="020B0609020204030204" pitchFamily="49" charset="0"/>
            </a:endParaRPr>
          </a:p>
          <a:p>
            <a:pPr marL="0" indent="0">
              <a:spcBef>
                <a:spcPts val="100"/>
              </a:spcBef>
              <a:buNone/>
            </a:pPr>
            <a:endParaRPr lang="pt-BR" sz="1400" dirty="0"/>
          </a:p>
        </p:txBody>
      </p:sp>
    </p:spTree>
    <p:extLst>
      <p:ext uri="{BB962C8B-B14F-4D97-AF65-F5344CB8AC3E}">
        <p14:creationId xmlns:p14="http://schemas.microsoft.com/office/powerpoint/2010/main" val="1754643792"/>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55B0479D-209D-6345-A89A-4D83F0287999}"/>
            </a:ext>
          </a:extLst>
        </p:cNvPr>
        <p:cNvGrpSpPr/>
        <p:nvPr/>
      </p:nvGrpSpPr>
      <p:grpSpPr>
        <a:xfrm>
          <a:off x="0" y="0"/>
          <a:ext cx="0" cy="0"/>
          <a:chOff x="0" y="0"/>
          <a:chExt cx="0" cy="0"/>
        </a:xfrm>
      </p:grpSpPr>
      <p:sp useBgFill="1">
        <p:nvSpPr>
          <p:cNvPr id="27"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9" name="Group 11">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13"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1"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2"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3"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4"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5"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6"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7"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ítulo 1">
            <a:extLst>
              <a:ext uri="{FF2B5EF4-FFF2-40B4-BE49-F238E27FC236}">
                <a16:creationId xmlns:a16="http://schemas.microsoft.com/office/drawing/2014/main" id="{9A607265-EE84-5125-11F6-61817D3661E8}"/>
              </a:ext>
            </a:extLst>
          </p:cNvPr>
          <p:cNvSpPr>
            <a:spLocks noGrp="1"/>
          </p:cNvSpPr>
          <p:nvPr>
            <p:ph type="title"/>
          </p:nvPr>
        </p:nvSpPr>
        <p:spPr>
          <a:xfrm>
            <a:off x="786385" y="841248"/>
            <a:ext cx="5129600" cy="5340097"/>
          </a:xfrm>
        </p:spPr>
        <p:txBody>
          <a:bodyPr anchor="ctr">
            <a:normAutofit/>
          </a:bodyPr>
          <a:lstStyle/>
          <a:p>
            <a:r>
              <a:rPr lang="pt-BR" sz="4800">
                <a:solidFill>
                  <a:schemeClr val="bg1"/>
                </a:solidFill>
              </a:rPr>
              <a:t>Runing</a:t>
            </a:r>
          </a:p>
        </p:txBody>
      </p:sp>
      <p:sp>
        <p:nvSpPr>
          <p:cNvPr id="3" name="Espaço Reservado para Conteúdo 2">
            <a:extLst>
              <a:ext uri="{FF2B5EF4-FFF2-40B4-BE49-F238E27FC236}">
                <a16:creationId xmlns:a16="http://schemas.microsoft.com/office/drawing/2014/main" id="{896E56CD-DB13-E862-73FF-A37D7636A092}"/>
              </a:ext>
            </a:extLst>
          </p:cNvPr>
          <p:cNvSpPr>
            <a:spLocks noGrp="1"/>
          </p:cNvSpPr>
          <p:nvPr>
            <p:ph idx="1"/>
          </p:nvPr>
        </p:nvSpPr>
        <p:spPr>
          <a:xfrm>
            <a:off x="6464410" y="841247"/>
            <a:ext cx="4484536" cy="5340097"/>
          </a:xfrm>
        </p:spPr>
        <p:txBody>
          <a:bodyPr anchor="ctr">
            <a:normAutofit/>
          </a:bodyPr>
          <a:lstStyle/>
          <a:p>
            <a:r>
              <a:rPr lang="pt-BR" sz="1800">
                <a:solidFill>
                  <a:schemeClr val="tx2"/>
                </a:solidFill>
              </a:rPr>
              <a:t>Para rodar o programa:</a:t>
            </a:r>
          </a:p>
          <a:p>
            <a:pPr lvl="1"/>
            <a:r>
              <a:rPr lang="pt-BR" sz="1800">
                <a:solidFill>
                  <a:schemeClr val="tx2"/>
                </a:solidFill>
              </a:rPr>
              <a:t>Digite no terminal:</a:t>
            </a:r>
          </a:p>
          <a:p>
            <a:pPr lvl="2"/>
            <a:r>
              <a:rPr lang="pt-BR" sz="1800">
                <a:solidFill>
                  <a:schemeClr val="tx2"/>
                </a:solidFill>
              </a:rPr>
              <a:t>dotnet run</a:t>
            </a:r>
          </a:p>
        </p:txBody>
      </p:sp>
    </p:spTree>
    <p:extLst>
      <p:ext uri="{BB962C8B-B14F-4D97-AF65-F5344CB8AC3E}">
        <p14:creationId xmlns:p14="http://schemas.microsoft.com/office/powerpoint/2010/main" val="3207216640"/>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8" name="Slide Background Fill">
            <a:extLst>
              <a:ext uri="{FF2B5EF4-FFF2-40B4-BE49-F238E27FC236}">
                <a16:creationId xmlns:a16="http://schemas.microsoft.com/office/drawing/2014/main" id="{44D65982-4F00-4330-8DAA-DE6A9E4D6D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Color Cover">
            <a:extLst>
              <a:ext uri="{FF2B5EF4-FFF2-40B4-BE49-F238E27FC236}">
                <a16:creationId xmlns:a16="http://schemas.microsoft.com/office/drawing/2014/main" id="{009115B9-5BFD-478D-9C87-29ADB3AF17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up 31">
            <a:extLst>
              <a:ext uri="{FF2B5EF4-FFF2-40B4-BE49-F238E27FC236}">
                <a16:creationId xmlns:a16="http://schemas.microsoft.com/office/drawing/2014/main" id="{8D57F946-2E03-4DE1-91F8-25BEDC66356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2"/>
            <a:ext cx="3468234" cy="6858000"/>
            <a:chOff x="651279" y="598259"/>
            <a:chExt cx="10889442" cy="5680742"/>
          </a:xfrm>
        </p:grpSpPr>
        <p:sp>
          <p:nvSpPr>
            <p:cNvPr id="33" name="Color">
              <a:extLst>
                <a:ext uri="{FF2B5EF4-FFF2-40B4-BE49-F238E27FC236}">
                  <a16:creationId xmlns:a16="http://schemas.microsoft.com/office/drawing/2014/main" id="{1598881B-E007-4AAF-BA50-0AD61821922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Color">
              <a:extLst>
                <a:ext uri="{FF2B5EF4-FFF2-40B4-BE49-F238E27FC236}">
                  <a16:creationId xmlns:a16="http://schemas.microsoft.com/office/drawing/2014/main" id="{87A6DD9E-16A5-46AE-A522-D46D6BEDF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 name="Group 3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7" name="Freeform: Shape 3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8" name="Freeform: Shape 3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9" name="Freeform: Shape 3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0" name="Freeform: Shape 3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1" name="Freeform: Shape 4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2" name="Freeform: Shape 4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3" name="Freeform: Shape 4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ítulo 1">
            <a:extLst>
              <a:ext uri="{FF2B5EF4-FFF2-40B4-BE49-F238E27FC236}">
                <a16:creationId xmlns:a16="http://schemas.microsoft.com/office/drawing/2014/main" id="{FCBF7206-BD46-519B-A18E-FE49DD6B177D}"/>
              </a:ext>
            </a:extLst>
          </p:cNvPr>
          <p:cNvSpPr>
            <a:spLocks noGrp="1"/>
          </p:cNvSpPr>
          <p:nvPr>
            <p:ph type="title"/>
          </p:nvPr>
        </p:nvSpPr>
        <p:spPr>
          <a:xfrm rot="16200000">
            <a:off x="-1325880" y="1947672"/>
            <a:ext cx="5961888" cy="2788920"/>
          </a:xfrm>
        </p:spPr>
        <p:txBody>
          <a:bodyPr anchor="ctr">
            <a:normAutofit/>
          </a:bodyPr>
          <a:lstStyle/>
          <a:p>
            <a:r>
              <a:rPr lang="pt-BR" sz="4800">
                <a:solidFill>
                  <a:schemeClr val="bg1"/>
                </a:solidFill>
              </a:rPr>
              <a:t>Segurança</a:t>
            </a:r>
          </a:p>
        </p:txBody>
      </p:sp>
      <p:sp>
        <p:nvSpPr>
          <p:cNvPr id="3" name="Espaço Reservado para Conteúdo 2">
            <a:extLst>
              <a:ext uri="{FF2B5EF4-FFF2-40B4-BE49-F238E27FC236}">
                <a16:creationId xmlns:a16="http://schemas.microsoft.com/office/drawing/2014/main" id="{41D5C0A4-4FD5-8B57-2B4E-AF27A5828A30}"/>
              </a:ext>
            </a:extLst>
          </p:cNvPr>
          <p:cNvSpPr>
            <a:spLocks noGrp="1"/>
          </p:cNvSpPr>
          <p:nvPr>
            <p:ph idx="1"/>
          </p:nvPr>
        </p:nvSpPr>
        <p:spPr>
          <a:xfrm>
            <a:off x="4071068" y="841247"/>
            <a:ext cx="6877878" cy="5120640"/>
          </a:xfrm>
        </p:spPr>
        <p:txBody>
          <a:bodyPr anchor="ctr">
            <a:normAutofit/>
          </a:bodyPr>
          <a:lstStyle/>
          <a:p>
            <a:r>
              <a:rPr lang="pt-BR" sz="1800" b="1">
                <a:solidFill>
                  <a:schemeClr val="tx2"/>
                </a:solidFill>
              </a:rPr>
              <a:t>Recursos de Segurança Integrados</a:t>
            </a:r>
            <a:r>
              <a:rPr lang="pt-BR" sz="1800">
                <a:solidFill>
                  <a:schemeClr val="tx2"/>
                </a:solidFill>
              </a:rPr>
              <a:t>: O ASP.NET Core possui recursos integrados para autenticação e autorização, como suporte para JWT (JSON Web Tokens) e OAuth.</a:t>
            </a:r>
          </a:p>
          <a:p>
            <a:pPr marL="0" indent="0">
              <a:buNone/>
            </a:pPr>
            <a:endParaRPr lang="pt-BR" sz="1800">
              <a:solidFill>
                <a:schemeClr val="tx2"/>
              </a:solidFill>
            </a:endParaRPr>
          </a:p>
          <a:p>
            <a:r>
              <a:rPr lang="pt-BR" sz="1800" b="1">
                <a:solidFill>
                  <a:schemeClr val="tx2"/>
                </a:solidFill>
              </a:rPr>
              <a:t>Proteção Contra Vulnerabilidades</a:t>
            </a:r>
            <a:r>
              <a:rPr lang="pt-BR" sz="1800">
                <a:solidFill>
                  <a:schemeClr val="tx2"/>
                </a:solidFill>
              </a:rPr>
              <a:t>: O framework possui proteções contra as principais vulnerabilidades de segurança, como injeções de SQL e XSS.</a:t>
            </a:r>
          </a:p>
        </p:txBody>
      </p:sp>
    </p:spTree>
    <p:extLst>
      <p:ext uri="{BB962C8B-B14F-4D97-AF65-F5344CB8AC3E}">
        <p14:creationId xmlns:p14="http://schemas.microsoft.com/office/powerpoint/2010/main" val="254438708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8" name="Slide Background Fill">
            <a:extLst>
              <a:ext uri="{FF2B5EF4-FFF2-40B4-BE49-F238E27FC236}">
                <a16:creationId xmlns:a16="http://schemas.microsoft.com/office/drawing/2014/main" id="{44D65982-4F00-4330-8DAA-DE6A9E4D6D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Color Cover">
            <a:extLst>
              <a:ext uri="{FF2B5EF4-FFF2-40B4-BE49-F238E27FC236}">
                <a16:creationId xmlns:a16="http://schemas.microsoft.com/office/drawing/2014/main" id="{009115B9-5BFD-478D-9C87-29ADB3AF17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up 31">
            <a:extLst>
              <a:ext uri="{FF2B5EF4-FFF2-40B4-BE49-F238E27FC236}">
                <a16:creationId xmlns:a16="http://schemas.microsoft.com/office/drawing/2014/main" id="{8D57F946-2E03-4DE1-91F8-25BEDC66356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2"/>
            <a:ext cx="3468234" cy="6858000"/>
            <a:chOff x="651279" y="598259"/>
            <a:chExt cx="10889442" cy="5680742"/>
          </a:xfrm>
        </p:grpSpPr>
        <p:sp>
          <p:nvSpPr>
            <p:cNvPr id="33" name="Color">
              <a:extLst>
                <a:ext uri="{FF2B5EF4-FFF2-40B4-BE49-F238E27FC236}">
                  <a16:creationId xmlns:a16="http://schemas.microsoft.com/office/drawing/2014/main" id="{1598881B-E007-4AAF-BA50-0AD61821922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Color">
              <a:extLst>
                <a:ext uri="{FF2B5EF4-FFF2-40B4-BE49-F238E27FC236}">
                  <a16:creationId xmlns:a16="http://schemas.microsoft.com/office/drawing/2014/main" id="{87A6DD9E-16A5-46AE-A522-D46D6BEDF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 name="Group 3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7" name="Freeform: Shape 3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8" name="Freeform: Shape 3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9" name="Freeform: Shape 3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0" name="Freeform: Shape 3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1" name="Freeform: Shape 4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2" name="Freeform: Shape 4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3" name="Freeform: Shape 4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ítulo 1">
            <a:extLst>
              <a:ext uri="{FF2B5EF4-FFF2-40B4-BE49-F238E27FC236}">
                <a16:creationId xmlns:a16="http://schemas.microsoft.com/office/drawing/2014/main" id="{2F23EA7D-E38E-1CB6-93EF-AE002BEC939F}"/>
              </a:ext>
            </a:extLst>
          </p:cNvPr>
          <p:cNvSpPr>
            <a:spLocks noGrp="1"/>
          </p:cNvSpPr>
          <p:nvPr>
            <p:ph type="title"/>
          </p:nvPr>
        </p:nvSpPr>
        <p:spPr>
          <a:xfrm rot="16200000">
            <a:off x="-1325880" y="1947672"/>
            <a:ext cx="5961888" cy="2788920"/>
          </a:xfrm>
        </p:spPr>
        <p:txBody>
          <a:bodyPr anchor="ctr">
            <a:normAutofit/>
          </a:bodyPr>
          <a:lstStyle/>
          <a:p>
            <a:r>
              <a:rPr lang="pt-BR" sz="4800" b="1">
                <a:solidFill>
                  <a:schemeClr val="bg1"/>
                </a:solidFill>
              </a:rPr>
              <a:t>Integração com Tecnologias Microsoft</a:t>
            </a:r>
            <a:endParaRPr lang="pt-BR" sz="4800">
              <a:solidFill>
                <a:schemeClr val="bg1"/>
              </a:solidFill>
            </a:endParaRPr>
          </a:p>
        </p:txBody>
      </p:sp>
      <p:sp>
        <p:nvSpPr>
          <p:cNvPr id="3" name="Espaço Reservado para Conteúdo 2">
            <a:extLst>
              <a:ext uri="{FF2B5EF4-FFF2-40B4-BE49-F238E27FC236}">
                <a16:creationId xmlns:a16="http://schemas.microsoft.com/office/drawing/2014/main" id="{1DFD7AB5-2F3D-F32F-7A28-82D92B43E2A8}"/>
              </a:ext>
            </a:extLst>
          </p:cNvPr>
          <p:cNvSpPr>
            <a:spLocks noGrp="1"/>
          </p:cNvSpPr>
          <p:nvPr>
            <p:ph idx="1"/>
          </p:nvPr>
        </p:nvSpPr>
        <p:spPr>
          <a:xfrm>
            <a:off x="4071068" y="841247"/>
            <a:ext cx="6877878" cy="5120640"/>
          </a:xfrm>
        </p:spPr>
        <p:txBody>
          <a:bodyPr anchor="ctr">
            <a:normAutofit/>
          </a:bodyPr>
          <a:lstStyle/>
          <a:p>
            <a:r>
              <a:rPr lang="pt-BR" sz="1800" b="1">
                <a:solidFill>
                  <a:schemeClr val="tx2"/>
                </a:solidFill>
              </a:rPr>
              <a:t>Compatibilidade com Azure</a:t>
            </a:r>
            <a:r>
              <a:rPr lang="pt-BR" sz="1800">
                <a:solidFill>
                  <a:schemeClr val="tx2"/>
                </a:solidFill>
              </a:rPr>
              <a:t>: C# se integra facilmente com serviços da nuvem da Microsoft, como o Azure, facilitando a implantação e escalabilidade de aplicações.</a:t>
            </a:r>
          </a:p>
          <a:p>
            <a:r>
              <a:rPr lang="pt-BR" sz="1800" b="1">
                <a:solidFill>
                  <a:schemeClr val="tx2"/>
                </a:solidFill>
              </a:rPr>
              <a:t>Interoperabilidade</a:t>
            </a:r>
            <a:r>
              <a:rPr lang="pt-BR" sz="1800">
                <a:solidFill>
                  <a:schemeClr val="tx2"/>
                </a:solidFill>
              </a:rPr>
              <a:t>: O C# pode interagir facilmente com outras tecnologias da Microsoft, como SQL Server e serviços de mensageria.</a:t>
            </a:r>
          </a:p>
        </p:txBody>
      </p:sp>
    </p:spTree>
    <p:extLst>
      <p:ext uri="{BB962C8B-B14F-4D97-AF65-F5344CB8AC3E}">
        <p14:creationId xmlns:p14="http://schemas.microsoft.com/office/powerpoint/2010/main" val="333636428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8" name="Slide Background Fill">
            <a:extLst>
              <a:ext uri="{FF2B5EF4-FFF2-40B4-BE49-F238E27FC236}">
                <a16:creationId xmlns:a16="http://schemas.microsoft.com/office/drawing/2014/main" id="{44D65982-4F00-4330-8DAA-DE6A9E4D6D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Color Cover">
            <a:extLst>
              <a:ext uri="{FF2B5EF4-FFF2-40B4-BE49-F238E27FC236}">
                <a16:creationId xmlns:a16="http://schemas.microsoft.com/office/drawing/2014/main" id="{009115B9-5BFD-478D-9C87-29ADB3AF17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up 31">
            <a:extLst>
              <a:ext uri="{FF2B5EF4-FFF2-40B4-BE49-F238E27FC236}">
                <a16:creationId xmlns:a16="http://schemas.microsoft.com/office/drawing/2014/main" id="{8D57F946-2E03-4DE1-91F8-25BEDC66356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2"/>
            <a:ext cx="3468234" cy="6858000"/>
            <a:chOff x="651279" y="598259"/>
            <a:chExt cx="10889442" cy="5680742"/>
          </a:xfrm>
        </p:grpSpPr>
        <p:sp>
          <p:nvSpPr>
            <p:cNvPr id="33" name="Color">
              <a:extLst>
                <a:ext uri="{FF2B5EF4-FFF2-40B4-BE49-F238E27FC236}">
                  <a16:creationId xmlns:a16="http://schemas.microsoft.com/office/drawing/2014/main" id="{1598881B-E007-4AAF-BA50-0AD61821922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Color">
              <a:extLst>
                <a:ext uri="{FF2B5EF4-FFF2-40B4-BE49-F238E27FC236}">
                  <a16:creationId xmlns:a16="http://schemas.microsoft.com/office/drawing/2014/main" id="{87A6DD9E-16A5-46AE-A522-D46D6BEDF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 name="Group 3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7" name="Freeform: Shape 3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8" name="Freeform: Shape 3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9" name="Freeform: Shape 3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0" name="Freeform: Shape 3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1" name="Freeform: Shape 4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2" name="Freeform: Shape 4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3" name="Freeform: Shape 4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ítulo 1">
            <a:extLst>
              <a:ext uri="{FF2B5EF4-FFF2-40B4-BE49-F238E27FC236}">
                <a16:creationId xmlns:a16="http://schemas.microsoft.com/office/drawing/2014/main" id="{F02392FF-6B8F-54D8-C98E-1B2C069ED8DB}"/>
              </a:ext>
            </a:extLst>
          </p:cNvPr>
          <p:cNvSpPr>
            <a:spLocks noGrp="1"/>
          </p:cNvSpPr>
          <p:nvPr>
            <p:ph type="title"/>
          </p:nvPr>
        </p:nvSpPr>
        <p:spPr>
          <a:xfrm rot="16200000">
            <a:off x="-1325880" y="1947672"/>
            <a:ext cx="5961888" cy="2788920"/>
          </a:xfrm>
        </p:spPr>
        <p:txBody>
          <a:bodyPr anchor="ctr">
            <a:normAutofit/>
          </a:bodyPr>
          <a:lstStyle/>
          <a:p>
            <a:r>
              <a:rPr lang="pt-BR" sz="4800">
                <a:solidFill>
                  <a:schemeClr val="bg1"/>
                </a:solidFill>
              </a:rPr>
              <a:t>Suporte a Programação Assíncrona</a:t>
            </a:r>
          </a:p>
        </p:txBody>
      </p:sp>
      <p:sp>
        <p:nvSpPr>
          <p:cNvPr id="3" name="Espaço Reservado para Conteúdo 2">
            <a:extLst>
              <a:ext uri="{FF2B5EF4-FFF2-40B4-BE49-F238E27FC236}">
                <a16:creationId xmlns:a16="http://schemas.microsoft.com/office/drawing/2014/main" id="{68E3F3B4-05FC-5771-DFDB-1DF494B8714D}"/>
              </a:ext>
            </a:extLst>
          </p:cNvPr>
          <p:cNvSpPr>
            <a:spLocks noGrp="1"/>
          </p:cNvSpPr>
          <p:nvPr>
            <p:ph idx="1"/>
          </p:nvPr>
        </p:nvSpPr>
        <p:spPr>
          <a:xfrm>
            <a:off x="4071068" y="841247"/>
            <a:ext cx="6877878" cy="5120640"/>
          </a:xfrm>
        </p:spPr>
        <p:txBody>
          <a:bodyPr anchor="ctr">
            <a:normAutofit/>
          </a:bodyPr>
          <a:lstStyle/>
          <a:p>
            <a:r>
              <a:rPr lang="pt-BR" sz="1800" b="1">
                <a:solidFill>
                  <a:schemeClr val="tx2"/>
                </a:solidFill>
              </a:rPr>
              <a:t>Programação Assíncrona</a:t>
            </a:r>
            <a:r>
              <a:rPr lang="pt-BR" sz="1800">
                <a:solidFill>
                  <a:schemeClr val="tx2"/>
                </a:solidFill>
              </a:rPr>
              <a:t>: O C# oferece suporte nativo para programação assíncrona, permitindo que aplicações lidem com operações de entrada/saída sem bloquear threads, o que é fundamental para aplicações de rede.</a:t>
            </a:r>
          </a:p>
        </p:txBody>
      </p:sp>
    </p:spTree>
    <p:extLst>
      <p:ext uri="{BB962C8B-B14F-4D97-AF65-F5344CB8AC3E}">
        <p14:creationId xmlns:p14="http://schemas.microsoft.com/office/powerpoint/2010/main" val="58171042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8" name="Slide Background Fill">
            <a:extLst>
              <a:ext uri="{FF2B5EF4-FFF2-40B4-BE49-F238E27FC236}">
                <a16:creationId xmlns:a16="http://schemas.microsoft.com/office/drawing/2014/main" id="{44D65982-4F00-4330-8DAA-DE6A9E4D6D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Color Cover">
            <a:extLst>
              <a:ext uri="{FF2B5EF4-FFF2-40B4-BE49-F238E27FC236}">
                <a16:creationId xmlns:a16="http://schemas.microsoft.com/office/drawing/2014/main" id="{009115B9-5BFD-478D-9C87-29ADB3AF17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up 31">
            <a:extLst>
              <a:ext uri="{FF2B5EF4-FFF2-40B4-BE49-F238E27FC236}">
                <a16:creationId xmlns:a16="http://schemas.microsoft.com/office/drawing/2014/main" id="{8D57F946-2E03-4DE1-91F8-25BEDC66356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2"/>
            <a:ext cx="3468234" cy="6858000"/>
            <a:chOff x="651279" y="598259"/>
            <a:chExt cx="10889442" cy="5680742"/>
          </a:xfrm>
        </p:grpSpPr>
        <p:sp>
          <p:nvSpPr>
            <p:cNvPr id="33" name="Color">
              <a:extLst>
                <a:ext uri="{FF2B5EF4-FFF2-40B4-BE49-F238E27FC236}">
                  <a16:creationId xmlns:a16="http://schemas.microsoft.com/office/drawing/2014/main" id="{1598881B-E007-4AAF-BA50-0AD61821922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Color">
              <a:extLst>
                <a:ext uri="{FF2B5EF4-FFF2-40B4-BE49-F238E27FC236}">
                  <a16:creationId xmlns:a16="http://schemas.microsoft.com/office/drawing/2014/main" id="{87A6DD9E-16A5-46AE-A522-D46D6BEDF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 name="Group 3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7" name="Freeform: Shape 3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8" name="Freeform: Shape 3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9" name="Freeform: Shape 3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0" name="Freeform: Shape 3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1" name="Freeform: Shape 4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2" name="Freeform: Shape 4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3" name="Freeform: Shape 4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ítulo 1">
            <a:extLst>
              <a:ext uri="{FF2B5EF4-FFF2-40B4-BE49-F238E27FC236}">
                <a16:creationId xmlns:a16="http://schemas.microsoft.com/office/drawing/2014/main" id="{D2597F75-9A5E-9DC1-04CE-626F23C5B3C5}"/>
              </a:ext>
            </a:extLst>
          </p:cNvPr>
          <p:cNvSpPr>
            <a:spLocks noGrp="1"/>
          </p:cNvSpPr>
          <p:nvPr>
            <p:ph type="title"/>
          </p:nvPr>
        </p:nvSpPr>
        <p:spPr>
          <a:xfrm rot="16200000">
            <a:off x="-1325880" y="1947672"/>
            <a:ext cx="5961888" cy="2788920"/>
          </a:xfrm>
        </p:spPr>
        <p:txBody>
          <a:bodyPr anchor="ctr">
            <a:normAutofit/>
          </a:bodyPr>
          <a:lstStyle/>
          <a:p>
            <a:r>
              <a:rPr lang="pt-BR" sz="4800">
                <a:solidFill>
                  <a:schemeClr val="bg1"/>
                </a:solidFill>
              </a:rPr>
              <a:t>Padrões de Design</a:t>
            </a:r>
          </a:p>
        </p:txBody>
      </p:sp>
      <p:sp>
        <p:nvSpPr>
          <p:cNvPr id="3" name="Espaço Reservado para Conteúdo 2">
            <a:extLst>
              <a:ext uri="{FF2B5EF4-FFF2-40B4-BE49-F238E27FC236}">
                <a16:creationId xmlns:a16="http://schemas.microsoft.com/office/drawing/2014/main" id="{B0C731F8-D881-1F9C-6C86-5B921DF8B6E9}"/>
              </a:ext>
            </a:extLst>
          </p:cNvPr>
          <p:cNvSpPr>
            <a:spLocks noGrp="1"/>
          </p:cNvSpPr>
          <p:nvPr>
            <p:ph idx="1"/>
          </p:nvPr>
        </p:nvSpPr>
        <p:spPr>
          <a:xfrm>
            <a:off x="4071068" y="841247"/>
            <a:ext cx="6877878" cy="5120640"/>
          </a:xfrm>
        </p:spPr>
        <p:txBody>
          <a:bodyPr anchor="ctr">
            <a:normAutofit/>
          </a:bodyPr>
          <a:lstStyle/>
          <a:p>
            <a:r>
              <a:rPr lang="pt-BR" sz="1800" b="1">
                <a:solidFill>
                  <a:schemeClr val="tx2"/>
                </a:solidFill>
              </a:rPr>
              <a:t>Suporte a Padrões de Projeto</a:t>
            </a:r>
            <a:r>
              <a:rPr lang="pt-BR" sz="1800">
                <a:solidFill>
                  <a:schemeClr val="tx2"/>
                </a:solidFill>
              </a:rPr>
              <a:t>: C# e ASP.NET Core incentivam o uso de padrões de projeto como MVC (Model-View-Controller) e Repository, que ajudam a manter o código organizado e fácil de manter.</a:t>
            </a:r>
          </a:p>
        </p:txBody>
      </p:sp>
    </p:spTree>
    <p:extLst>
      <p:ext uri="{BB962C8B-B14F-4D97-AF65-F5344CB8AC3E}">
        <p14:creationId xmlns:p14="http://schemas.microsoft.com/office/powerpoint/2010/main" val="3856582795"/>
      </p:ext>
    </p:extLst>
  </p:cSld>
  <p:clrMapOvr>
    <a:masterClrMapping/>
  </p:clrMapOvr>
</p:sld>
</file>

<file path=ppt/theme/theme1.xml><?xml version="1.0" encoding="utf-8"?>
<a:theme xmlns:a="http://schemas.openxmlformats.org/drawingml/2006/main" name="Tema do Offic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docProps/app.xml><?xml version="1.0" encoding="utf-8"?>
<Properties xmlns="http://schemas.openxmlformats.org/officeDocument/2006/extended-properties" xmlns:vt="http://schemas.openxmlformats.org/officeDocument/2006/docPropsVTypes">
  <TotalTime>459</TotalTime>
  <Words>5911</Words>
  <Application>Microsoft Office PowerPoint</Application>
  <PresentationFormat>Widescreen</PresentationFormat>
  <Paragraphs>578</Paragraphs>
  <Slides>58</Slides>
  <Notes>0</Notes>
  <HiddenSlides>0</HiddenSlides>
  <MMClips>0</MMClips>
  <ScaleCrop>false</ScaleCrop>
  <HeadingPairs>
    <vt:vector size="6" baseType="variant">
      <vt:variant>
        <vt:lpstr>Fontes usadas</vt:lpstr>
      </vt:variant>
      <vt:variant>
        <vt:i4>6</vt:i4>
      </vt:variant>
      <vt:variant>
        <vt:lpstr>Tema</vt:lpstr>
      </vt:variant>
      <vt:variant>
        <vt:i4>1</vt:i4>
      </vt:variant>
      <vt:variant>
        <vt:lpstr>Títulos de slides</vt:lpstr>
      </vt:variant>
      <vt:variant>
        <vt:i4>58</vt:i4>
      </vt:variant>
    </vt:vector>
  </HeadingPairs>
  <TitlesOfParts>
    <vt:vector size="65" baseType="lpstr">
      <vt:lpstr>-apple-system</vt:lpstr>
      <vt:lpstr>Aptos</vt:lpstr>
      <vt:lpstr>Aptos Display</vt:lpstr>
      <vt:lpstr>Arial</vt:lpstr>
      <vt:lpstr>Calibri</vt:lpstr>
      <vt:lpstr>Consolas</vt:lpstr>
      <vt:lpstr>Tema do Office</vt:lpstr>
      <vt:lpstr>C# MVC REST API</vt:lpstr>
      <vt:lpstr>Kestrel </vt:lpstr>
      <vt:lpstr>Vantagens do uso do C#  Ps. na teoria</vt:lpstr>
      <vt:lpstr>Ambiente de Desenvolvimento Robusto</vt:lpstr>
      <vt:lpstr>Ecossistema Amplo</vt:lpstr>
      <vt:lpstr>Segurança</vt:lpstr>
      <vt:lpstr>Integração com Tecnologias Microsoft</vt:lpstr>
      <vt:lpstr>Suporte a Programação Assíncrona</vt:lpstr>
      <vt:lpstr>Padrões de Design</vt:lpstr>
      <vt:lpstr>Comunitário e Suporte</vt:lpstr>
      <vt:lpstr>Versatilidade</vt:lpstr>
      <vt:lpstr>Teste e Manutenção</vt:lpstr>
      <vt:lpstr>Desvantagens do uso do C# na web</vt:lpstr>
      <vt:lpstr>Curva de Aprendizado</vt:lpstr>
      <vt:lpstr>Custo de Licenciamento</vt:lpstr>
      <vt:lpstr>Dependência de Plataforma</vt:lpstr>
      <vt:lpstr>Performance em Cargas Altas</vt:lpstr>
      <vt:lpstr>Bibliotecas e Suporte de Terceiros</vt:lpstr>
      <vt:lpstr>Desenvolvimento em Tempo Real</vt:lpstr>
      <vt:lpstr>Menos Popularidade em Algumas Áreas</vt:lpstr>
      <vt:lpstr>Atualizações e Mudanças de Versão</vt:lpstr>
      <vt:lpstr> C# Dev Kit extension</vt:lpstr>
      <vt:lpstr>Fazer login após a instalação é opcional.</vt:lpstr>
      <vt:lpstr>dotnet new webapi -n RetanguloApi</vt:lpstr>
      <vt:lpstr>Crie as pastas</vt:lpstr>
      <vt:lpstr>Modelo/Retangulo.cs</vt:lpstr>
      <vt:lpstr>Controle/RetangulosController</vt:lpstr>
      <vt:lpstr>Program.cs</vt:lpstr>
      <vt:lpstr>Runing</vt:lpstr>
      <vt:lpstr>Exemplo CRUD</vt:lpstr>
      <vt:lpstr>Modelo de banco de dados</vt:lpstr>
      <vt:lpstr>SQL/Banco</vt:lpstr>
      <vt:lpstr>Novo projeto</vt:lpstr>
      <vt:lpstr>Arquitetura</vt:lpstr>
      <vt:lpstr>Estrutura de diretórios:</vt:lpstr>
      <vt:lpstr>Mysql</vt:lpstr>
      <vt:lpstr>Iniciando o servidor e a aplicação</vt:lpstr>
      <vt:lpstr>Program.cs</vt:lpstr>
      <vt:lpstr>Controle/cargo</vt:lpstr>
      <vt:lpstr>CargoController.cs 1/5</vt:lpstr>
      <vt:lpstr>CargoController.cs 2/5</vt:lpstr>
      <vt:lpstr>CargoController.cs 3/5</vt:lpstr>
      <vt:lpstr>CargoController.cs 4/5</vt:lpstr>
      <vt:lpstr>CargoController.cs 5/5</vt:lpstr>
      <vt:lpstr>CargoController.cs 5/5</vt:lpstr>
      <vt:lpstr>Modelo/Banco</vt:lpstr>
      <vt:lpstr>Banco.cs 1/3</vt:lpstr>
      <vt:lpstr>Banco.cs 2/3</vt:lpstr>
      <vt:lpstr>Banco.cs 3/3</vt:lpstr>
      <vt:lpstr>Modelo/Cargo</vt:lpstr>
      <vt:lpstr>Cargo.cs 1/7</vt:lpstr>
      <vt:lpstr>Cargo.cs 2/7</vt:lpstr>
      <vt:lpstr>Cargo.cs 3/7</vt:lpstr>
      <vt:lpstr>Cargo.cs 4/7</vt:lpstr>
      <vt:lpstr>Cargo.cs 5/7</vt:lpstr>
      <vt:lpstr>Cargo.cs 6/7</vt:lpstr>
      <vt:lpstr>Cargo.cs 7/7</vt:lpstr>
      <vt:lpstr>Runing</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Helio Lourenco Esperidiao Ferreira</dc:creator>
  <cp:lastModifiedBy>Helio Lourenco Esperidiao Ferreira</cp:lastModifiedBy>
  <cp:revision>25</cp:revision>
  <dcterms:created xsi:type="dcterms:W3CDTF">2024-09-04T14:02:52Z</dcterms:created>
  <dcterms:modified xsi:type="dcterms:W3CDTF">2024-10-07T23:29:12Z</dcterms:modified>
</cp:coreProperties>
</file>