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59" r:id="rId9"/>
    <p:sldId id="263" r:id="rId10"/>
    <p:sldId id="283" r:id="rId11"/>
    <p:sldId id="265" r:id="rId12"/>
    <p:sldId id="266" r:id="rId13"/>
    <p:sldId id="267" r:id="rId14"/>
    <p:sldId id="274" r:id="rId15"/>
    <p:sldId id="268" r:id="rId16"/>
    <p:sldId id="269" r:id="rId17"/>
    <p:sldId id="270" r:id="rId18"/>
    <p:sldId id="271" r:id="rId19"/>
    <p:sldId id="272" r:id="rId20"/>
    <p:sldId id="273" r:id="rId21"/>
    <p:sldId id="277" r:id="rId22"/>
    <p:sldId id="275" r:id="rId23"/>
    <p:sldId id="381" r:id="rId24"/>
    <p:sldId id="383" r:id="rId25"/>
    <p:sldId id="276" r:id="rId26"/>
    <p:sldId id="282" r:id="rId27"/>
    <p:sldId id="284" r:id="rId28"/>
    <p:sldId id="285" r:id="rId29"/>
    <p:sldId id="287" r:id="rId30"/>
    <p:sldId id="289" r:id="rId31"/>
    <p:sldId id="288" r:id="rId32"/>
    <p:sldId id="291" r:id="rId33"/>
    <p:sldId id="292" r:id="rId34"/>
    <p:sldId id="293" r:id="rId35"/>
    <p:sldId id="278" r:id="rId36"/>
    <p:sldId id="279" r:id="rId37"/>
    <p:sldId id="280" r:id="rId38"/>
    <p:sldId id="281" r:id="rId39"/>
    <p:sldId id="294" r:id="rId40"/>
    <p:sldId id="296" r:id="rId41"/>
    <p:sldId id="297" r:id="rId42"/>
    <p:sldId id="298" r:id="rId43"/>
    <p:sldId id="299" r:id="rId44"/>
    <p:sldId id="300" r:id="rId45"/>
    <p:sldId id="295" r:id="rId46"/>
    <p:sldId id="301" r:id="rId47"/>
    <p:sldId id="302" r:id="rId48"/>
    <p:sldId id="304" r:id="rId49"/>
    <p:sldId id="305" r:id="rId5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AB0BD5-9EF8-49D0-2FCE-8BF6792F4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4888C89-DD48-6489-F7E4-7917EBD7B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D6BD3B7-E7BE-1E46-08D3-6AB9A834C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405669D-8177-8402-152D-45EC80943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A77E5DA-CA42-5A9F-46DD-3A27E2ED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3294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132902-1DC4-E2C2-6838-4B854C621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F980D25-DBE7-2706-28C7-60A566325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A4E1FEA-BFCE-BBE6-5BD4-7070B2C70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C5946E1-1F81-189A-7BAA-7A36D632D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B2545A5-771F-D3EF-1A59-C32CD1FD4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362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B14CBC2-ECF0-2A45-D009-C22D6C90DE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BAFEE2D-5E07-82CE-E8C0-0E77F52AD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0A6669-06FE-82FC-FFB7-7973EF9CC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AC739B-2C6C-C236-5840-8433A0067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34F0BB-A28A-7025-6126-365C7F3ED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967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E12376-EF3C-ED71-AC8A-6ABA60E38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285D3DB-D505-A85F-F4BB-1909B29A4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BDE1E97-D129-00AA-489D-2CD52B361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8B0538E-2949-8409-BCBD-91D22354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5D4C201-7A50-9A69-FF59-C3A6350B6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60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A05CEF-88A6-9178-8B67-D5844865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CC3E966-C697-0A30-ADE9-2B50F630A3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6E005E-E53E-DEE8-DDA1-B505A1AD3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E28DDF8-F1C1-5F6C-1947-96B9C91BE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9B224C0-6FFC-9325-79AA-38B3EB3D9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004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A33DF6-7CBB-CD45-4427-41C738666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E23E7A-3583-6698-1C53-CCC5891D6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8F6B46C-A28C-451C-581D-59D78A1B0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8595C7-625B-1DD2-2BAF-ECC5B8F10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6D731F9-7268-286F-EA92-203DE82AF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BDDF493-68BD-CDDE-323F-8E7AC78B0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2697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2BB8C1-53D9-F234-713A-A5BAB800F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64BDE17-EC6A-7D68-8C0B-D3B5F2B89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6C9C6D-76E3-4D8C-4259-B06E8AB94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A24B570-4EA8-7E24-24D3-3441927D7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A42BBCA-A611-3EF9-0B41-740F5842C0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19FDEF8-E4BE-4E9E-FDA3-ECB29E57D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9B57CB3-0303-8C2C-C341-8F3D7F907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EFD47DE-98B3-C843-D399-6CD07BA2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983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12E42D-CB9D-E4B2-3CDA-0FFAF7C7C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73BC26D-B6FD-5504-F22D-49B4C8CE3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FBB9E59-912D-2E1E-DA07-7A8A81B89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26250D-3455-E618-227C-08EF47DE7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1546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2FA32443-ACF8-85B3-E134-6C1641D9D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CCB72B4-8F18-D6E4-C962-584827115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631CD93-B2CE-13F5-B4BD-A7733ABD6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017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707CF0-8046-0E77-5667-0A2CFDB87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20269B6-40BE-9A35-5308-73529F788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CE9534-C7BC-EECF-DF39-50E2B2889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399E669-DBB1-FAEC-38AF-C889FA112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FC92FC3-F9DD-832E-013B-9666D97B5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C3C3534-35C3-A5EE-D0EF-A674D7810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B72AFB-C136-70E3-1E12-83C3DB79D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5AFCF48-6BFA-93B9-C790-AE3DC611AE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1A59F1A-DB13-D290-44CF-1B14085EB2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2F336E1-4461-815F-A2CF-D5C2A7FB0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928110F-66BE-0EA3-67D9-45A28E765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97A0B33-E6A5-5AB4-5E04-AE3DD758D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143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9403ABB-C811-3184-8697-BABC6B9E7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62B322F-3EC9-4978-B09D-1C3055C4C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E70A828-606A-E0FA-9580-C85E0BB9F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105541-7B9B-4667-98EF-FCA486E97F57}" type="datetimeFigureOut">
              <a:rPr lang="pt-BR" smtClean="0"/>
              <a:t>26/09/2024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8D0B634-6432-854D-E18D-11337F77A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60B647D-9F77-61D8-EA6C-C4EC8F19C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C80D68-6492-4890-9867-4BF60F807C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03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0EE735-C32C-CBC4-BDD3-0B28266E57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Introdução a </a:t>
            </a:r>
            <a:r>
              <a:rPr lang="pt-BR" dirty="0" err="1"/>
              <a:t>Rest</a:t>
            </a:r>
            <a:r>
              <a:rPr lang="pt-BR" dirty="0"/>
              <a:t> APIs com Python </a:t>
            </a:r>
            <a:r>
              <a:rPr lang="pt-BR" dirty="0" err="1"/>
              <a:t>Flask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E550FD1-9706-9CB2-C070-63B0E3863A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Prof. Me. Hélio Esperidião</a:t>
            </a:r>
          </a:p>
        </p:txBody>
      </p:sp>
    </p:spTree>
    <p:extLst>
      <p:ext uri="{BB962C8B-B14F-4D97-AF65-F5344CB8AC3E}">
        <p14:creationId xmlns:p14="http://schemas.microsoft.com/office/powerpoint/2010/main" val="3579525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00A417-CD35-B0F9-EAAC-4B48DD22E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 e arquivos: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C5D7845-CE27-E4BF-FC3E-332141D56059}"/>
              </a:ext>
            </a:extLst>
          </p:cNvPr>
          <p:cNvSpPr txBox="1"/>
          <p:nvPr/>
        </p:nvSpPr>
        <p:spPr>
          <a:xfrm>
            <a:off x="1534886" y="2410096"/>
            <a:ext cx="1365068" cy="36933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/>
              <a:t>App.py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A967F37-CAC2-6D15-710B-D419F6989D87}"/>
              </a:ext>
            </a:extLst>
          </p:cNvPr>
          <p:cNvSpPr txBox="1"/>
          <p:nvPr/>
        </p:nvSpPr>
        <p:spPr>
          <a:xfrm>
            <a:off x="4087857" y="2410096"/>
            <a:ext cx="3047456" cy="36933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RetanguloController.py</a:t>
            </a:r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722B626-6F15-381E-1454-2B99BC4CE3AA}"/>
              </a:ext>
            </a:extLst>
          </p:cNvPr>
          <p:cNvSpPr txBox="1"/>
          <p:nvPr/>
        </p:nvSpPr>
        <p:spPr>
          <a:xfrm>
            <a:off x="8323217" y="2410096"/>
            <a:ext cx="1487395" cy="36933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Retangulo.py</a:t>
            </a:r>
          </a:p>
        </p:txBody>
      </p: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3906DAE1-2604-1DE2-6D93-9949A5C6BD1C}"/>
              </a:ext>
            </a:extLst>
          </p:cNvPr>
          <p:cNvCxnSpPr>
            <a:stCxn id="4" idx="3"/>
            <a:endCxn id="7" idx="1"/>
          </p:cNvCxnSpPr>
          <p:nvPr/>
        </p:nvCxnSpPr>
        <p:spPr>
          <a:xfrm>
            <a:off x="2899954" y="2594762"/>
            <a:ext cx="118790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93312684-A7E6-3DC7-A0AD-D360CE8D37C1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7135313" y="2594762"/>
            <a:ext cx="11879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: Angulado 15">
            <a:extLst>
              <a:ext uri="{FF2B5EF4-FFF2-40B4-BE49-F238E27FC236}">
                <a16:creationId xmlns:a16="http://schemas.microsoft.com/office/drawing/2014/main" id="{DEE0F6A2-E6AD-A105-3308-37B31D6EA8DC}"/>
              </a:ext>
            </a:extLst>
          </p:cNvPr>
          <p:cNvCxnSpPr>
            <a:cxnSpLocks/>
            <a:stCxn id="8" idx="2"/>
            <a:endCxn id="7" idx="2"/>
          </p:cNvCxnSpPr>
          <p:nvPr/>
        </p:nvCxnSpPr>
        <p:spPr>
          <a:xfrm rot="5400000">
            <a:off x="7339250" y="1051763"/>
            <a:ext cx="12700" cy="3455330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tângulo 18">
            <a:extLst>
              <a:ext uri="{FF2B5EF4-FFF2-40B4-BE49-F238E27FC236}">
                <a16:creationId xmlns:a16="http://schemas.microsoft.com/office/drawing/2014/main" id="{C2442F7C-2231-5C6F-6A19-C865478305E0}"/>
              </a:ext>
            </a:extLst>
          </p:cNvPr>
          <p:cNvSpPr/>
          <p:nvPr/>
        </p:nvSpPr>
        <p:spPr>
          <a:xfrm>
            <a:off x="1143000" y="4441064"/>
            <a:ext cx="1959428" cy="75111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Cliente</a:t>
            </a:r>
          </a:p>
        </p:txBody>
      </p: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F44063A7-A94D-BADB-34F4-464A38793012}"/>
              </a:ext>
            </a:extLst>
          </p:cNvPr>
          <p:cNvCxnSpPr>
            <a:cxnSpLocks/>
          </p:cNvCxnSpPr>
          <p:nvPr/>
        </p:nvCxnSpPr>
        <p:spPr>
          <a:xfrm flipV="1">
            <a:off x="1665514" y="2792246"/>
            <a:ext cx="0" cy="1648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4F12F65E-BB9F-1BB8-BF12-7C4F6B5A7481}"/>
              </a:ext>
            </a:extLst>
          </p:cNvPr>
          <p:cNvCxnSpPr>
            <a:cxnSpLocks/>
          </p:cNvCxnSpPr>
          <p:nvPr/>
        </p:nvCxnSpPr>
        <p:spPr>
          <a:xfrm>
            <a:off x="2615837" y="2792246"/>
            <a:ext cx="0" cy="1648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: Angulado 27">
            <a:extLst>
              <a:ext uri="{FF2B5EF4-FFF2-40B4-BE49-F238E27FC236}">
                <a16:creationId xmlns:a16="http://schemas.microsoft.com/office/drawing/2014/main" id="{445BCEC7-5F82-7106-CC78-78DAE6D623A0}"/>
              </a:ext>
            </a:extLst>
          </p:cNvPr>
          <p:cNvCxnSpPr>
            <a:cxnSpLocks/>
            <a:stCxn id="7" idx="0"/>
            <a:endCxn id="4" idx="0"/>
          </p:cNvCxnSpPr>
          <p:nvPr/>
        </p:nvCxnSpPr>
        <p:spPr>
          <a:xfrm rot="16200000" flipV="1">
            <a:off x="3914503" y="713013"/>
            <a:ext cx="12700" cy="3394165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885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1ECCDE-1DDA-DC69-D53C-69C291313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3130" y="110400"/>
            <a:ext cx="4939937" cy="1325563"/>
          </a:xfrm>
        </p:spPr>
        <p:txBody>
          <a:bodyPr/>
          <a:lstStyle/>
          <a:p>
            <a:r>
              <a:rPr lang="pt-BR" dirty="0"/>
              <a:t>Classe Retangulo.py</a:t>
            </a:r>
            <a:br>
              <a:rPr lang="pt-BR" dirty="0"/>
            </a:br>
            <a:r>
              <a:rPr lang="pt-BR" dirty="0"/>
              <a:t>1/2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7B3F8C1-DE4E-C42E-F232-4FDE027FA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94" y="391885"/>
            <a:ext cx="10515600" cy="570016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math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__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calcularArea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calcularDiagonal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math.sqrt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** 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** 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calcularPerimetro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(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9D129B5B-F48C-CC92-8F92-AD0ED935705D}"/>
              </a:ext>
            </a:extLst>
          </p:cNvPr>
          <p:cNvSpPr/>
          <p:nvPr/>
        </p:nvSpPr>
        <p:spPr>
          <a:xfrm>
            <a:off x="927465" y="875210"/>
            <a:ext cx="3050176" cy="81642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A412D2F-4640-BC68-2E97-7E44E2C99D41}"/>
              </a:ext>
            </a:extLst>
          </p:cNvPr>
          <p:cNvSpPr txBox="1"/>
          <p:nvPr/>
        </p:nvSpPr>
        <p:spPr>
          <a:xfrm>
            <a:off x="4897977" y="552044"/>
            <a:ext cx="2081019" cy="64633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Definição dos </a:t>
            </a:r>
          </a:p>
          <a:p>
            <a:r>
              <a:rPr lang="pt-BR" dirty="0"/>
              <a:t>atributos da classe</a:t>
            </a:r>
          </a:p>
        </p:txBody>
      </p:sp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97743907-5F16-D182-0744-CB9C560D4E3F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3977641" y="875210"/>
            <a:ext cx="920336" cy="4082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tângulo 8">
            <a:extLst>
              <a:ext uri="{FF2B5EF4-FFF2-40B4-BE49-F238E27FC236}">
                <a16:creationId xmlns:a16="http://schemas.microsoft.com/office/drawing/2014/main" id="{14420284-6AA4-700D-1D35-96CF20F1D6C0}"/>
              </a:ext>
            </a:extLst>
          </p:cNvPr>
          <p:cNvSpPr/>
          <p:nvPr/>
        </p:nvSpPr>
        <p:spPr>
          <a:xfrm>
            <a:off x="927464" y="1766749"/>
            <a:ext cx="5623559" cy="126383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1BDFD87E-F2B7-9358-B7B0-1F55CF984679}"/>
              </a:ext>
            </a:extLst>
          </p:cNvPr>
          <p:cNvSpPr/>
          <p:nvPr/>
        </p:nvSpPr>
        <p:spPr>
          <a:xfrm>
            <a:off x="927463" y="3058881"/>
            <a:ext cx="5623560" cy="126383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FD744529-9725-2FF0-B46A-20F9BD2874C0}"/>
              </a:ext>
            </a:extLst>
          </p:cNvPr>
          <p:cNvSpPr/>
          <p:nvPr/>
        </p:nvSpPr>
        <p:spPr>
          <a:xfrm>
            <a:off x="927463" y="4389112"/>
            <a:ext cx="5623560" cy="126383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3F329F4-ED04-F722-D430-F6E89B2A59D9}"/>
              </a:ext>
            </a:extLst>
          </p:cNvPr>
          <p:cNvSpPr txBox="1"/>
          <p:nvPr/>
        </p:nvSpPr>
        <p:spPr>
          <a:xfrm>
            <a:off x="8535188" y="3244334"/>
            <a:ext cx="2055819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Métodos da classe</a:t>
            </a:r>
          </a:p>
        </p:txBody>
      </p: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4CFD4658-C25B-AE74-0343-275B132AD770}"/>
              </a:ext>
            </a:extLst>
          </p:cNvPr>
          <p:cNvCxnSpPr>
            <a:stCxn id="9" idx="3"/>
            <a:endCxn id="13" idx="1"/>
          </p:cNvCxnSpPr>
          <p:nvPr/>
        </p:nvCxnSpPr>
        <p:spPr>
          <a:xfrm>
            <a:off x="6551023" y="2398666"/>
            <a:ext cx="1984165" cy="10303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6D4361C6-9F04-9CFB-D5B8-EFB01102317A}"/>
              </a:ext>
            </a:extLst>
          </p:cNvPr>
          <p:cNvCxnSpPr>
            <a:stCxn id="11" idx="3"/>
            <a:endCxn id="13" idx="1"/>
          </p:cNvCxnSpPr>
          <p:nvPr/>
        </p:nvCxnSpPr>
        <p:spPr>
          <a:xfrm flipV="1">
            <a:off x="6551023" y="3429000"/>
            <a:ext cx="1984165" cy="261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FD06C8E1-DF7F-849B-936C-26C682805E45}"/>
              </a:ext>
            </a:extLst>
          </p:cNvPr>
          <p:cNvCxnSpPr>
            <a:stCxn id="12" idx="3"/>
            <a:endCxn id="13" idx="1"/>
          </p:cNvCxnSpPr>
          <p:nvPr/>
        </p:nvCxnSpPr>
        <p:spPr>
          <a:xfrm flipV="1">
            <a:off x="6551023" y="3429000"/>
            <a:ext cx="1984165" cy="15920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269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1197C74-DE1A-2223-685A-85B2E8753D87}"/>
              </a:ext>
            </a:extLst>
          </p:cNvPr>
          <p:cNvSpPr txBox="1">
            <a:spLocks/>
          </p:cNvSpPr>
          <p:nvPr/>
        </p:nvSpPr>
        <p:spPr>
          <a:xfrm>
            <a:off x="7086599" y="169183"/>
            <a:ext cx="493993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/>
              <a:t>Classe Retangulo.py</a:t>
            </a:r>
          </a:p>
          <a:p>
            <a:r>
              <a:rPr lang="pt-BR" dirty="0"/>
              <a:t>2/2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CDE3534-FBC6-BE97-ED17-73339ED45A20}"/>
              </a:ext>
            </a:extLst>
          </p:cNvPr>
          <p:cNvSpPr txBox="1"/>
          <p:nvPr/>
        </p:nvSpPr>
        <p:spPr>
          <a:xfrm>
            <a:off x="671104" y="716007"/>
            <a:ext cx="6097088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Getter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base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base(self):</a:t>
            </a: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b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Setter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base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@base.setter</a:t>
            </a: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base(self,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b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Getter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altura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altura(self):</a:t>
            </a: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b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Setter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altura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@altura.setter</a:t>
            </a: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altura(self,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b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622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915960-7CCA-96B2-9F9B-F7636D9C0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577" y="453634"/>
            <a:ext cx="4687389" cy="616032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math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__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calcularArea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calcularDiagonal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math.sqrt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** 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** 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calcularPerimetro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(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Getter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base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base(self):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Setter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base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@base.setter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base(self,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Getter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altura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altura(self):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Setter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altura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@altura.setter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altura(self,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dirty="0"/>
          </a:p>
        </p:txBody>
      </p:sp>
      <p:sp>
        <p:nvSpPr>
          <p:cNvPr id="4" name="Espaço Reservado para Conteúdo 13">
            <a:extLst>
              <a:ext uri="{FF2B5EF4-FFF2-40B4-BE49-F238E27FC236}">
                <a16:creationId xmlns:a16="http://schemas.microsoft.com/office/drawing/2014/main" id="{D7BC1C04-02AC-9CD0-8412-33A46A612837}"/>
              </a:ext>
            </a:extLst>
          </p:cNvPr>
          <p:cNvSpPr txBox="1">
            <a:spLocks/>
          </p:cNvSpPr>
          <p:nvPr/>
        </p:nvSpPr>
        <p:spPr>
          <a:xfrm>
            <a:off x="6313930" y="371103"/>
            <a:ext cx="5589295" cy="624285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?</a:t>
            </a:r>
            <a:r>
              <a:rPr lang="pt-BR" sz="1600" dirty="0" err="1"/>
              <a:t>php</a:t>
            </a:r>
            <a:r>
              <a:rPr lang="pt-BR" sz="1600" dirty="0"/>
              <a:t>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 err="1"/>
              <a:t>class</a:t>
            </a:r>
            <a:r>
              <a:rPr lang="pt-BR" sz="1600" dirty="0"/>
              <a:t> </a:t>
            </a:r>
            <a:r>
              <a:rPr lang="pt-BR" sz="1600" dirty="0" err="1"/>
              <a:t>Retangulo</a:t>
            </a:r>
            <a:r>
              <a:rPr lang="pt-BR" sz="1600" dirty="0"/>
              <a:t>{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</a:t>
            </a:r>
            <a:r>
              <a:rPr lang="pt-BR" sz="1600" dirty="0" err="1"/>
              <a:t>private</a:t>
            </a:r>
            <a:r>
              <a:rPr lang="pt-BR" sz="1600" dirty="0"/>
              <a:t> $base;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</a:t>
            </a:r>
            <a:r>
              <a:rPr lang="pt-BR" sz="1600" dirty="0" err="1"/>
              <a:t>private</a:t>
            </a:r>
            <a:r>
              <a:rPr lang="pt-BR" sz="1600" dirty="0"/>
              <a:t> $altura; 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 err="1"/>
              <a:t>public</a:t>
            </a:r>
            <a:r>
              <a:rPr lang="pt-BR" sz="1600" dirty="0"/>
              <a:t> </a:t>
            </a:r>
            <a:r>
              <a:rPr lang="pt-BR" sz="1600" dirty="0" err="1"/>
              <a:t>function</a:t>
            </a:r>
            <a:r>
              <a:rPr lang="pt-BR" sz="1600" dirty="0"/>
              <a:t> </a:t>
            </a:r>
            <a:r>
              <a:rPr lang="pt-BR" sz="1600" dirty="0" err="1"/>
              <a:t>calcularArea</a:t>
            </a:r>
            <a:r>
              <a:rPr lang="pt-BR" sz="1600" dirty="0"/>
              <a:t>(){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    </a:t>
            </a:r>
            <a:r>
              <a:rPr lang="pt-BR" sz="1600" dirty="0" err="1"/>
              <a:t>return</a:t>
            </a:r>
            <a:r>
              <a:rPr lang="pt-BR" sz="1600" dirty="0"/>
              <a:t> ($</a:t>
            </a:r>
            <a:r>
              <a:rPr lang="pt-BR" sz="1600" dirty="0" err="1"/>
              <a:t>this</a:t>
            </a:r>
            <a:r>
              <a:rPr lang="pt-BR" sz="1600" dirty="0"/>
              <a:t>-&gt;altura*$</a:t>
            </a:r>
            <a:r>
              <a:rPr lang="pt-BR" sz="1600" dirty="0" err="1"/>
              <a:t>this</a:t>
            </a:r>
            <a:r>
              <a:rPr lang="pt-BR" sz="1600" dirty="0"/>
              <a:t>-&gt;base);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}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</a:t>
            </a:r>
            <a:r>
              <a:rPr lang="pt-BR" sz="1600" dirty="0" err="1"/>
              <a:t>public</a:t>
            </a:r>
            <a:r>
              <a:rPr lang="pt-BR" sz="1600" dirty="0"/>
              <a:t> </a:t>
            </a:r>
            <a:r>
              <a:rPr lang="pt-BR" sz="1600" dirty="0" err="1"/>
              <a:t>function</a:t>
            </a:r>
            <a:r>
              <a:rPr lang="pt-BR" sz="1600" dirty="0"/>
              <a:t> </a:t>
            </a:r>
            <a:r>
              <a:rPr lang="pt-BR" sz="1600" dirty="0" err="1"/>
              <a:t>calcularDiagonal</a:t>
            </a:r>
            <a:r>
              <a:rPr lang="pt-BR" sz="1600" dirty="0"/>
              <a:t>(){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return</a:t>
            </a:r>
            <a:r>
              <a:rPr lang="pt-BR" sz="1600" dirty="0"/>
              <a:t> </a:t>
            </a:r>
            <a:r>
              <a:rPr lang="pt-BR" sz="1600" dirty="0" err="1"/>
              <a:t>sqrt</a:t>
            </a:r>
            <a:r>
              <a:rPr lang="pt-BR" sz="1600" dirty="0"/>
              <a:t>(</a:t>
            </a:r>
            <a:r>
              <a:rPr lang="pt-BR" sz="1600" dirty="0" err="1"/>
              <a:t>pow</a:t>
            </a:r>
            <a:r>
              <a:rPr lang="pt-BR" sz="1600" dirty="0"/>
              <a:t>($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altura,2</a:t>
            </a:r>
            <a:r>
              <a:rPr lang="pt-BR" sz="1600" dirty="0"/>
              <a:t>) + </a:t>
            </a:r>
            <a:r>
              <a:rPr lang="pt-BR" sz="1600" dirty="0" err="1"/>
              <a:t>pow</a:t>
            </a:r>
            <a:r>
              <a:rPr lang="pt-BR" sz="1600" dirty="0"/>
              <a:t>($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base,2</a:t>
            </a:r>
            <a:r>
              <a:rPr lang="pt-BR" sz="1600" dirty="0"/>
              <a:t>));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}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</a:t>
            </a:r>
            <a:r>
              <a:rPr lang="pt-BR" sz="1600" dirty="0" err="1"/>
              <a:t>public</a:t>
            </a:r>
            <a:r>
              <a:rPr lang="pt-BR" sz="1600" dirty="0"/>
              <a:t> </a:t>
            </a:r>
            <a:r>
              <a:rPr lang="pt-BR" sz="1600" dirty="0" err="1"/>
              <a:t>function</a:t>
            </a:r>
            <a:r>
              <a:rPr lang="pt-BR" sz="1600" dirty="0"/>
              <a:t> </a:t>
            </a:r>
            <a:r>
              <a:rPr lang="pt-BR" sz="1600" dirty="0" err="1"/>
              <a:t>calcularPerimetro</a:t>
            </a:r>
            <a:r>
              <a:rPr lang="pt-BR" sz="1600" dirty="0"/>
              <a:t>(){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    </a:t>
            </a:r>
            <a:r>
              <a:rPr lang="pt-BR" sz="1600" dirty="0" err="1"/>
              <a:t>return</a:t>
            </a:r>
            <a:r>
              <a:rPr lang="pt-BR" sz="1600" dirty="0"/>
              <a:t> ($</a:t>
            </a:r>
            <a:r>
              <a:rPr lang="pt-BR" sz="1600" dirty="0" err="1"/>
              <a:t>this</a:t>
            </a:r>
            <a:r>
              <a:rPr lang="pt-BR" sz="1600" dirty="0"/>
              <a:t>-&gt;altura*2 +$</a:t>
            </a:r>
            <a:r>
              <a:rPr lang="pt-BR" sz="1600" dirty="0" err="1"/>
              <a:t>this</a:t>
            </a:r>
            <a:r>
              <a:rPr lang="pt-BR" sz="1600" dirty="0"/>
              <a:t>-&gt;base*2) ;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    }</a:t>
            </a:r>
            <a:br>
              <a:rPr lang="pt-BR" sz="1600" dirty="0"/>
            </a:br>
            <a:r>
              <a:rPr lang="pt-BR" sz="1600" dirty="0">
                <a:solidFill>
                  <a:srgbClr val="FF0000"/>
                </a:solidFill>
              </a:rPr>
              <a:t> </a:t>
            </a:r>
            <a:r>
              <a:rPr lang="pt-BR" sz="1600" dirty="0" err="1">
                <a:solidFill>
                  <a:srgbClr val="FF0000"/>
                </a:solidFill>
              </a:rPr>
              <a:t>public</a:t>
            </a:r>
            <a:r>
              <a:rPr lang="pt-BR" sz="1600" dirty="0">
                <a:solidFill>
                  <a:srgbClr val="FF0000"/>
                </a:solidFill>
              </a:rPr>
              <a:t> </a:t>
            </a:r>
            <a:r>
              <a:rPr lang="pt-BR" sz="1600" dirty="0" err="1">
                <a:solidFill>
                  <a:srgbClr val="FF0000"/>
                </a:solidFill>
              </a:rPr>
              <a:t>function</a:t>
            </a:r>
            <a:r>
              <a:rPr lang="pt-BR" sz="1600" dirty="0">
                <a:solidFill>
                  <a:srgbClr val="FF0000"/>
                </a:solidFill>
              </a:rPr>
              <a:t> </a:t>
            </a:r>
            <a:r>
              <a:rPr lang="pt-BR" sz="1600" dirty="0" err="1">
                <a:solidFill>
                  <a:srgbClr val="FF0000"/>
                </a:solidFill>
              </a:rPr>
              <a:t>setBase</a:t>
            </a:r>
            <a:r>
              <a:rPr lang="pt-BR" sz="1600" dirty="0">
                <a:solidFill>
                  <a:srgbClr val="FF0000"/>
                </a:solidFill>
              </a:rPr>
              <a:t>($</a:t>
            </a:r>
            <a:r>
              <a:rPr lang="pt-BR" sz="1600" dirty="0" err="1">
                <a:solidFill>
                  <a:srgbClr val="FF0000"/>
                </a:solidFill>
              </a:rPr>
              <a:t>novaBase</a:t>
            </a:r>
            <a:r>
              <a:rPr lang="pt-BR" sz="1600" dirty="0">
                <a:solidFill>
                  <a:srgbClr val="FF0000"/>
                </a:solidFill>
              </a:rPr>
              <a:t>){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rgbClr val="FF0000"/>
                </a:solidFill>
              </a:rPr>
              <a:t>        $</a:t>
            </a:r>
            <a:r>
              <a:rPr lang="pt-BR" sz="1600" dirty="0" err="1">
                <a:solidFill>
                  <a:srgbClr val="FF0000"/>
                </a:solidFill>
              </a:rPr>
              <a:t>this</a:t>
            </a:r>
            <a:r>
              <a:rPr lang="pt-BR" sz="1600" dirty="0">
                <a:solidFill>
                  <a:srgbClr val="FF0000"/>
                </a:solidFill>
              </a:rPr>
              <a:t>-&gt;base=$</a:t>
            </a:r>
            <a:r>
              <a:rPr lang="pt-BR" sz="1600" dirty="0" err="1">
                <a:solidFill>
                  <a:srgbClr val="FF0000"/>
                </a:solidFill>
              </a:rPr>
              <a:t>novaBase</a:t>
            </a:r>
            <a:r>
              <a:rPr lang="pt-BR" sz="1600" dirty="0">
                <a:solidFill>
                  <a:srgbClr val="FF0000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rgbClr val="FF0000"/>
                </a:solidFill>
              </a:rPr>
              <a:t>    }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chemeClr val="accent6"/>
                </a:solidFill>
              </a:rPr>
              <a:t>    </a:t>
            </a:r>
            <a:r>
              <a:rPr lang="pt-BR" sz="1600" dirty="0" err="1">
                <a:solidFill>
                  <a:schemeClr val="accent6"/>
                </a:solidFill>
              </a:rPr>
              <a:t>public</a:t>
            </a:r>
            <a:r>
              <a:rPr lang="pt-BR" sz="1600" dirty="0">
                <a:solidFill>
                  <a:schemeClr val="accent6"/>
                </a:solidFill>
              </a:rPr>
              <a:t> </a:t>
            </a:r>
            <a:r>
              <a:rPr lang="pt-BR" sz="1600" dirty="0" err="1">
                <a:solidFill>
                  <a:schemeClr val="accent6"/>
                </a:solidFill>
              </a:rPr>
              <a:t>function</a:t>
            </a:r>
            <a:r>
              <a:rPr lang="pt-BR" sz="1600" dirty="0">
                <a:solidFill>
                  <a:schemeClr val="accent6"/>
                </a:solidFill>
              </a:rPr>
              <a:t> </a:t>
            </a:r>
            <a:r>
              <a:rPr lang="pt-BR" sz="1600" dirty="0" err="1">
                <a:solidFill>
                  <a:schemeClr val="accent6"/>
                </a:solidFill>
              </a:rPr>
              <a:t>getBase</a:t>
            </a:r>
            <a:r>
              <a:rPr lang="pt-BR" sz="1600" dirty="0">
                <a:solidFill>
                  <a:schemeClr val="accent6"/>
                </a:solidFill>
              </a:rPr>
              <a:t>(){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chemeClr val="accent6"/>
                </a:solidFill>
              </a:rPr>
              <a:t>        </a:t>
            </a:r>
            <a:r>
              <a:rPr lang="pt-BR" sz="1600" dirty="0" err="1">
                <a:solidFill>
                  <a:schemeClr val="accent6"/>
                </a:solidFill>
              </a:rPr>
              <a:t>return</a:t>
            </a:r>
            <a:r>
              <a:rPr lang="pt-BR" sz="1600" dirty="0">
                <a:solidFill>
                  <a:schemeClr val="accent6"/>
                </a:solidFill>
              </a:rPr>
              <a:t> $</a:t>
            </a:r>
            <a:r>
              <a:rPr lang="pt-BR" sz="1600" dirty="0" err="1">
                <a:solidFill>
                  <a:schemeClr val="accent6"/>
                </a:solidFill>
              </a:rPr>
              <a:t>this</a:t>
            </a:r>
            <a:r>
              <a:rPr lang="pt-BR" sz="1600" dirty="0">
                <a:solidFill>
                  <a:schemeClr val="accent6"/>
                </a:solidFill>
              </a:rPr>
              <a:t>-&gt;base;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chemeClr val="accent6"/>
                </a:solidFill>
              </a:rPr>
              <a:t>    }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rgbClr val="FF0000"/>
                </a:solidFill>
              </a:rPr>
              <a:t>    </a:t>
            </a:r>
            <a:r>
              <a:rPr lang="pt-BR" sz="1600" dirty="0" err="1">
                <a:solidFill>
                  <a:srgbClr val="FF0000"/>
                </a:solidFill>
              </a:rPr>
              <a:t>public</a:t>
            </a:r>
            <a:r>
              <a:rPr lang="pt-BR" sz="1600" dirty="0">
                <a:solidFill>
                  <a:srgbClr val="FF0000"/>
                </a:solidFill>
              </a:rPr>
              <a:t> </a:t>
            </a:r>
            <a:r>
              <a:rPr lang="pt-BR" sz="1600" dirty="0" err="1">
                <a:solidFill>
                  <a:srgbClr val="FF0000"/>
                </a:solidFill>
              </a:rPr>
              <a:t>function</a:t>
            </a:r>
            <a:r>
              <a:rPr lang="pt-BR" sz="1600" dirty="0">
                <a:solidFill>
                  <a:srgbClr val="FF0000"/>
                </a:solidFill>
              </a:rPr>
              <a:t> </a:t>
            </a:r>
            <a:r>
              <a:rPr lang="pt-BR" sz="1600" dirty="0" err="1">
                <a:solidFill>
                  <a:srgbClr val="FF0000"/>
                </a:solidFill>
              </a:rPr>
              <a:t>setAltura</a:t>
            </a:r>
            <a:r>
              <a:rPr lang="pt-BR" sz="1600" dirty="0">
                <a:solidFill>
                  <a:srgbClr val="FF0000"/>
                </a:solidFill>
              </a:rPr>
              <a:t>($</a:t>
            </a:r>
            <a:r>
              <a:rPr lang="pt-BR" sz="1600" dirty="0" err="1">
                <a:solidFill>
                  <a:srgbClr val="FF0000"/>
                </a:solidFill>
              </a:rPr>
              <a:t>novaAltura</a:t>
            </a:r>
            <a:r>
              <a:rPr lang="pt-BR" sz="1600" dirty="0">
                <a:solidFill>
                  <a:srgbClr val="FF0000"/>
                </a:solidFill>
              </a:rPr>
              <a:t>){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rgbClr val="FF0000"/>
                </a:solidFill>
              </a:rPr>
              <a:t>        $</a:t>
            </a:r>
            <a:r>
              <a:rPr lang="pt-BR" sz="1600" dirty="0" err="1">
                <a:solidFill>
                  <a:srgbClr val="FF0000"/>
                </a:solidFill>
              </a:rPr>
              <a:t>this</a:t>
            </a:r>
            <a:r>
              <a:rPr lang="pt-BR" sz="1600" dirty="0">
                <a:solidFill>
                  <a:srgbClr val="FF0000"/>
                </a:solidFill>
              </a:rPr>
              <a:t>-&gt;altura = $</a:t>
            </a:r>
            <a:r>
              <a:rPr lang="pt-BR" sz="1600" dirty="0" err="1">
                <a:solidFill>
                  <a:srgbClr val="FF0000"/>
                </a:solidFill>
              </a:rPr>
              <a:t>novaAltura</a:t>
            </a:r>
            <a:r>
              <a:rPr lang="pt-BR" sz="1600" dirty="0">
                <a:solidFill>
                  <a:srgbClr val="FF0000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rgbClr val="FF0000"/>
                </a:solidFill>
              </a:rPr>
              <a:t>    }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rgbClr val="FF0000"/>
                </a:solidFill>
              </a:rPr>
              <a:t>    </a:t>
            </a:r>
            <a:r>
              <a:rPr lang="pt-BR" sz="1600" dirty="0" err="1">
                <a:solidFill>
                  <a:srgbClr val="FF0000"/>
                </a:solidFill>
              </a:rPr>
              <a:t>public</a:t>
            </a:r>
            <a:r>
              <a:rPr lang="pt-BR" sz="1600" dirty="0">
                <a:solidFill>
                  <a:srgbClr val="FF0000"/>
                </a:solidFill>
              </a:rPr>
              <a:t> </a:t>
            </a:r>
            <a:r>
              <a:rPr lang="pt-BR" sz="1600" dirty="0" err="1">
                <a:solidFill>
                  <a:srgbClr val="FF0000"/>
                </a:solidFill>
              </a:rPr>
              <a:t>function</a:t>
            </a:r>
            <a:r>
              <a:rPr lang="pt-BR" sz="1600" dirty="0">
                <a:solidFill>
                  <a:srgbClr val="FF0000"/>
                </a:solidFill>
              </a:rPr>
              <a:t> </a:t>
            </a:r>
            <a:r>
              <a:rPr lang="pt-BR" sz="1600" dirty="0" err="1">
                <a:solidFill>
                  <a:srgbClr val="FF0000"/>
                </a:solidFill>
              </a:rPr>
              <a:t>getAltura</a:t>
            </a:r>
            <a:r>
              <a:rPr lang="pt-BR" sz="1600" dirty="0">
                <a:solidFill>
                  <a:srgbClr val="FF0000"/>
                </a:solidFill>
              </a:rPr>
              <a:t>(){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rgbClr val="FF0000"/>
                </a:solidFill>
              </a:rPr>
              <a:t>        </a:t>
            </a:r>
            <a:r>
              <a:rPr lang="pt-BR" sz="1600" dirty="0" err="1">
                <a:solidFill>
                  <a:srgbClr val="FF0000"/>
                </a:solidFill>
              </a:rPr>
              <a:t>return</a:t>
            </a:r>
            <a:r>
              <a:rPr lang="pt-BR" sz="1600" dirty="0">
                <a:solidFill>
                  <a:srgbClr val="FF0000"/>
                </a:solidFill>
              </a:rPr>
              <a:t> $</a:t>
            </a:r>
            <a:r>
              <a:rPr lang="pt-BR" sz="1600" dirty="0" err="1">
                <a:solidFill>
                  <a:srgbClr val="FF0000"/>
                </a:solidFill>
              </a:rPr>
              <a:t>this</a:t>
            </a:r>
            <a:r>
              <a:rPr lang="pt-BR" sz="1600" dirty="0">
                <a:solidFill>
                  <a:srgbClr val="FF0000"/>
                </a:solidFill>
              </a:rPr>
              <a:t>-&gt;altura;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>
                <a:solidFill>
                  <a:srgbClr val="FF0000"/>
                </a:solidFill>
              </a:rPr>
              <a:t>    }</a:t>
            </a:r>
            <a:endParaRPr lang="pt-BR" sz="16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}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600" dirty="0"/>
              <a:t>?&gt;</a:t>
            </a:r>
          </a:p>
        </p:txBody>
      </p:sp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4F7DED65-AB47-E2B2-F08C-96B3B21B7967}"/>
              </a:ext>
            </a:extLst>
          </p:cNvPr>
          <p:cNvCxnSpPr/>
          <p:nvPr/>
        </p:nvCxnSpPr>
        <p:spPr>
          <a:xfrm>
            <a:off x="4180114" y="940526"/>
            <a:ext cx="2259875" cy="849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tângulo 7">
            <a:extLst>
              <a:ext uri="{FF2B5EF4-FFF2-40B4-BE49-F238E27FC236}">
                <a16:creationId xmlns:a16="http://schemas.microsoft.com/office/drawing/2014/main" id="{667465C0-1D9C-0760-258F-7D099224CEE9}"/>
              </a:ext>
            </a:extLst>
          </p:cNvPr>
          <p:cNvSpPr/>
          <p:nvPr/>
        </p:nvSpPr>
        <p:spPr>
          <a:xfrm>
            <a:off x="1103811" y="783771"/>
            <a:ext cx="3076303" cy="47026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A2AFA784-586A-971B-E898-D763CD1D380A}"/>
              </a:ext>
            </a:extLst>
          </p:cNvPr>
          <p:cNvSpPr/>
          <p:nvPr/>
        </p:nvSpPr>
        <p:spPr>
          <a:xfrm>
            <a:off x="1103811" y="1277194"/>
            <a:ext cx="4056018" cy="7671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C415C2FF-820F-DB8D-5727-3E6CEDFA7FCE}"/>
              </a:ext>
            </a:extLst>
          </p:cNvPr>
          <p:cNvSpPr/>
          <p:nvPr/>
        </p:nvSpPr>
        <p:spPr>
          <a:xfrm>
            <a:off x="1103811" y="2044337"/>
            <a:ext cx="4056018" cy="76714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BC49D007-5218-8A33-AB20-6E3498C59BE2}"/>
              </a:ext>
            </a:extLst>
          </p:cNvPr>
          <p:cNvSpPr/>
          <p:nvPr/>
        </p:nvSpPr>
        <p:spPr>
          <a:xfrm>
            <a:off x="1103811" y="2816623"/>
            <a:ext cx="4056018" cy="8409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5DB65A50-C816-9212-2179-0DFCAD1F9DFE}"/>
              </a:ext>
            </a:extLst>
          </p:cNvPr>
          <p:cNvCxnSpPr>
            <a:stCxn id="9" idx="3"/>
          </p:cNvCxnSpPr>
          <p:nvPr/>
        </p:nvCxnSpPr>
        <p:spPr>
          <a:xfrm flipV="1">
            <a:off x="5159829" y="1476103"/>
            <a:ext cx="1221377" cy="1846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04EA730B-DEF7-0079-7856-FB9DA27D1630}"/>
              </a:ext>
            </a:extLst>
          </p:cNvPr>
          <p:cNvCxnSpPr>
            <a:stCxn id="10" idx="3"/>
          </p:cNvCxnSpPr>
          <p:nvPr/>
        </p:nvCxnSpPr>
        <p:spPr>
          <a:xfrm flipV="1">
            <a:off x="5159829" y="2067497"/>
            <a:ext cx="1428207" cy="360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DC0285C9-8982-D970-45E5-2608D424A906}"/>
              </a:ext>
            </a:extLst>
          </p:cNvPr>
          <p:cNvCxnSpPr>
            <a:stCxn id="11" idx="3"/>
          </p:cNvCxnSpPr>
          <p:nvPr/>
        </p:nvCxnSpPr>
        <p:spPr>
          <a:xfrm flipV="1">
            <a:off x="5159829" y="2730137"/>
            <a:ext cx="1371600" cy="5069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AFD4670F-DA34-78BD-3CAE-9081463C80A0}"/>
              </a:ext>
            </a:extLst>
          </p:cNvPr>
          <p:cNvCxnSpPr/>
          <p:nvPr/>
        </p:nvCxnSpPr>
        <p:spPr>
          <a:xfrm>
            <a:off x="2181497" y="4023360"/>
            <a:ext cx="434993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2676129-06CB-FC1B-0BA6-7AF391AA110B}"/>
              </a:ext>
            </a:extLst>
          </p:cNvPr>
          <p:cNvCxnSpPr/>
          <p:nvPr/>
        </p:nvCxnSpPr>
        <p:spPr>
          <a:xfrm flipV="1">
            <a:off x="2044337" y="3429000"/>
            <a:ext cx="4395652" cy="10646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B12A3F60-6A80-D6C7-F402-04EC158B976E}"/>
              </a:ext>
            </a:extLst>
          </p:cNvPr>
          <p:cNvCxnSpPr/>
          <p:nvPr/>
        </p:nvCxnSpPr>
        <p:spPr>
          <a:xfrm>
            <a:off x="2383971" y="5290457"/>
            <a:ext cx="4147458" cy="914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>
            <a:extLst>
              <a:ext uri="{FF2B5EF4-FFF2-40B4-BE49-F238E27FC236}">
                <a16:creationId xmlns:a16="http://schemas.microsoft.com/office/drawing/2014/main" id="{C2B6A93A-A8BB-27D7-50A2-92BACAFA954B}"/>
              </a:ext>
            </a:extLst>
          </p:cNvPr>
          <p:cNvCxnSpPr/>
          <p:nvPr/>
        </p:nvCxnSpPr>
        <p:spPr>
          <a:xfrm flipV="1">
            <a:off x="2782389" y="4741817"/>
            <a:ext cx="3749040" cy="1332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423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C56C3676-E1C2-2DAD-002C-B6AAF731D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7863" y="224443"/>
            <a:ext cx="5545751" cy="64091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module.exports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class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Retangulo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constructor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>
                <a:solidFill>
                  <a:srgbClr val="008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//aqui são definidos todos os atributos da classe</a:t>
            </a:r>
            <a:endParaRPr lang="pt-BR" sz="105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>
                <a:solidFill>
                  <a:srgbClr val="008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//observe que todos os atributos sempre começam com _</a:t>
            </a:r>
            <a:endParaRPr lang="pt-BR" sz="105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>
                <a:solidFill>
                  <a:srgbClr val="008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//começa com _ e letra minúscula </a:t>
            </a:r>
            <a:endParaRPr lang="pt-BR" sz="105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_base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pt-BR" sz="1050" b="0" dirty="0">
                <a:solidFill>
                  <a:srgbClr val="098658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._altura = </a:t>
            </a:r>
            <a:r>
              <a:rPr lang="pt-BR" sz="1050" b="0" dirty="0">
                <a:solidFill>
                  <a:srgbClr val="098658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0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}</a:t>
            </a:r>
          </a:p>
          <a:p>
            <a:pPr marL="0" indent="0">
              <a:spcBef>
                <a:spcPts val="400"/>
              </a:spcBef>
              <a:buNone/>
            </a:pPr>
            <a:b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</a:b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calcularArea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return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._base *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._altura;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}</a:t>
            </a:r>
          </a:p>
          <a:p>
            <a:pPr marL="0" indent="0">
              <a:spcBef>
                <a:spcPts val="400"/>
              </a:spcBef>
              <a:buNone/>
            </a:pPr>
            <a:b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</a:b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calcularPerimetro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return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pt-BR" sz="1050" b="0" dirty="0">
                <a:solidFill>
                  <a:srgbClr val="098658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* (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._base*1 +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._altura*1);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}</a:t>
            </a:r>
          </a:p>
          <a:p>
            <a:pPr marL="0" indent="0">
              <a:spcBef>
                <a:spcPts val="400"/>
              </a:spcBef>
              <a:buNone/>
            </a:pPr>
            <a:b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</a:b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calcularDiagonal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return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Math.sqrt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._base ** </a:t>
            </a:r>
            <a:r>
              <a:rPr lang="pt-BR" sz="1050" b="0" dirty="0">
                <a:solidFill>
                  <a:srgbClr val="098658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+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._altura ** </a:t>
            </a:r>
            <a:r>
              <a:rPr lang="pt-BR" sz="1050" b="0" dirty="0">
                <a:solidFill>
                  <a:srgbClr val="098658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2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}</a:t>
            </a:r>
          </a:p>
          <a:p>
            <a:pPr marL="0" indent="0">
              <a:spcBef>
                <a:spcPts val="400"/>
              </a:spcBef>
              <a:buNone/>
            </a:pPr>
            <a:b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</a:b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</a:t>
            </a:r>
            <a:r>
              <a:rPr lang="pt-BR" sz="1050" b="0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set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base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(base)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_base 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= base;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}</a:t>
            </a:r>
          </a:p>
          <a:p>
            <a:pPr marL="0" indent="0">
              <a:spcBef>
                <a:spcPts val="400"/>
              </a:spcBef>
              <a:buNone/>
            </a:pPr>
            <a:b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</a:b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get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base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return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_base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}</a:t>
            </a:r>
          </a:p>
          <a:p>
            <a:pPr marL="0" indent="0">
              <a:spcBef>
                <a:spcPts val="400"/>
              </a:spcBef>
              <a:buNone/>
            </a:pPr>
            <a:b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</a:b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</a:t>
            </a:r>
            <a:r>
              <a:rPr lang="pt-BR" sz="1050" b="0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set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altura(altura)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._altura = altura;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}</a:t>
            </a:r>
          </a:p>
          <a:p>
            <a:pPr marL="0" indent="0">
              <a:spcBef>
                <a:spcPts val="400"/>
              </a:spcBef>
              <a:buNone/>
            </a:pPr>
            <a:b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</a:b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get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altura()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return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._altura;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   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Espaço Reservado para Conteúdo 2">
            <a:extLst>
              <a:ext uri="{FF2B5EF4-FFF2-40B4-BE49-F238E27FC236}">
                <a16:creationId xmlns:a16="http://schemas.microsoft.com/office/drawing/2014/main" id="{76C555A5-5605-AB30-ADD3-D74746005DAC}"/>
              </a:ext>
            </a:extLst>
          </p:cNvPr>
          <p:cNvSpPr txBox="1">
            <a:spLocks/>
          </p:cNvSpPr>
          <p:nvPr/>
        </p:nvSpPr>
        <p:spPr>
          <a:xfrm>
            <a:off x="785948" y="348836"/>
            <a:ext cx="4687389" cy="6160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import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math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Retangulo: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def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__init__(self):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._base =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._altura =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def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calcularArea(self):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._base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not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and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._altura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not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._base *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._altura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else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def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calcularDiagonal(self):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._base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not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and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._altura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not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math.sqrt(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._base ** </a:t>
            </a:r>
            <a:r>
              <a:rPr lang="pt-BR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._altura ** </a:t>
            </a:r>
            <a:r>
              <a:rPr lang="pt-BR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else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def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calcularPerimetro(self):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._base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not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and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._altura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not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* (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._base +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._altura)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else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None</a:t>
            </a: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8000"/>
                </a:solidFill>
                <a:latin typeface="Consolas" panose="020B0609020204030204" pitchFamily="49" charset="0"/>
              </a:rPr>
              <a:t># Getter para base</a:t>
            </a: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@property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def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base(self):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._base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8000"/>
                </a:solidFill>
                <a:latin typeface="Consolas" panose="020B0609020204030204" pitchFamily="49" charset="0"/>
              </a:rPr>
              <a:t># Setter para base</a:t>
            </a: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@base.setter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def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base(self, value):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._base = value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8000"/>
                </a:solidFill>
                <a:latin typeface="Consolas" panose="020B0609020204030204" pitchFamily="49" charset="0"/>
              </a:rPr>
              <a:t># Getter para altura</a:t>
            </a: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@property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def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altura(self):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._altura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8000"/>
                </a:solidFill>
                <a:latin typeface="Consolas" panose="020B0609020204030204" pitchFamily="49" charset="0"/>
              </a:rPr>
              <a:t># Setter para altura</a:t>
            </a: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@altura.setter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def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 altura(self, value):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pt-BR">
                <a:solidFill>
                  <a:srgbClr val="0000FF"/>
                </a:solidFill>
                <a:latin typeface="Consolas" panose="020B0609020204030204" pitchFamily="49" charset="0"/>
              </a:rPr>
              <a:t>self</a:t>
            </a:r>
            <a: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  <a:t>._altura = value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br>
              <a:rPr lang="pt-BR">
                <a:solidFill>
                  <a:srgbClr val="000000"/>
                </a:solidFill>
                <a:latin typeface="Consolas" panose="020B0609020204030204" pitchFamily="49" charset="0"/>
              </a:rPr>
            </a:br>
            <a:endParaRPr lang="pt-BR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endParaRPr lang="pt-BR" dirty="0"/>
          </a:p>
        </p:txBody>
      </p:sp>
      <p:cxnSp>
        <p:nvCxnSpPr>
          <p:cNvPr id="7" name="Conector de Seta Reta 6">
            <a:extLst>
              <a:ext uri="{FF2B5EF4-FFF2-40B4-BE49-F238E27FC236}">
                <a16:creationId xmlns:a16="http://schemas.microsoft.com/office/drawing/2014/main" id="{3318D797-00BE-14C6-FB42-2CF6718DBC08}"/>
              </a:ext>
            </a:extLst>
          </p:cNvPr>
          <p:cNvCxnSpPr/>
          <p:nvPr/>
        </p:nvCxnSpPr>
        <p:spPr>
          <a:xfrm>
            <a:off x="2096589" y="3997234"/>
            <a:ext cx="4441371" cy="3918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328923BA-5C6A-83FF-D065-AB964CD61DCA}"/>
              </a:ext>
            </a:extLst>
          </p:cNvPr>
          <p:cNvCxnSpPr/>
          <p:nvPr/>
        </p:nvCxnSpPr>
        <p:spPr>
          <a:xfrm flipV="1">
            <a:off x="2540726" y="3775166"/>
            <a:ext cx="4010297" cy="979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D42057E7-EED9-3029-A47C-1829226C72C0}"/>
              </a:ext>
            </a:extLst>
          </p:cNvPr>
          <p:cNvCxnSpPr/>
          <p:nvPr/>
        </p:nvCxnSpPr>
        <p:spPr>
          <a:xfrm>
            <a:off x="2449286" y="5342709"/>
            <a:ext cx="4029891" cy="3135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D1F13D2D-173A-AE90-4209-B2C439A957F8}"/>
              </a:ext>
            </a:extLst>
          </p:cNvPr>
          <p:cNvCxnSpPr/>
          <p:nvPr/>
        </p:nvCxnSpPr>
        <p:spPr>
          <a:xfrm flipV="1">
            <a:off x="2684417" y="5068389"/>
            <a:ext cx="3853543" cy="8294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68448E06-138E-F3A6-9147-9C16F6073F66}"/>
              </a:ext>
            </a:extLst>
          </p:cNvPr>
          <p:cNvCxnSpPr/>
          <p:nvPr/>
        </p:nvCxnSpPr>
        <p:spPr>
          <a:xfrm>
            <a:off x="2801983" y="933994"/>
            <a:ext cx="3853543" cy="2677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CB7527DF-A7E4-D20D-17EF-AB544D6B1B3E}"/>
              </a:ext>
            </a:extLst>
          </p:cNvPr>
          <p:cNvCxnSpPr>
            <a:cxnSpLocks/>
          </p:cNvCxnSpPr>
          <p:nvPr/>
        </p:nvCxnSpPr>
        <p:spPr>
          <a:xfrm>
            <a:off x="3807823" y="1567543"/>
            <a:ext cx="2592977" cy="3437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5B899BA6-A20C-6513-61F3-1E3B6E06B6A2}"/>
              </a:ext>
            </a:extLst>
          </p:cNvPr>
          <p:cNvCxnSpPr/>
          <p:nvPr/>
        </p:nvCxnSpPr>
        <p:spPr>
          <a:xfrm>
            <a:off x="4774474" y="2547257"/>
            <a:ext cx="1626326" cy="7143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>
            <a:extLst>
              <a:ext uri="{FF2B5EF4-FFF2-40B4-BE49-F238E27FC236}">
                <a16:creationId xmlns:a16="http://schemas.microsoft.com/office/drawing/2014/main" id="{9C05E7A0-0C3B-0508-BCB6-D6863498A5AE}"/>
              </a:ext>
            </a:extLst>
          </p:cNvPr>
          <p:cNvCxnSpPr/>
          <p:nvPr/>
        </p:nvCxnSpPr>
        <p:spPr>
          <a:xfrm flipV="1">
            <a:off x="4702629" y="2651760"/>
            <a:ext cx="1835331" cy="5121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937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D0994F-6793-A5AD-DF25-1DA644794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3309" y="365125"/>
            <a:ext cx="1841862" cy="1325563"/>
          </a:xfrm>
        </p:spPr>
        <p:txBody>
          <a:bodyPr/>
          <a:lstStyle/>
          <a:p>
            <a:r>
              <a:rPr lang="pt-BR" dirty="0"/>
              <a:t>App.py</a:t>
            </a:r>
            <a:br>
              <a:rPr lang="pt-BR" dirty="0"/>
            </a:br>
            <a:r>
              <a:rPr lang="pt-BR" dirty="0"/>
              <a:t>1/4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6761D4-99F0-72C2-F8EE-7245A2353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9451"/>
            <a:ext cx="10515600" cy="566751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flask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Flask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control.RetanguloController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RetanguloController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app =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Flask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"API </a:t>
            </a:r>
            <a:r>
              <a:rPr lang="pt-BR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Retangulo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Função auxiliar para lidar com validações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"erro"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(e)}), 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400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Endpoint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:/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retangulos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areas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/&lt;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float:base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&gt;/&lt;</a:t>
            </a:r>
            <a:r>
              <a:rPr lang="pt-BR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float:altura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&gt;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@app.route(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'/retangulos/areas/&lt;float:</a:t>
            </a:r>
            <a:r>
              <a:rPr lang="pt-BR" b="0" dirty="0">
                <a:solidFill>
                  <a:srgbClr val="A3151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base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&gt;/&lt;float:</a:t>
            </a:r>
            <a:r>
              <a:rPr lang="pt-BR" b="0" dirty="0">
                <a:solidFill>
                  <a:srgbClr val="A3151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altura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&gt;'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methods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buNone/>
            </a:pP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get_retangulos_area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(base, altura):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RetanguloController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retangulo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</a:t>
            </a:r>
            <a:r>
              <a:rPr lang="pt-BR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base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retangulo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.altura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altura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area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.calcular_area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jsonResposta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{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"base"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base,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"altura"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altura,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area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area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jsonResposta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200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ValueError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0353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D0994F-6793-A5AD-DF25-1DA644794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3309" y="365125"/>
            <a:ext cx="1841862" cy="1325563"/>
          </a:xfrm>
        </p:spPr>
        <p:txBody>
          <a:bodyPr/>
          <a:lstStyle/>
          <a:p>
            <a:r>
              <a:rPr lang="pt-BR" dirty="0"/>
              <a:t>App.py</a:t>
            </a:r>
            <a:br>
              <a:rPr lang="pt-BR" dirty="0"/>
            </a:br>
            <a:r>
              <a:rPr lang="pt-BR" dirty="0"/>
              <a:t>2/4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6761D4-99F0-72C2-F8EE-7245A2353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9451"/>
            <a:ext cx="10515600" cy="5667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Endpoint</a:t>
            </a:r>
            <a:r>
              <a:rPr lang="pt-B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:/</a:t>
            </a:r>
            <a:r>
              <a:rPr lang="pt-BR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retangulos</a:t>
            </a:r>
            <a:r>
              <a:rPr lang="pt-B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pt-BR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perimetros</a:t>
            </a:r>
            <a:r>
              <a:rPr lang="pt-B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/&lt;</a:t>
            </a:r>
            <a:r>
              <a:rPr lang="pt-BR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float:base</a:t>
            </a:r>
            <a:r>
              <a:rPr lang="pt-B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&gt;/&lt;</a:t>
            </a:r>
            <a:r>
              <a:rPr lang="pt-BR" sz="11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float:altura</a:t>
            </a:r>
            <a:r>
              <a:rPr lang="pt-BR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&gt;</a:t>
            </a:r>
            <a:endParaRPr lang="pt-BR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@app.route(</a:t>
            </a:r>
            <a:r>
              <a:rPr lang="pt-BR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'/retangulos/perimetros/&lt;float:base&gt;/&lt;float:altura&gt;'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methods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pt-BR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buNone/>
            </a:pPr>
            <a:r>
              <a:rPr lang="pt-BR" sz="11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get_retangulos_perimetro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(base, altura):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1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1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RetanguloController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1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.retangulo.base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base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1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.retangulo.altura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altura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perimetro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1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.calcular_perimetro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jsonResposta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{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"base"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base,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"altura"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altura,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1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perimetro</a:t>
            </a:r>
            <a:r>
              <a:rPr lang="pt-BR" sz="11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perimetro</a:t>
            </a:r>
            <a:endParaRPr lang="pt-BR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1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jsonResposta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pt-BR" sz="11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200</a:t>
            </a:r>
            <a:endParaRPr lang="pt-BR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1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1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ValueError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1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1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</a:t>
            </a:r>
          </a:p>
          <a:p>
            <a:pPr marL="0" indent="0">
              <a:buNone/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389238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D0994F-6793-A5AD-DF25-1DA644794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3309" y="365125"/>
            <a:ext cx="1841862" cy="1325563"/>
          </a:xfrm>
        </p:spPr>
        <p:txBody>
          <a:bodyPr/>
          <a:lstStyle/>
          <a:p>
            <a:r>
              <a:rPr lang="pt-BR" dirty="0"/>
              <a:t>App.py</a:t>
            </a:r>
            <a:br>
              <a:rPr lang="pt-BR" dirty="0"/>
            </a:br>
            <a:r>
              <a:rPr lang="pt-BR" dirty="0"/>
              <a:t>3/4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6761D4-99F0-72C2-F8EE-7245A2353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9451"/>
            <a:ext cx="10515600" cy="5667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05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Endpoint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:/</a:t>
            </a:r>
            <a:r>
              <a:rPr lang="pt-BR" sz="105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retangulos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/diagonais/&lt;</a:t>
            </a:r>
            <a:r>
              <a:rPr lang="pt-BR" sz="105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float:base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&gt;/&lt;</a:t>
            </a:r>
            <a:r>
              <a:rPr lang="pt-BR" sz="105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float:altura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&gt;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@app.route(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'/retangulos/diagonais/&lt;float:base&gt;/&lt;float:altura&gt;'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methods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buNone/>
            </a:pPr>
            <a:r>
              <a:rPr lang="pt-BR" sz="105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get_retangulos_diagonal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(base, altura):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05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RetanguloController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.retangulo.base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base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.retangulo.altura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altura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diagonal =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retanguloController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.calcular_diagonal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jsonResposta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{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"base"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base,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"altura"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altura,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"diagonal"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diagonal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jsonResposta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pt-BR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200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05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ValueError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</a:t>
            </a:r>
          </a:p>
          <a:p>
            <a:pPr marL="0" indent="0">
              <a:buNone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275767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D0994F-6793-A5AD-DF25-1DA644794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3309" y="365125"/>
            <a:ext cx="1841862" cy="1325563"/>
          </a:xfrm>
        </p:spPr>
        <p:txBody>
          <a:bodyPr/>
          <a:lstStyle/>
          <a:p>
            <a:r>
              <a:rPr lang="pt-BR" dirty="0"/>
              <a:t>App.py</a:t>
            </a:r>
            <a:br>
              <a:rPr lang="pt-BR" dirty="0"/>
            </a:br>
            <a:r>
              <a:rPr lang="pt-BR" dirty="0"/>
              <a:t>4/4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6761D4-99F0-72C2-F8EE-7245A2353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9451"/>
            <a:ext cx="10515600" cy="5667512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inicia o servidor</a:t>
            </a: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app.run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(host=</a:t>
            </a:r>
            <a:r>
              <a:rPr lang="pt-BR" sz="16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'0.0.0.0'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port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sz="16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8080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09115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C85C58-FD86-BAB0-0C87-2104047D8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2885" y="365125"/>
            <a:ext cx="3415937" cy="1325563"/>
          </a:xfrm>
        </p:spPr>
        <p:txBody>
          <a:bodyPr>
            <a:normAutofit/>
          </a:bodyPr>
          <a:lstStyle/>
          <a:p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RetanguloController.py</a:t>
            </a:r>
            <a:b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1/3</a:t>
            </a:r>
            <a:endParaRPr lang="pt-BR" sz="20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68B082-87E5-0B1C-C3A5-5FB03621C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383" y="80672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model.Retangulo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</a:t>
            </a: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RetanguloController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__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validarBase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retangulo.base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&lt;= </a:t>
            </a:r>
            <a:r>
              <a:rPr lang="pt-BR" sz="16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raise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ValueError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6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"A base deve ser maiores que zero."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validarAltura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retangulo.altura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&lt;= </a:t>
            </a:r>
            <a:r>
              <a:rPr lang="pt-BR" sz="16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raise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ValueError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6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"A altura deve ser maiores que zero."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315768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816481-7CA4-845C-5591-D50434F87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Flask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99827D-31B0-2112-3799-D68107584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Lançado em 2010 e criado por Armin </a:t>
            </a:r>
            <a:r>
              <a:rPr lang="pt-BR" dirty="0" err="1"/>
              <a:t>Ronacher</a:t>
            </a:r>
            <a:r>
              <a:rPr lang="pt-BR" dirty="0"/>
              <a:t>, o </a:t>
            </a:r>
            <a:r>
              <a:rPr lang="pt-BR" dirty="0" err="1"/>
              <a:t>Flask</a:t>
            </a:r>
            <a:r>
              <a:rPr lang="pt-BR" dirty="0"/>
              <a:t> é um </a:t>
            </a:r>
            <a:r>
              <a:rPr lang="pt-BR" dirty="0" err="1"/>
              <a:t>micro-framework</a:t>
            </a:r>
            <a:r>
              <a:rPr lang="pt-BR" dirty="0"/>
              <a:t> voltado para aplicações menores com requisitos simples, como a construção de sites básicos. </a:t>
            </a:r>
          </a:p>
          <a:p>
            <a:r>
              <a:rPr lang="pt-BR" dirty="0"/>
              <a:t>Ele oferece um núcleo leve e expansível, permitindo que a aplicação utilize apenas os recursos essenciais para sua execução. </a:t>
            </a:r>
          </a:p>
          <a:p>
            <a:r>
              <a:rPr lang="pt-BR" dirty="0"/>
              <a:t>Conforme novas necessidades surgem, pacotes adicionais podem ser incorporados para aumentar as funcionalidades.</a:t>
            </a:r>
          </a:p>
        </p:txBody>
      </p:sp>
    </p:spTree>
    <p:extLst>
      <p:ext uri="{BB962C8B-B14F-4D97-AF65-F5344CB8AC3E}">
        <p14:creationId xmlns:p14="http://schemas.microsoft.com/office/powerpoint/2010/main" val="2220268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4312D-D51E-BEA7-C418-20E05CCA8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1851" y="365125"/>
            <a:ext cx="3317966" cy="1325563"/>
          </a:xfrm>
        </p:spPr>
        <p:txBody>
          <a:bodyPr>
            <a:normAutofit/>
          </a:bodyPr>
          <a:lstStyle/>
          <a:p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RetanguloController.py</a:t>
            </a:r>
            <a:b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2/3</a:t>
            </a:r>
            <a:endParaRPr lang="pt-BR" sz="20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FF72F37-C811-40B0-6AE6-231EB74605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calcular_area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validarBase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validarAltura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retangulo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.calcularArea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calcular_perimetro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validarBase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validarAltura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retangulo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.calcularPerimetro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calcular_diagonal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validarBase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validarAltura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retangulo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.calcularDiagonal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54810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24312D-D51E-BEA7-C418-20E05CCA8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1851" y="365125"/>
            <a:ext cx="3278778" cy="1325563"/>
          </a:xfrm>
        </p:spPr>
        <p:txBody>
          <a:bodyPr>
            <a:normAutofit/>
          </a:bodyPr>
          <a:lstStyle/>
          <a:p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RetanguloController.py</a:t>
            </a:r>
            <a:b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3/3</a:t>
            </a:r>
            <a:endParaRPr lang="pt-BR" sz="20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FF72F37-C811-40B0-6AE6-231EB74605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retangulo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retangulo</a:t>
            </a:r>
            <a:endParaRPr lang="pt-BR" sz="1600" b="0" dirty="0">
              <a:solidFill>
                <a:srgbClr val="000000"/>
              </a:solidFill>
              <a:effectLst/>
              <a:highlight>
                <a:srgbClr val="FF00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@retangulo.setter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retangulo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(self, valor):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retangulo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valor</a:t>
            </a:r>
          </a:p>
          <a:p>
            <a:pPr marL="0" indent="0">
              <a:buNone/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798071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3A6B33-69F7-BFAD-5D88-C9298DDEA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Cargo - Funcionário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8188CC-878C-EAE8-B3BD-454F326F7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6548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23EFF9-2B38-A9E2-E321-E800E7960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Modelo de banco de dados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A4A9590-30E9-0C2E-DCF7-461C3C8E2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47B8195-6D7C-1B41-5AAF-B383A0488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278" y="1761084"/>
            <a:ext cx="6144482" cy="435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993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6E497A-821D-87BD-220A-E19D2B080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0" y="365125"/>
            <a:ext cx="2808514" cy="1325563"/>
          </a:xfrm>
        </p:spPr>
        <p:txBody>
          <a:bodyPr/>
          <a:lstStyle/>
          <a:p>
            <a:r>
              <a:rPr lang="pt-BR" dirty="0"/>
              <a:t>SQL/Banco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3B4D440-73B6-C5E3-1F94-A45A76354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725" y="65315"/>
            <a:ext cx="10515600" cy="5451974"/>
          </a:xfrm>
        </p:spPr>
        <p:txBody>
          <a:bodyPr>
            <a:no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DROP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SCHEMA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CREATE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SCHEMA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IF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EXISTS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DEFAULT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CHARACTER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utf8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USE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CREATE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TABLE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IF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EXISTS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aula_api_2024`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AUTO_INCREMENT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VARCHAR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64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PRIMARY KEY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UNIQUE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INDEX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idCargo_UNIQUE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ASC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UNIQUE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INDEX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nomeCargo_UNIQUE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ASC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ENGINE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InnoDB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CREATE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TABLE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IF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EXISTS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`aula_api_2024`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Funcionario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idFuncionario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AUTO_INCREMENT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nomeFuncionario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VARCHAR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128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VARCHAR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64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`senha`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VARCHAR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64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recebeValeTransporte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TINYINT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Cargo_idCargo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UNSIGNED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PRIMARY KEY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idFuncionario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UNIQUE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INDEX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idFuncionario_UNIQUE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idFuncionario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ASC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INDEX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fk_Funcionario_Cargo_idx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Cargo_idCargo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ASC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CONSTRAINT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fk_Funcionario_Cargo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endParaRPr lang="pt-BR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FOREIGN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KEY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Cargo_idCargo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REFERENCES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aula_api_2024`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ON DELETE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ACTION</a:t>
            </a:r>
            <a:endParaRPr lang="pt-BR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ON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UPDATE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ACTION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ENGINE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InnoDB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INSERT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INTO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aula_api_2024`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VALUES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'Administrador'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INSERT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INTO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aula_api_2024`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VALUES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'Técnico em Informática Jr'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INSERT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INTO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aula_api_2024`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VALUES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'Técnico em Informática Pleno'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INSERT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INTO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aula_api_2024`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VALUES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'Analista de Sistemas Jr'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500"/>
              </a:spcBef>
              <a:buNone/>
            </a:pPr>
            <a:b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INSERT</a:t>
            </a:r>
            <a:r>
              <a:rPr lang="pt-BR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INTO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`aula_api_2024`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funcionario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nomeFuncionario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`senha`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recebeValeTransporte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Cargo_idCargo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`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VALUES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adm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adm@adm</a:t>
            </a:r>
            <a:r>
              <a:rPr lang="pt-BR" sz="1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md5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123456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500"/>
              </a:spcBef>
              <a:buNone/>
            </a:pPr>
            <a:b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b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br>
              <a:rPr lang="pt-BR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26930137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4789C9-8B10-4AC3-4787-058C1EE9C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instale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39E083D-4F6D-556D-43D1-3DA533555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pip</a:t>
            </a:r>
            <a:r>
              <a:rPr lang="pt-BR" dirty="0"/>
              <a:t> </a:t>
            </a:r>
            <a:r>
              <a:rPr lang="pt-BR" dirty="0" err="1"/>
              <a:t>install</a:t>
            </a:r>
            <a:r>
              <a:rPr lang="pt-BR" dirty="0"/>
              <a:t> </a:t>
            </a:r>
            <a:r>
              <a:rPr lang="pt-BR" dirty="0" err="1"/>
              <a:t>Flask</a:t>
            </a:r>
            <a:endParaRPr lang="pt-BR" dirty="0"/>
          </a:p>
          <a:p>
            <a:r>
              <a:rPr lang="pt-BR" dirty="0" err="1"/>
              <a:t>pip</a:t>
            </a:r>
            <a:r>
              <a:rPr lang="pt-BR" dirty="0"/>
              <a:t> </a:t>
            </a:r>
            <a:r>
              <a:rPr lang="pt-BR" dirty="0" err="1"/>
              <a:t>install</a:t>
            </a:r>
            <a:r>
              <a:rPr lang="pt-BR" dirty="0"/>
              <a:t> </a:t>
            </a:r>
            <a:r>
              <a:rPr lang="pt-BR" dirty="0" err="1"/>
              <a:t>mysql-connector-python</a:t>
            </a:r>
            <a:endParaRPr lang="pt-BR" dirty="0"/>
          </a:p>
          <a:p>
            <a:r>
              <a:rPr lang="pt-BR" dirty="0" err="1"/>
              <a:t>pip</a:t>
            </a:r>
            <a:r>
              <a:rPr lang="pt-BR" dirty="0"/>
              <a:t> </a:t>
            </a:r>
            <a:r>
              <a:rPr lang="pt-BR" dirty="0" err="1"/>
              <a:t>install</a:t>
            </a:r>
            <a:r>
              <a:rPr lang="pt-BR" dirty="0"/>
              <a:t> </a:t>
            </a:r>
            <a:r>
              <a:rPr lang="pt-BR" dirty="0" err="1"/>
              <a:t>PyJWT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17291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052A2-29B3-6557-4926-08CB32EB4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B0484C-C18F-D882-7574-14B247AF7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53474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C842E2-F0C4-7243-F98B-E25AF12C2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7103" y="365125"/>
            <a:ext cx="2240280" cy="1325563"/>
          </a:xfrm>
        </p:spPr>
        <p:txBody>
          <a:bodyPr/>
          <a:lstStyle/>
          <a:p>
            <a:r>
              <a:rPr lang="pt-BR" dirty="0"/>
              <a:t>App.py</a:t>
            </a:r>
            <a:br>
              <a:rPr lang="pt-BR" dirty="0"/>
            </a:br>
            <a:r>
              <a:rPr lang="pt-BR" dirty="0"/>
              <a:t>1/4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32838A-5BFA-93BE-D1AC-AEC3E02A5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flask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Flask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request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Response</a:t>
            </a:r>
          </a:p>
          <a:p>
            <a:pPr marL="0" indent="0">
              <a:buNone/>
            </a:pP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controle.CargoController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CargoController</a:t>
            </a: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model.Cargo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Cargo </a:t>
            </a:r>
          </a:p>
          <a:p>
            <a:pPr marL="0" indent="0"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app =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Flask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6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6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rest_api</a:t>
            </a:r>
            <a:r>
              <a:rPr lang="pt-BR" sz="16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Função auxiliar para lidar com validações</a:t>
            </a: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6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"erro"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(e)}), </a:t>
            </a:r>
            <a:r>
              <a:rPr lang="pt-BR" sz="16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400</a:t>
            </a: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3477521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C842E2-F0C4-7243-F98B-E25AF12C2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3656" y="365125"/>
            <a:ext cx="3683727" cy="1325563"/>
          </a:xfrm>
        </p:spPr>
        <p:txBody>
          <a:bodyPr/>
          <a:lstStyle/>
          <a:p>
            <a:r>
              <a:rPr lang="pt-BR" dirty="0"/>
              <a:t>App.py</a:t>
            </a:r>
            <a:br>
              <a:rPr lang="pt-BR" dirty="0"/>
            </a:br>
            <a:r>
              <a:rPr lang="pt-BR" dirty="0"/>
              <a:t>2/4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32838A-5BFA-93BE-D1AC-AEC3E02A5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2960"/>
            <a:ext cx="10515600" cy="54929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Endpoint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/cargos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@app.route(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'/cargos/'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methods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readAll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cargoController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CargoController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cargoController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.read_all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Endpoint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/cargos/&lt;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int:id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&gt;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@app.route(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'/cargos/&lt;int:id&gt;'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methods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readById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(id):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objCargoController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CargoController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objCargoController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.read_by_id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(id)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8484883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C842E2-F0C4-7243-F98B-E25AF12C2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3656" y="365125"/>
            <a:ext cx="3683727" cy="1325563"/>
          </a:xfrm>
        </p:spPr>
        <p:txBody>
          <a:bodyPr>
            <a:normAutofit/>
          </a:bodyPr>
          <a:lstStyle/>
          <a:p>
            <a:r>
              <a:rPr lang="pt-BR" dirty="0"/>
              <a:t>App.py</a:t>
            </a:r>
            <a:br>
              <a:rPr lang="pt-BR" dirty="0"/>
            </a:br>
            <a:r>
              <a:rPr lang="pt-BR" dirty="0"/>
              <a:t>3/4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32838A-5BFA-93BE-D1AC-AEC3E02A5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0892"/>
            <a:ext cx="10515600" cy="5950132"/>
          </a:xfrm>
        </p:spPr>
        <p:txBody>
          <a:bodyPr>
            <a:norm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3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Endpoint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POST /cargos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@app.route(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'/cargos/'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methods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'POST'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create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body =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request.get_json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objCargoController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CargoController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objCargoController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cargo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.nomeCargo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body[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'cargo'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][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3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objCargoController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.create_control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3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Endpoint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PUT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/cargos/&lt;</a:t>
            </a:r>
            <a:r>
              <a:rPr lang="pt-BR" sz="13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int:id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&gt;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@app.route(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'/cargos/&lt;int:id&gt;'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methods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3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PUT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update(id):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body =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request.get_json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objCargoController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CargoController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objCargoController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cargo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.nomeCargo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body[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'cargo'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][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3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objCargoController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cargo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.idCargo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id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objCargoController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.update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  <a:endParaRPr lang="pt-BR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166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07F1C8-A6B4-59B1-B311-DDFDB8C87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Características do </a:t>
            </a:r>
            <a:r>
              <a:rPr lang="pt-BR" dirty="0" err="1"/>
              <a:t>Flask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752492D-4D00-12EF-2258-40771598A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b="1" dirty="0"/>
              <a:t>Simplicidade</a:t>
            </a:r>
            <a:r>
              <a:rPr lang="pt-BR" dirty="0"/>
              <a:t>: O </a:t>
            </a:r>
            <a:r>
              <a:rPr lang="pt-BR" dirty="0" err="1"/>
              <a:t>Flask</a:t>
            </a:r>
            <a:r>
              <a:rPr lang="pt-BR" dirty="0"/>
              <a:t> fornece apenas os recursos essenciais para o desenvolvimento de uma aplicação, o que torna os projetos mais enxutos em comparação com frameworks maiores. Com menos arquivos e uma arquitetura mais simples, o desenvolvimento é facilitado.</a:t>
            </a:r>
          </a:p>
          <a:p>
            <a:r>
              <a:rPr lang="pt-BR" b="1" dirty="0"/>
              <a:t>Desenvolvimento ágil</a:t>
            </a:r>
            <a:r>
              <a:rPr lang="pt-BR" dirty="0"/>
              <a:t>: No </a:t>
            </a:r>
            <a:r>
              <a:rPr lang="pt-BR" dirty="0" err="1"/>
              <a:t>Flask</a:t>
            </a:r>
            <a:r>
              <a:rPr lang="pt-BR" dirty="0"/>
              <a:t>, o foco do desenvolvedor é apenas no que é necessário para o projeto, evitando configurações complexas ou desnecessárias, o que acelera o processo de desenvolvimento.</a:t>
            </a:r>
          </a:p>
          <a:p>
            <a:r>
              <a:rPr lang="pt-BR" b="1" dirty="0"/>
              <a:t>Projetos menores</a:t>
            </a:r>
            <a:r>
              <a:rPr lang="pt-BR" dirty="0"/>
              <a:t>: Com uma estrutura básica e a possibilidade de iniciar o projeto com um único arquivo, os projetos em </a:t>
            </a:r>
            <a:r>
              <a:rPr lang="pt-BR" dirty="0" err="1"/>
              <a:t>Flask</a:t>
            </a:r>
            <a:r>
              <a:rPr lang="pt-BR" dirty="0"/>
              <a:t> tendem a ser mais compactos e leves quando comparados a frameworks mais complexos.</a:t>
            </a:r>
          </a:p>
        </p:txBody>
      </p:sp>
    </p:spTree>
    <p:extLst>
      <p:ext uri="{BB962C8B-B14F-4D97-AF65-F5344CB8AC3E}">
        <p14:creationId xmlns:p14="http://schemas.microsoft.com/office/powerpoint/2010/main" val="39238560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C842E2-F0C4-7243-F98B-E25AF12C2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309" y="365125"/>
            <a:ext cx="2717074" cy="1325563"/>
          </a:xfrm>
        </p:spPr>
        <p:txBody>
          <a:bodyPr/>
          <a:lstStyle/>
          <a:p>
            <a:r>
              <a:rPr lang="pt-BR" dirty="0"/>
              <a:t>App.py</a:t>
            </a:r>
            <a:br>
              <a:rPr lang="pt-BR" dirty="0"/>
            </a:br>
            <a:r>
              <a:rPr lang="pt-BR" dirty="0"/>
              <a:t>4/4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32838A-5BFA-93BE-D1AC-AEC3E02A5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0892"/>
            <a:ext cx="10515600" cy="59501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Endpoint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DELETE /cargos/&lt;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int:id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&gt;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@app.route(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'/cargos/&lt;int:id&gt;'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methods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'DELETE'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delete(id):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Cargo()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linhas_afetadas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cargo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.delete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(id)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linhas_afetadas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"Cargo deletado com sucesso"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200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"Cargo não encontrado"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404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handle_validation_error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inicia o servidor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app.run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(host=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'0.0.0.0'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port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8080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929264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8E9255-1D4A-33C6-2104-757EC5974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9537" y="365125"/>
            <a:ext cx="2521131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CargoController.py</a:t>
            </a:r>
            <a:br>
              <a:rPr lang="pt-BR" sz="2400" dirty="0"/>
            </a:br>
            <a:r>
              <a:rPr lang="pt-BR" sz="2400" dirty="0"/>
              <a:t>1/4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8FF33B-07FC-7064-5007-D9262C10A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851" y="861513"/>
            <a:ext cx="10515600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flask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Flask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request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model.Cargo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Cargo  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Ajuste conforme a localização do arquivo da classe Cargo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CargoController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__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Cargo()</a:t>
            </a: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validar_nomeCargo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cargo.nomeCargo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raise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ValueError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"O nome do cargo não pode ser vazio"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cargo.nomeCargo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&lt;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raise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onsolas" panose="020B0609020204030204" pitchFamily="49" charset="0"/>
              </a:rPr>
              <a:t>ValueError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"O nome do cargo não pode ser vazio e deve ter pelo menos 3 caracteres."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3880846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8E9255-1D4A-33C6-2104-757EC5974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9537" y="365125"/>
            <a:ext cx="2521131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CargoController.py</a:t>
            </a:r>
            <a:br>
              <a:rPr lang="pt-BR" sz="2400" dirty="0"/>
            </a:br>
            <a:r>
              <a:rPr lang="pt-BR" sz="2400" dirty="0"/>
              <a:t>2/4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8FF33B-07FC-7064-5007-D9262C10A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851" y="653143"/>
            <a:ext cx="10515600" cy="6020208"/>
          </a:xfrm>
        </p:spPr>
        <p:txBody>
          <a:bodyPr>
            <a:norm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read_all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cargos = </a:t>
            </a:r>
            <a:r>
              <a:rPr lang="pt-BR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cargo.readAll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cargos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(cargos), </a:t>
            </a:r>
            <a:r>
              <a:rPr lang="pt-BR" sz="12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200</a:t>
            </a:r>
            <a:endParaRPr lang="pt-BR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"Não foi possível obter os cargos"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2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500</a:t>
            </a:r>
            <a:endParaRPr lang="pt-BR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read_by_id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self,id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cargo_data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cargo.readCargoById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(id)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cargo_data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cargo_data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pt-BR" sz="12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200</a:t>
            </a:r>
            <a:endParaRPr lang="pt-BR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"Cargo não encontrado"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2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404</a:t>
            </a:r>
            <a:endParaRPr lang="pt-BR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create_control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.validar_nomeCargo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id_novo_cargo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cargo.create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id_novo_cargo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id_novo_cargo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        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pt-BR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cargo.nomeCargo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2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201</a:t>
            </a:r>
            <a:endParaRPr lang="pt-BR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2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"Não foi possível criar o cargo"</a:t>
            </a:r>
            <a: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2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500</a:t>
            </a:r>
            <a:endParaRPr lang="pt-BR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9206785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8E9255-1D4A-33C6-2104-757EC5974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9537" y="365125"/>
            <a:ext cx="2521131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CargoController.py</a:t>
            </a:r>
            <a:br>
              <a:rPr lang="pt-BR" sz="2400" dirty="0"/>
            </a:br>
            <a:r>
              <a:rPr lang="pt-BR" sz="2400" dirty="0"/>
              <a:t>3/4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8FF33B-07FC-7064-5007-D9262C10A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851" y="653143"/>
            <a:ext cx="10515600" cy="6020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update(self):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.validar_nomeCargo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id_novo_cargo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cargo.update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id_novo_cargo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id_novo_cargo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       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cargo.nomeCargo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200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"Não foi possível atualizar o cargo"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500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delete(id):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cargo = Cargo()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linhas_afetadas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cargo.delete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(id)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linhas_afetadas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"Cargo excluído com sucesso"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200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jsonify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"Cargo não encontrado"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}), </a:t>
            </a:r>
            <a:r>
              <a:rPr lang="pt-BR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404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3869018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8E9255-1D4A-33C6-2104-757EC5974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9537" y="365125"/>
            <a:ext cx="2521131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CargoController.py</a:t>
            </a:r>
            <a:br>
              <a:rPr lang="pt-BR" sz="2400" dirty="0"/>
            </a:br>
            <a:r>
              <a:rPr lang="pt-BR" sz="2400" dirty="0"/>
              <a:t>4/4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8FF33B-07FC-7064-5007-D9262C10A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851" y="653143"/>
            <a:ext cx="10515600" cy="6020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8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8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Getter</a:t>
            </a:r>
            <a:r>
              <a:rPr lang="pt-BR" sz="18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</a:t>
            </a:r>
            <a:r>
              <a:rPr lang="pt-BR" sz="18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nomeCargo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cargo(self):</a:t>
            </a: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._cargo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8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8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Setter</a:t>
            </a:r>
            <a:r>
              <a:rPr lang="pt-BR" sz="18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</a:t>
            </a:r>
            <a:r>
              <a:rPr lang="pt-BR" sz="18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nomeCargo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@cargo.setter</a:t>
            </a: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cargo(self, 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._cargo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sz="4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4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13379076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CFEFD8-E1EA-AC45-889C-62B455F76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9902" y="365125"/>
            <a:ext cx="2782389" cy="1325563"/>
          </a:xfrm>
        </p:spPr>
        <p:txBody>
          <a:bodyPr/>
          <a:lstStyle/>
          <a:p>
            <a:r>
              <a:rPr lang="pt-BR" dirty="0"/>
              <a:t>Banco.py</a:t>
            </a:r>
            <a:br>
              <a:rPr lang="pt-BR" dirty="0"/>
            </a:br>
            <a:r>
              <a:rPr lang="pt-BR" dirty="0"/>
              <a:t>1/3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BD2BCF7-A9AA-BA3C-F2A0-125B795F1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9451"/>
            <a:ext cx="10515600" cy="5667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mysql.connector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mysql.connector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Error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Banco:</a:t>
            </a: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HOST = </a:t>
            </a:r>
            <a:r>
              <a:rPr lang="pt-BR" sz="1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'127.0.0.1'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USER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'root'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PWD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''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DB = </a:t>
            </a:r>
            <a:r>
              <a:rPr lang="pt-BR" sz="1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8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aula_api_2024</a:t>
            </a:r>
            <a:r>
              <a:rPr lang="pt-BR" sz="1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PORT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8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3306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pPr marL="0" indent="0">
              <a:buNone/>
            </a:pP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6233880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CFEFD8-E1EA-AC45-889C-62B455F76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9902" y="365125"/>
            <a:ext cx="2782389" cy="1325563"/>
          </a:xfrm>
        </p:spPr>
        <p:txBody>
          <a:bodyPr/>
          <a:lstStyle/>
          <a:p>
            <a:r>
              <a:rPr lang="pt-BR" dirty="0"/>
              <a:t>Banco.py</a:t>
            </a:r>
            <a:br>
              <a:rPr lang="pt-BR" dirty="0"/>
            </a:br>
            <a:r>
              <a:rPr lang="pt-BR" dirty="0"/>
              <a:t>2/3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BD2BCF7-A9AA-BA3C-F2A0-125B795F1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9451"/>
            <a:ext cx="10515600" cy="5667512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@staticmethod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conectar():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Verifica se já existe uma conexão estabelecida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Banco.CONEXAO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Tenta estabelecer uma nova conexão utilizando as informações fornecidas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Banco.CONEXAO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mysql.connector.connect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host=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Banco.HOST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user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Banco.USER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password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=Banco.PWD,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database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Banco.DB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port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Banco.PORT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print(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"Conexão com o banco de dados estabelecida"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Error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obj_resposta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cod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'msg'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"Erro ao conectar no banco"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pt-BR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'erro'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print(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obj_resposta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 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Log de erro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exit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 </a:t>
            </a:r>
            <a:r>
              <a:rPr lang="pt-BR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Encerra o script em caso de erro</a:t>
            </a: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pPr marL="0" indent="0">
              <a:spcBef>
                <a:spcPts val="500"/>
              </a:spcBef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336593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CFEFD8-E1EA-AC45-889C-62B455F76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9902" y="365125"/>
            <a:ext cx="2782389" cy="1325563"/>
          </a:xfrm>
        </p:spPr>
        <p:txBody>
          <a:bodyPr/>
          <a:lstStyle/>
          <a:p>
            <a:r>
              <a:rPr lang="pt-BR" dirty="0"/>
              <a:t>Banco.py</a:t>
            </a:r>
            <a:br>
              <a:rPr lang="pt-BR" dirty="0"/>
            </a:br>
            <a:r>
              <a:rPr lang="pt-BR" dirty="0"/>
              <a:t>3/3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BD2BCF7-A9AA-BA3C-F2A0-125B795F1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9451"/>
            <a:ext cx="10515600" cy="5667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Método público para obter a conexão com o banco de dados</a:t>
            </a: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@staticmethod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getConexao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Verifica se já existe uma conexão estabelecida</a:t>
            </a: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Banco.CONEXAO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Se não houver, estabelece uma nova conexão</a:t>
            </a: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Banco.conectar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Retorna a conexão</a:t>
            </a: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6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Banco.CONEXAO</a:t>
            </a:r>
            <a:endParaRPr lang="pt-BR" sz="1600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pPr marL="0" indent="0">
              <a:spcBef>
                <a:spcPts val="500"/>
              </a:spcBef>
              <a:buNone/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6251685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1C556-926D-5B7A-1ACA-DF341BB6B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4160" y="365125"/>
            <a:ext cx="1463040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Cargo.py</a:t>
            </a:r>
            <a:br>
              <a:rPr lang="pt-BR" sz="2400" dirty="0"/>
            </a:br>
            <a:r>
              <a:rPr lang="pt-BR" sz="2400" dirty="0"/>
              <a:t>1/7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FF7389-DA4A-2EAE-C6F1-E0A332FEF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6429"/>
            <a:ext cx="10515600" cy="53605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model.Banco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Banco</a:t>
            </a:r>
          </a:p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mysql.connector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Error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Cargo: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__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C0C0C0"/>
                </a:highlight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C0C0C0"/>
                </a:highlight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6543023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1C556-926D-5B7A-1ACA-DF341BB6B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4160" y="365125"/>
            <a:ext cx="1463040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Cargo.py</a:t>
            </a:r>
            <a:br>
              <a:rPr lang="pt-BR" sz="2400" dirty="0"/>
            </a:br>
            <a:r>
              <a:rPr lang="pt-BR" sz="2400" dirty="0"/>
              <a:t>2/7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FF7389-DA4A-2EAE-C6F1-E0A332FEF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6429"/>
            <a:ext cx="10515600" cy="53605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create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Banco.getConexao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conexao.cursor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INSERT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INTO cargo (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VALUES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A3151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(%s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)"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.execute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(</a:t>
            </a:r>
            <a:r>
              <a:rPr lang="pt-BR" sz="1400" b="0" dirty="0" err="1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.nomeCargo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,))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conexao.commit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C0C0C0"/>
                </a:highlight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cursor.lastrowid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Atualiza o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após criação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.idCargo</a:t>
            </a:r>
            <a:endParaRPr lang="pt-BR" sz="1400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print(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"Erro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ao criar cargo: 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{e}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finally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cursor.close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119191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C3E6C0-434B-B95B-C13F-E2433D6D3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Desvantagens do </a:t>
            </a:r>
            <a:r>
              <a:rPr lang="pt-BR" dirty="0" err="1"/>
              <a:t>Flask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300175-5D35-4493-5EC4-847B36A23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Muitas das vantagens do </a:t>
            </a:r>
            <a:r>
              <a:rPr lang="pt-BR" dirty="0" err="1"/>
              <a:t>Flask</a:t>
            </a:r>
            <a:r>
              <a:rPr lang="pt-BR" dirty="0"/>
              <a:t> podem se tornar desvantagens, dependendo do tipo de aplicação a ser desenvolvida.</a:t>
            </a:r>
          </a:p>
          <a:p>
            <a:r>
              <a:rPr lang="pt-BR" b="1" dirty="0"/>
              <a:t>Falta de ferramentas</a:t>
            </a:r>
            <a:r>
              <a:rPr lang="pt-BR" dirty="0"/>
              <a:t>: Para aplicações maiores, essa limitação pode levar os desenvolvedores a gastarem mais tempo configurando manualmente novas extensões e bibliotecas, resultando em custos adicionais.</a:t>
            </a:r>
          </a:p>
          <a:p>
            <a:r>
              <a:rPr lang="pt-BR" dirty="0"/>
              <a:t>Dificuldade de compreensão: Em projetos maiores, a integração de diversas extensões e bibliotecas pode criar uma falta de padrão a ser seguido. Isso dificulta a adaptação de novos desenvolvedores, que podem ter mais dificuldades para entender as configurações personalizadas</a:t>
            </a:r>
          </a:p>
        </p:txBody>
      </p:sp>
    </p:spTree>
    <p:extLst>
      <p:ext uri="{BB962C8B-B14F-4D97-AF65-F5344CB8AC3E}">
        <p14:creationId xmlns:p14="http://schemas.microsoft.com/office/powerpoint/2010/main" val="11477504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1C556-926D-5B7A-1ACA-DF341BB6B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4160" y="365125"/>
            <a:ext cx="1463040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Cargo.py</a:t>
            </a:r>
            <a:br>
              <a:rPr lang="pt-BR" sz="2400" dirty="0"/>
            </a:br>
            <a:r>
              <a:rPr lang="pt-BR" sz="2400" dirty="0"/>
              <a:t>3/7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FF7389-DA4A-2EAE-C6F1-E0A332FEF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6429"/>
            <a:ext cx="10515600" cy="53605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readAll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Banco.getConexao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conexao.cursor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dictionary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SELECT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cargo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order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by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asc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.execute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cursor.fetchall</a:t>
            </a:r>
            <a:r>
              <a:rPr lang="pt-BR" sz="1400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print(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"Erro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ao obter cargos: 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{e}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finally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cursor.close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6875957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1C556-926D-5B7A-1ACA-DF341BB6B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4160" y="365125"/>
            <a:ext cx="1463040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Cargo.py</a:t>
            </a:r>
            <a:br>
              <a:rPr lang="pt-BR" sz="2400" dirty="0"/>
            </a:br>
            <a:r>
              <a:rPr lang="pt-BR" sz="2400" dirty="0"/>
              <a:t>4/7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FF7389-DA4A-2EAE-C6F1-E0A332FEF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6429"/>
            <a:ext cx="10515600" cy="53605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readCargoById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Banco.getConexao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conexao.cursor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dictionary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SELECT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cargo WHERE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= %s"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.execute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,))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result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cursor.fetchone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C0C0C0"/>
                </a:highlight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C0C0C0"/>
                </a:highlight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result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result</a:t>
            </a:r>
            <a:endParaRPr lang="pt-BR" sz="1400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print(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"Erro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ao obter cargo por ID: 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{e}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finally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cursor.close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717857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1C556-926D-5B7A-1ACA-DF341BB6B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4160" y="365125"/>
            <a:ext cx="1463040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Cargo.py</a:t>
            </a:r>
            <a:br>
              <a:rPr lang="pt-BR" sz="2400" dirty="0"/>
            </a:br>
            <a:r>
              <a:rPr lang="pt-BR" sz="2400" dirty="0"/>
              <a:t>5/7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FF7389-DA4A-2EAE-C6F1-E0A332FEF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6429"/>
            <a:ext cx="10515600" cy="53605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update(self):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Banco.getConexao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conexao.cursor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"UPDATE cargo SET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>
                <a:solidFill>
                  <a:srgbClr val="A3151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%s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WHERE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>
                <a:solidFill>
                  <a:srgbClr val="A3151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%s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.execute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conexao.commit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cursor.rowcount</a:t>
            </a:r>
            <a:endParaRPr lang="pt-BR" sz="1400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print(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"Erro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ao atualizar cargo: 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{e}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finally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cursor.close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5883221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1C556-926D-5B7A-1ACA-DF341BB6B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4160" y="365125"/>
            <a:ext cx="1463040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Cargo.py</a:t>
            </a:r>
            <a:br>
              <a:rPr lang="pt-BR" sz="2400" dirty="0"/>
            </a:br>
            <a:r>
              <a:rPr lang="pt-BR" sz="2400" dirty="0"/>
              <a:t>6/7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FF7389-DA4A-2EAE-C6F1-E0A332FEF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6429"/>
            <a:ext cx="10515600" cy="53605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delete(self,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Banco.getConexao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conexao.cursor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"DELETE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cargo WHERE 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>
                <a:solidFill>
                  <a:srgbClr val="A3151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%s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cursor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.execute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sql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(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,))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conexao.commit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cursor.rowcount</a:t>
            </a:r>
            <a:endParaRPr lang="pt-BR" sz="1400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print(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"Erro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ao deletar cargo: 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{e}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finally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cursor.close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2396025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1C556-926D-5B7A-1ACA-DF341BB6B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4160" y="365125"/>
            <a:ext cx="1463040" cy="1325563"/>
          </a:xfrm>
        </p:spPr>
        <p:txBody>
          <a:bodyPr>
            <a:normAutofit/>
          </a:bodyPr>
          <a:lstStyle/>
          <a:p>
            <a:r>
              <a:rPr lang="pt-BR" sz="2400" dirty="0"/>
              <a:t>Cargo.py</a:t>
            </a:r>
            <a:br>
              <a:rPr lang="pt-BR" sz="2400" dirty="0"/>
            </a:br>
            <a:r>
              <a:rPr lang="pt-BR" sz="2400" dirty="0"/>
              <a:t>7/7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FF7389-DA4A-2EAE-C6F1-E0A332FEF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Getter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idCargo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idCargo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Setter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idCargo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@idCargo.setter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idCargo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Getter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nomeCargo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nomeCargo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Setter</a:t>
            </a:r>
            <a:r>
              <a:rPr lang="pt-BR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para </a:t>
            </a:r>
            <a:r>
              <a:rPr lang="pt-BR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nomeCargo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@nomeCargo.setter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nomeCargo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value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0126910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C469E7-60E9-6FDB-2093-07BAC9FF5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JWT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D55687D-3CF4-1BA0-F28A-4C047E452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26441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ED3FE-1581-2086-3BDA-CF67BBEEF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1748" y="365125"/>
            <a:ext cx="2886892" cy="1325563"/>
          </a:xfrm>
        </p:spPr>
        <p:txBody>
          <a:bodyPr>
            <a:normAutofit/>
          </a:bodyPr>
          <a:lstStyle/>
          <a:p>
            <a: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MeuTokenJWT.py</a:t>
            </a:r>
            <a:b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1/4</a:t>
            </a:r>
            <a:endParaRPr lang="pt-BR" sz="24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BA61FDA-2D34-7BA4-06EB-2EC03AC5E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03811"/>
            <a:ext cx="10813869" cy="5073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jwt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datetime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secrets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MeuTokenJWT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__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pPr marL="0" indent="0"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3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x9S4q0v+V0IjvHkG20uAxaHx1ijj+q1HWjHKv+ohxp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pt-BR" sz="13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oK+77qyXkVj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pt-BR" sz="13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l4QYHHTF3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Chave secreta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3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HS256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Algoritmo de criptografia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3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JWT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iss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'http://localhost'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Emissor do token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aud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'http://localhost'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Destinatário do token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._sub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3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acesso_sistema</a:t>
            </a:r>
            <a:r>
              <a:rPr lang="pt-BR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Assunto do token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duracaoToken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3600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pt-BR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24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pt-BR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30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pt-BR" sz="13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Duração do token (30 dias)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.payload</a:t>
            </a:r>
            <a: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None</a:t>
            </a: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sz="1300" dirty="0"/>
          </a:p>
        </p:txBody>
      </p:sp>
    </p:spTree>
    <p:extLst>
      <p:ext uri="{BB962C8B-B14F-4D97-AF65-F5344CB8AC3E}">
        <p14:creationId xmlns:p14="http://schemas.microsoft.com/office/powerpoint/2010/main" val="40863879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ED3FE-1581-2086-3BDA-CF67BBEEF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1748" y="365125"/>
            <a:ext cx="2886892" cy="1325563"/>
          </a:xfrm>
        </p:spPr>
        <p:txBody>
          <a:bodyPr>
            <a:normAutofit/>
          </a:bodyPr>
          <a:lstStyle/>
          <a:p>
            <a: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MeuTokenJWT.py</a:t>
            </a:r>
            <a:b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2/4</a:t>
            </a:r>
            <a:endParaRPr lang="pt-BR" sz="24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BA61FDA-2D34-7BA4-06EB-2EC03AC5E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136" y="574765"/>
            <a:ext cx="10813869" cy="5073152"/>
          </a:xfrm>
        </p:spPr>
        <p:txBody>
          <a:bodyPr>
            <a:no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sz="105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gerar_token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(self,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parametro_claims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headers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typ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type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spcBef>
                <a:spcPts val="500"/>
              </a:spcBef>
              <a:buNone/>
            </a:pPr>
            <a:b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agora =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datetime.datetime.now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datetime.timezone.utc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payload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iss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iss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 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Emissor do token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aud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aud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 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Destinatário do token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'sub'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._sub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 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Assunto do token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iat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agora.timestamp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()),  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Momento de criação (em segundos)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exp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((agora +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datetime.timedelta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seconds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duracaoToken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)).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timestamp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()),  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Expiração (em segundos)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nbf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agora.timestamp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()),  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Não é válido antes do tempo especificado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jti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secrets.token_hex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16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  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Identificador único (</a:t>
            </a:r>
            <a:r>
              <a:rPr lang="pt-BR" sz="105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jti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)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parametro_claims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],  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05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Claims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públicas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'role'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parametro_claims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'role'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parametro_claims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idFuncionario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parametro_claims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idFuncionario</a:t>
            </a:r>
            <a:r>
              <a:rPr lang="pt-BR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 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pt-BR" sz="105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Claims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privadas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spcBef>
                <a:spcPts val="500"/>
              </a:spcBef>
              <a:buNone/>
            </a:pPr>
            <a:b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# Gera o token utilizando a biblioteca </a:t>
            </a:r>
            <a:r>
              <a:rPr lang="pt-BR" sz="105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PyJWT</a:t>
            </a:r>
            <a:endParaRPr lang="pt-BR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token =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jwt.encode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payload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algorithm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headers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headers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05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token</a:t>
            </a:r>
          </a:p>
          <a:p>
            <a:pPr marL="0" indent="0">
              <a:spcBef>
                <a:spcPts val="500"/>
              </a:spcBef>
              <a:buNone/>
            </a:pPr>
            <a:br>
              <a:rPr lang="pt-BR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sz="1300" dirty="0"/>
          </a:p>
        </p:txBody>
      </p:sp>
    </p:spTree>
    <p:extLst>
      <p:ext uri="{BB962C8B-B14F-4D97-AF65-F5344CB8AC3E}">
        <p14:creationId xmlns:p14="http://schemas.microsoft.com/office/powerpoint/2010/main" val="31675042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ED3FE-1581-2086-3BDA-CF67BBEEF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1748" y="365125"/>
            <a:ext cx="2886892" cy="1325563"/>
          </a:xfrm>
        </p:spPr>
        <p:txBody>
          <a:bodyPr>
            <a:normAutofit/>
          </a:bodyPr>
          <a:lstStyle/>
          <a:p>
            <a: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MeuTokenJWT.py</a:t>
            </a:r>
            <a:b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3/4</a:t>
            </a:r>
            <a:endParaRPr lang="pt-BR" sz="24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BA61FDA-2D34-7BA4-06EB-2EC03AC5E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136" y="574765"/>
            <a:ext cx="10813869" cy="5073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validar_token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string_token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not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string_token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string_token.strip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==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False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token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string_token.replace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Bearer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).strip()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decoded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jwt.decode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(token,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algorithms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.payload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decoded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jwt.ExpiredSignatureError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print(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"Token expirado"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False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jwt.InvalidTokenError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print(</a:t>
            </a:r>
            <a:r>
              <a:rPr lang="pt-BR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"Token inválido"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False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2625785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ED3FE-1581-2086-3BDA-CF67BBEEF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1748" y="365125"/>
            <a:ext cx="2886892" cy="1325563"/>
          </a:xfrm>
        </p:spPr>
        <p:txBody>
          <a:bodyPr>
            <a:normAutofit/>
          </a:bodyPr>
          <a:lstStyle/>
          <a:p>
            <a: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MeuTokenJWT.py</a:t>
            </a:r>
            <a:b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2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4/4</a:t>
            </a:r>
            <a:endParaRPr lang="pt-BR" sz="24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BA61FDA-2D34-7BA4-06EB-2EC03AC5E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136" y="574765"/>
            <a:ext cx="10813869" cy="5073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get_payload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.payload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set_payload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payload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.payload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payload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get_alg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pt-BR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set_alg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(self,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pt-BR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._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pt-BR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</a:t>
            </a: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br>
              <a:rPr lang="pt-BR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pt-BR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828791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35F90C-19C4-8FD0-C632-A42CD445F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Desvantagens do </a:t>
            </a:r>
            <a:r>
              <a:rPr lang="pt-BR" dirty="0" err="1"/>
              <a:t>Flask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45CEBC-CA60-A1FF-565E-D2DF173D9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Custo de manutenção: As desvantagens mencionadas anteriormente podem aumentar os custos de desenvolvimento. Além disso, se algum componente da pilha tecnológica se tornar obsoleto, encontrar e implementar um substituto rapidamente pode ser desafiador, resultando em tempos de inatividade prolongados e custos de manutenção mais altos.</a:t>
            </a:r>
          </a:p>
        </p:txBody>
      </p:sp>
    </p:spTree>
    <p:extLst>
      <p:ext uri="{BB962C8B-B14F-4D97-AF65-F5344CB8AC3E}">
        <p14:creationId xmlns:p14="http://schemas.microsoft.com/office/powerpoint/2010/main" val="99285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95894D-5933-B66E-D324-0C42FD8B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Desempenho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2C99C18-AC56-5364-2451-28BBA64E5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1451817-0ED6-91A3-07B1-2BE4645CD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6" y="2120900"/>
            <a:ext cx="718185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97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8A6D24-9071-6A4B-C521-7CB2B259F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Makert</a:t>
            </a:r>
            <a:r>
              <a:rPr lang="pt-BR" dirty="0"/>
              <a:t> </a:t>
            </a:r>
            <a:r>
              <a:rPr lang="pt-BR" dirty="0" err="1"/>
              <a:t>share</a:t>
            </a:r>
            <a:endParaRPr lang="pt-BR" dirty="0"/>
          </a:p>
        </p:txBody>
      </p:sp>
      <p:pic>
        <p:nvPicPr>
          <p:cNvPr id="11" name="Espaço Reservado para Conteúdo 10">
            <a:extLst>
              <a:ext uri="{FF2B5EF4-FFF2-40B4-BE49-F238E27FC236}">
                <a16:creationId xmlns:a16="http://schemas.microsoft.com/office/drawing/2014/main" id="{3396309B-9B5F-454D-DFC5-ED9DCB1408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67939"/>
            <a:ext cx="9846944" cy="3545279"/>
          </a:xfr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6A51F45-143D-5CE4-16EB-270E76BFDCD9}"/>
              </a:ext>
            </a:extLst>
          </p:cNvPr>
          <p:cNvSpPr txBox="1"/>
          <p:nvPr/>
        </p:nvSpPr>
        <p:spPr>
          <a:xfrm>
            <a:off x="8124503" y="5747064"/>
            <a:ext cx="2351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https://w3techs.com/</a:t>
            </a:r>
          </a:p>
        </p:txBody>
      </p:sp>
    </p:spTree>
    <p:extLst>
      <p:ext uri="{BB962C8B-B14F-4D97-AF65-F5344CB8AC3E}">
        <p14:creationId xmlns:p14="http://schemas.microsoft.com/office/powerpoint/2010/main" val="4170129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C2BEAE-4921-384D-DA2B-6C3E87796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Instalando o </a:t>
            </a:r>
            <a:r>
              <a:rPr lang="pt-BR" dirty="0" err="1"/>
              <a:t>Flask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6ADDABE-B561-A238-2F41-36FC2DE4F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pip</a:t>
            </a:r>
            <a:r>
              <a:rPr lang="pt-BR" dirty="0"/>
              <a:t> </a:t>
            </a:r>
            <a:r>
              <a:rPr lang="pt-BR" dirty="0" err="1"/>
              <a:t>install</a:t>
            </a:r>
            <a:r>
              <a:rPr lang="pt-BR" dirty="0"/>
              <a:t> </a:t>
            </a:r>
            <a:r>
              <a:rPr lang="pt-BR" dirty="0" err="1"/>
              <a:t>Flask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1340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B3A26D-49E5-AB11-564F-8051BD856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 MVC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E52B4EA-71A5-3F51-72BE-4FBEB8E71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Model</a:t>
            </a:r>
          </a:p>
          <a:p>
            <a:r>
              <a:rPr lang="pt-BR" dirty="0" err="1"/>
              <a:t>View</a:t>
            </a:r>
            <a:endParaRPr lang="pt-BR" dirty="0"/>
          </a:p>
          <a:p>
            <a:r>
              <a:rPr lang="pt-BR" dirty="0" err="1"/>
              <a:t>Controler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48535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5028</Words>
  <Application>Microsoft Office PowerPoint</Application>
  <PresentationFormat>Widescreen</PresentationFormat>
  <Paragraphs>681</Paragraphs>
  <Slides>49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49</vt:i4>
      </vt:variant>
    </vt:vector>
  </HeadingPairs>
  <TitlesOfParts>
    <vt:vector size="54" baseType="lpstr">
      <vt:lpstr>Aptos</vt:lpstr>
      <vt:lpstr>Aptos Display</vt:lpstr>
      <vt:lpstr>Arial</vt:lpstr>
      <vt:lpstr>Consolas</vt:lpstr>
      <vt:lpstr>Tema do Office</vt:lpstr>
      <vt:lpstr>Introdução a Rest APIs com Python Flask</vt:lpstr>
      <vt:lpstr>Flask</vt:lpstr>
      <vt:lpstr>Características do Flask</vt:lpstr>
      <vt:lpstr>Desvantagens do Flask</vt:lpstr>
      <vt:lpstr>Desvantagens do Flask</vt:lpstr>
      <vt:lpstr>Desempenho</vt:lpstr>
      <vt:lpstr>Makert share</vt:lpstr>
      <vt:lpstr>Instalando o Flask </vt:lpstr>
      <vt:lpstr>Arquitetura MVC</vt:lpstr>
      <vt:lpstr>Arquitetura e arquivos:</vt:lpstr>
      <vt:lpstr>Classe Retangulo.py 1/2</vt:lpstr>
      <vt:lpstr>Apresentação do PowerPoint</vt:lpstr>
      <vt:lpstr>Apresentação do PowerPoint</vt:lpstr>
      <vt:lpstr>Apresentação do PowerPoint</vt:lpstr>
      <vt:lpstr>App.py 1/4</vt:lpstr>
      <vt:lpstr>App.py 2/4</vt:lpstr>
      <vt:lpstr>App.py 3/4</vt:lpstr>
      <vt:lpstr>App.py 4/4</vt:lpstr>
      <vt:lpstr>RetanguloController.py 1/3</vt:lpstr>
      <vt:lpstr>RetanguloController.py 2/3</vt:lpstr>
      <vt:lpstr>RetanguloController.py 3/3</vt:lpstr>
      <vt:lpstr>Exemplo Cargo - Funcionário</vt:lpstr>
      <vt:lpstr>Modelo de banco de dados</vt:lpstr>
      <vt:lpstr>SQL/Banco</vt:lpstr>
      <vt:lpstr>instale</vt:lpstr>
      <vt:lpstr>Apresentação do PowerPoint</vt:lpstr>
      <vt:lpstr>App.py 1/4</vt:lpstr>
      <vt:lpstr>App.py 2/4</vt:lpstr>
      <vt:lpstr>App.py 3/4</vt:lpstr>
      <vt:lpstr>App.py 4/4</vt:lpstr>
      <vt:lpstr>CargoController.py 1/4</vt:lpstr>
      <vt:lpstr>CargoController.py 2/4</vt:lpstr>
      <vt:lpstr>CargoController.py 3/4</vt:lpstr>
      <vt:lpstr>CargoController.py 4/4</vt:lpstr>
      <vt:lpstr>Banco.py 1/3</vt:lpstr>
      <vt:lpstr>Banco.py 2/3</vt:lpstr>
      <vt:lpstr>Banco.py 3/3</vt:lpstr>
      <vt:lpstr>Cargo.py 1/7</vt:lpstr>
      <vt:lpstr>Cargo.py 2/7</vt:lpstr>
      <vt:lpstr>Cargo.py 3/7</vt:lpstr>
      <vt:lpstr>Cargo.py 4/7</vt:lpstr>
      <vt:lpstr>Cargo.py 5/7</vt:lpstr>
      <vt:lpstr>Cargo.py 6/7</vt:lpstr>
      <vt:lpstr>Cargo.py 7/7</vt:lpstr>
      <vt:lpstr>JWT</vt:lpstr>
      <vt:lpstr>MeuTokenJWT.py 1/4</vt:lpstr>
      <vt:lpstr>MeuTokenJWT.py 2/4</vt:lpstr>
      <vt:lpstr>MeuTokenJWT.py 3/4</vt:lpstr>
      <vt:lpstr>MeuTokenJWT.py 4/4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Helio Lourenco Esperidiao Ferreira</dc:creator>
  <cp:lastModifiedBy>Helio Lourenco Esperidiao Ferreira</cp:lastModifiedBy>
  <cp:revision>13</cp:revision>
  <dcterms:created xsi:type="dcterms:W3CDTF">2024-09-22T20:24:41Z</dcterms:created>
  <dcterms:modified xsi:type="dcterms:W3CDTF">2024-09-26T11:22:01Z</dcterms:modified>
</cp:coreProperties>
</file>