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57" r:id="rId4"/>
    <p:sldId id="258" r:id="rId5"/>
    <p:sldId id="259" r:id="rId6"/>
    <p:sldId id="260" r:id="rId7"/>
    <p:sldId id="261" r:id="rId8"/>
    <p:sldId id="262" r:id="rId9"/>
    <p:sldId id="264" r:id="rId10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109" d="100"/>
          <a:sy n="109" d="100"/>
        </p:scale>
        <p:origin x="1446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9CC3F1B-AB82-7E21-6E86-3A6703FF68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652B19A9-FB55-337A-C6F0-B346DE09BA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0508BED3-6092-860E-E329-0CCB7D3048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949CA-28B0-4452-B5BA-3772AA42CA1B}" type="datetimeFigureOut">
              <a:rPr lang="pt-BR" smtClean="0"/>
              <a:t>09/09/2023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88A3A94C-294D-D016-6B4A-885B7B8FB5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800B57D8-58F8-1A4D-D5EF-503870842F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79CDA-CA15-482A-8A49-F113BCD8507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031014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5706CE1-921F-A19C-28DF-5ACAA5FCC0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F73BDACF-F263-A484-86A5-8DA1F62916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641653CA-0E0D-4510-56A6-CA52DB2696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949CA-28B0-4452-B5BA-3772AA42CA1B}" type="datetimeFigureOut">
              <a:rPr lang="pt-BR" smtClean="0"/>
              <a:t>09/09/2023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2F7EA2F7-7242-4B81-3B4F-8D176D5C66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D629E6F6-BAA0-B3B3-30C9-98F92E87F8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79CDA-CA15-482A-8A49-F113BCD8507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366020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13F86E48-3CC3-AB6B-8E9A-04B457EE988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918AFF5E-BD2C-A0EB-64F4-E357905FAF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C7DD3C86-41F6-AB82-BC20-7CCB78CA2C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949CA-28B0-4452-B5BA-3772AA42CA1B}" type="datetimeFigureOut">
              <a:rPr lang="pt-BR" smtClean="0"/>
              <a:t>09/09/2023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28C9785C-F35C-2AAC-7C8C-C38F298946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5887DCD3-B39B-CB26-7C4F-6350B37C0D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79CDA-CA15-482A-8A49-F113BCD8507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454993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B0E2F2D-E77A-9E2D-50D0-D3566788F3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DA12DC73-17A0-064C-15B6-FE3A53E7CC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BBBA905C-D800-ADBF-2303-37FC771F86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949CA-28B0-4452-B5BA-3772AA42CA1B}" type="datetimeFigureOut">
              <a:rPr lang="pt-BR" smtClean="0"/>
              <a:t>09/09/2023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DFA51A05-C64E-B8BF-7E0B-8E46A39DD3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219F90DF-8E37-E54C-6A53-91DC8A36AB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79CDA-CA15-482A-8A49-F113BCD8507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341332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0FB6FA5-56FE-A028-F4A3-ADEA91CCF5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A3C31553-6D9E-33AC-7BA4-6B318FEC45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40E62814-2278-F22B-03B3-A0309EB87F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949CA-28B0-4452-B5BA-3772AA42CA1B}" type="datetimeFigureOut">
              <a:rPr lang="pt-BR" smtClean="0"/>
              <a:t>09/09/2023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21E5E839-8989-21EE-C601-93C9AF2390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088AF9FE-7EA5-B8C1-2FDE-CD7CAB6BE2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79CDA-CA15-482A-8A49-F113BCD8507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987807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BF0A67F-291A-F6F8-8AB5-F46CD393A3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68F35837-DBE6-EC60-D6B6-AC3D1FC0C43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0A2A09C6-9F15-B404-E92D-6413CC9DA2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02FF46D8-0295-6E7F-46CB-3A4561C037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949CA-28B0-4452-B5BA-3772AA42CA1B}" type="datetimeFigureOut">
              <a:rPr lang="pt-BR" smtClean="0"/>
              <a:t>09/09/2023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459CACBB-BF26-DE3F-385C-545995F38F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9ACA2204-E148-D47B-5D4D-0164A93748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79CDA-CA15-482A-8A49-F113BCD8507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59131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3E4D8E6-D8CB-0368-E933-E00218F6B1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EE35ECF6-CE5A-EE16-A9A1-EF374317C4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4FD77A93-8DA2-4AFB-A4A2-5E84965B9C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38834314-8742-7879-4A04-FCFCD05F433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6A32EFFF-9ACB-42DE-C6D2-0B88654859A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8A1D9432-2F1F-5A84-3109-733617B07D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949CA-28B0-4452-B5BA-3772AA42CA1B}" type="datetimeFigureOut">
              <a:rPr lang="pt-BR" smtClean="0"/>
              <a:t>09/09/2023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51BFD9CE-38C1-D119-1DB1-BC733B457C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A5DCDCD9-1D74-2F40-4262-15B02A603F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79CDA-CA15-482A-8A49-F113BCD8507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191524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FA7535B-E485-BD2E-8A8D-FE541B023F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E910C8DE-D99D-9D2F-7C4E-4515EC6FB2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949CA-28B0-4452-B5BA-3772AA42CA1B}" type="datetimeFigureOut">
              <a:rPr lang="pt-BR" smtClean="0"/>
              <a:t>09/09/2023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086865EB-196A-89EB-D58F-C6789E370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FBEC4B72-8533-FCAA-5EAC-8BB965E4AE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79CDA-CA15-482A-8A49-F113BCD8507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63527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70539809-0BD6-03C4-6359-BEA3FC0CB5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949CA-28B0-4452-B5BA-3772AA42CA1B}" type="datetimeFigureOut">
              <a:rPr lang="pt-BR" smtClean="0"/>
              <a:t>09/09/2023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1845549E-7E09-C2D6-5C22-7F98A95B10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521887BD-BBD6-3794-003E-0B2F8777EA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79CDA-CA15-482A-8A49-F113BCD8507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867797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8430D4F-265A-07F0-A5B0-4870BF2C75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30EFD082-E3B2-7104-BC52-892AD7D99C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2D686A27-1ABD-B520-51E1-15341D8D3B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DB1A119C-37CD-117C-978E-F3F080B997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949CA-28B0-4452-B5BA-3772AA42CA1B}" type="datetimeFigureOut">
              <a:rPr lang="pt-BR" smtClean="0"/>
              <a:t>09/09/2023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2F819A86-FE17-ECF6-9BEA-A58F34279A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A87169E6-0A19-DDE8-F16C-3D63656300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79CDA-CA15-482A-8A49-F113BCD8507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862554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1B9C536-33D5-85DA-6708-7474164DF9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ED66DABD-A3F4-B066-22D6-AA5E03601B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075AEAD3-8591-8E33-E00C-86F781846E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95A6CC1F-34C0-20A8-9B0B-7B10B51954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949CA-28B0-4452-B5BA-3772AA42CA1B}" type="datetimeFigureOut">
              <a:rPr lang="pt-BR" smtClean="0"/>
              <a:t>09/09/2023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E249F156-F172-10A8-0BF2-40D3463AAF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2E2582DD-22EB-1D7A-9AD1-050C17AD03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79CDA-CA15-482A-8A49-F113BCD8507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267737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237F20C1-A4A9-396C-9E1B-E8F25FFAC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5D383EB5-9B59-5B8A-A202-769BD5D296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77285C2F-E4F2-E472-7476-D0753B3224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D949CA-28B0-4452-B5BA-3772AA42CA1B}" type="datetimeFigureOut">
              <a:rPr lang="pt-BR" smtClean="0"/>
              <a:t>09/09/2023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01063FB8-807E-F6F5-1CAD-90AB256925A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8007ACED-DDDF-BBE8-A30A-D382B79A26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679CDA-CA15-482A-8A49-F113BCD8507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268972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27A0DC-E2CE-7198-0722-A2595668AE6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pt-BR" sz="5200" dirty="0"/>
              <a:t>Ataque “</a:t>
            </a:r>
            <a:r>
              <a:rPr lang="pt-BR" sz="5200" dirty="0" err="1"/>
              <a:t>melee</a:t>
            </a:r>
            <a:r>
              <a:rPr lang="pt-BR" sz="5200" dirty="0"/>
              <a:t>”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67503319-8FFE-9E13-5AC6-CCA83E017C2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pt-BR"/>
              <a:t>Prof. Me. Hélio Esperidião</a:t>
            </a:r>
            <a:endParaRPr lang="pt-BR" dirty="0"/>
          </a:p>
        </p:txBody>
      </p:sp>
      <p:pic>
        <p:nvPicPr>
          <p:cNvPr id="6" name="Imagem 5" descr="Imagem digital fictícia de personagem de desenho animado&#10;&#10;Descrição gerada automaticamente com confiança média">
            <a:extLst>
              <a:ext uri="{FF2B5EF4-FFF2-40B4-BE49-F238E27FC236}">
                <a16:creationId xmlns:a16="http://schemas.microsoft.com/office/drawing/2014/main" id="{7A6AE528-8A70-68E9-3F06-298542F776F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031" y="1573557"/>
            <a:ext cx="3647490" cy="3364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23440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FA4DE3D-A281-EBB1-5095-C9C2CECFDC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Configuração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14DCCF07-4067-4B60-E205-0EE8DB65D9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pt-BR" dirty="0"/>
              <a:t>Oval:</a:t>
            </a:r>
          </a:p>
          <a:p>
            <a:pPr lvl="1"/>
            <a:r>
              <a:rPr lang="pt-BR" dirty="0" err="1"/>
              <a:t>Pollygon</a:t>
            </a:r>
            <a:r>
              <a:rPr lang="pt-BR" dirty="0"/>
              <a:t> </a:t>
            </a:r>
            <a:r>
              <a:rPr lang="pt-BR" dirty="0" err="1"/>
              <a:t>collider</a:t>
            </a:r>
            <a:endParaRPr lang="pt-BR" dirty="0"/>
          </a:p>
          <a:p>
            <a:pPr lvl="1"/>
            <a:r>
              <a:rPr lang="pt-BR" dirty="0" err="1"/>
              <a:t>Is</a:t>
            </a:r>
            <a:r>
              <a:rPr lang="pt-BR" dirty="0"/>
              <a:t> trigger: </a:t>
            </a:r>
            <a:r>
              <a:rPr lang="pt-BR" dirty="0" err="1"/>
              <a:t>true</a:t>
            </a:r>
            <a:r>
              <a:rPr lang="pt-BR" dirty="0"/>
              <a:t>.</a:t>
            </a:r>
          </a:p>
          <a:p>
            <a:pPr lvl="1"/>
            <a:r>
              <a:rPr lang="pt-BR" dirty="0" err="1"/>
              <a:t>Tags</a:t>
            </a:r>
            <a:r>
              <a:rPr lang="pt-BR" dirty="0"/>
              <a:t>:</a:t>
            </a:r>
          </a:p>
          <a:p>
            <a:pPr lvl="2"/>
            <a:r>
              <a:rPr lang="pt-BR" dirty="0" err="1"/>
              <a:t>areaAtaqueEsquerda</a:t>
            </a:r>
            <a:endParaRPr lang="pt-BR" dirty="0"/>
          </a:p>
          <a:p>
            <a:pPr lvl="2"/>
            <a:r>
              <a:rPr lang="pt-BR" dirty="0" err="1"/>
              <a:t>areaAtaqueDireita</a:t>
            </a:r>
            <a:endParaRPr lang="pt-BR" dirty="0"/>
          </a:p>
          <a:p>
            <a:pPr lvl="1"/>
            <a:r>
              <a:rPr lang="pt-BR" dirty="0"/>
              <a:t>Alfa: 0</a:t>
            </a:r>
          </a:p>
          <a:p>
            <a:r>
              <a:rPr lang="pt-BR" dirty="0"/>
              <a:t>Personagem</a:t>
            </a:r>
          </a:p>
          <a:p>
            <a:pPr lvl="1"/>
            <a:r>
              <a:rPr lang="pt-BR" dirty="0"/>
              <a:t>Corpo Rígido</a:t>
            </a:r>
          </a:p>
          <a:p>
            <a:pPr lvl="1"/>
            <a:r>
              <a:rPr lang="pt-BR" dirty="0"/>
              <a:t>Colisor</a:t>
            </a:r>
          </a:p>
          <a:p>
            <a:r>
              <a:rPr lang="pt-BR" dirty="0"/>
              <a:t>Losango:</a:t>
            </a:r>
          </a:p>
          <a:p>
            <a:pPr lvl="1"/>
            <a:r>
              <a:rPr lang="pt-BR" dirty="0"/>
              <a:t> </a:t>
            </a:r>
            <a:r>
              <a:rPr lang="pt-BR" dirty="0" err="1"/>
              <a:t>Pollygon</a:t>
            </a:r>
            <a:r>
              <a:rPr lang="pt-BR" dirty="0"/>
              <a:t> </a:t>
            </a:r>
            <a:r>
              <a:rPr lang="pt-BR" dirty="0" err="1"/>
              <a:t>collider</a:t>
            </a:r>
            <a:endParaRPr lang="pt-BR" dirty="0"/>
          </a:p>
          <a:p>
            <a:pPr lvl="1"/>
            <a:r>
              <a:rPr lang="pt-BR" dirty="0" err="1"/>
              <a:t>Tag</a:t>
            </a:r>
            <a:r>
              <a:rPr lang="pt-BR" dirty="0"/>
              <a:t>: inimigo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CFC32B8C-05C7-35F6-0061-355D63142C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7201" y="399870"/>
            <a:ext cx="5696745" cy="2581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32295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7E1C8EF-DFF0-3BF6-1662-BF60AFD53B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Atributos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F96686D5-381C-F791-BEF4-BBC34046C5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pt-BR" dirty="0" err="1"/>
              <a:t>float</a:t>
            </a:r>
            <a:r>
              <a:rPr lang="pt-BR" dirty="0"/>
              <a:t> </a:t>
            </a:r>
            <a:r>
              <a:rPr lang="pt-BR" dirty="0" err="1"/>
              <a:t>Vx</a:t>
            </a:r>
            <a:r>
              <a:rPr lang="pt-BR" dirty="0"/>
              <a:t>; 	</a:t>
            </a:r>
          </a:p>
          <a:p>
            <a:pPr marL="0" indent="0">
              <a:buNone/>
            </a:pPr>
            <a:r>
              <a:rPr lang="pt-BR" dirty="0"/>
              <a:t>	</a:t>
            </a:r>
            <a:r>
              <a:rPr lang="pt-BR" dirty="0" err="1"/>
              <a:t>float</a:t>
            </a:r>
            <a:r>
              <a:rPr lang="pt-BR" dirty="0"/>
              <a:t> </a:t>
            </a:r>
            <a:r>
              <a:rPr lang="pt-BR" dirty="0" err="1"/>
              <a:t>Vy</a:t>
            </a:r>
            <a:r>
              <a:rPr lang="pt-BR" dirty="0"/>
              <a:t>;	</a:t>
            </a:r>
          </a:p>
          <a:p>
            <a:pPr marL="0" indent="0">
              <a:buNone/>
            </a:pPr>
            <a:r>
              <a:rPr lang="pt-BR" dirty="0"/>
              <a:t>	</a:t>
            </a:r>
            <a:r>
              <a:rPr lang="pt-BR" dirty="0" err="1"/>
              <a:t>float</a:t>
            </a:r>
            <a:r>
              <a:rPr lang="pt-BR" dirty="0"/>
              <a:t> </a:t>
            </a:r>
            <a:r>
              <a:rPr lang="pt-BR" dirty="0" err="1"/>
              <a:t>VelocidadeHorizontal</a:t>
            </a:r>
            <a:r>
              <a:rPr lang="pt-BR" dirty="0"/>
              <a:t>;</a:t>
            </a:r>
          </a:p>
          <a:p>
            <a:pPr marL="0" indent="0">
              <a:buNone/>
            </a:pPr>
            <a:r>
              <a:rPr lang="pt-BR" dirty="0"/>
              <a:t>	</a:t>
            </a:r>
            <a:r>
              <a:rPr lang="pt-BR" dirty="0" err="1"/>
              <a:t>float</a:t>
            </a:r>
            <a:r>
              <a:rPr lang="pt-BR" dirty="0"/>
              <a:t> </a:t>
            </a:r>
            <a:r>
              <a:rPr lang="pt-BR" dirty="0" err="1"/>
              <a:t>VelocidadeVertical</a:t>
            </a:r>
            <a:r>
              <a:rPr lang="pt-BR" dirty="0"/>
              <a:t>;</a:t>
            </a:r>
          </a:p>
          <a:p>
            <a:pPr marL="0" indent="0">
              <a:buNone/>
            </a:pPr>
            <a:r>
              <a:rPr lang="pt-BR" dirty="0"/>
              <a:t>	</a:t>
            </a:r>
            <a:r>
              <a:rPr lang="pt-BR" dirty="0" err="1"/>
              <a:t>float</a:t>
            </a:r>
            <a:r>
              <a:rPr lang="pt-BR" dirty="0"/>
              <a:t> </a:t>
            </a:r>
            <a:r>
              <a:rPr lang="pt-BR" dirty="0" err="1"/>
              <a:t>VelocidadePular</a:t>
            </a:r>
            <a:r>
              <a:rPr lang="pt-BR" dirty="0"/>
              <a:t>;</a:t>
            </a:r>
          </a:p>
          <a:p>
            <a:pPr marL="0" indent="0">
              <a:buNone/>
            </a:pPr>
            <a:r>
              <a:rPr lang="pt-BR" dirty="0"/>
              <a:t>	</a:t>
            </a:r>
            <a:r>
              <a:rPr lang="pt-BR" dirty="0" err="1"/>
              <a:t>float</a:t>
            </a:r>
            <a:r>
              <a:rPr lang="pt-BR" dirty="0"/>
              <a:t> </a:t>
            </a:r>
            <a:r>
              <a:rPr lang="pt-BR" dirty="0" err="1"/>
              <a:t>DirecaoHorizontal</a:t>
            </a:r>
            <a:r>
              <a:rPr lang="pt-BR" dirty="0"/>
              <a:t>; </a:t>
            </a:r>
          </a:p>
          <a:p>
            <a:pPr marL="0" indent="0">
              <a:buNone/>
            </a:pPr>
            <a:r>
              <a:rPr lang="pt-BR" dirty="0"/>
              <a:t>	</a:t>
            </a:r>
            <a:r>
              <a:rPr lang="pt-BR" dirty="0" err="1"/>
              <a:t>float</a:t>
            </a:r>
            <a:r>
              <a:rPr lang="pt-BR" dirty="0"/>
              <a:t> </a:t>
            </a:r>
            <a:r>
              <a:rPr lang="pt-BR" dirty="0" err="1"/>
              <a:t>DirecaoVertical</a:t>
            </a:r>
            <a:r>
              <a:rPr lang="pt-BR" dirty="0"/>
              <a:t>; </a:t>
            </a:r>
          </a:p>
          <a:p>
            <a:pPr marL="0" indent="0">
              <a:buNone/>
            </a:pPr>
            <a:r>
              <a:rPr lang="pt-BR" dirty="0"/>
              <a:t>	</a:t>
            </a:r>
            <a:r>
              <a:rPr lang="pt-BR" dirty="0" err="1"/>
              <a:t>Rigidbody2D</a:t>
            </a:r>
            <a:r>
              <a:rPr lang="pt-BR" dirty="0"/>
              <a:t> </a:t>
            </a:r>
            <a:r>
              <a:rPr lang="pt-BR" dirty="0" err="1"/>
              <a:t>CorpoRigido</a:t>
            </a:r>
            <a:r>
              <a:rPr lang="pt-BR" dirty="0"/>
              <a:t>; </a:t>
            </a:r>
          </a:p>
          <a:p>
            <a:pPr marL="0" indent="0">
              <a:buNone/>
            </a:pPr>
            <a:r>
              <a:rPr lang="pt-BR" dirty="0"/>
              <a:t>	</a:t>
            </a:r>
            <a:r>
              <a:rPr lang="pt-BR" dirty="0" err="1"/>
              <a:t>PolygonCollider2D</a:t>
            </a:r>
            <a:r>
              <a:rPr lang="pt-BR" dirty="0"/>
              <a:t> Colisor; </a:t>
            </a:r>
          </a:p>
          <a:p>
            <a:pPr marL="0" indent="0">
              <a:buNone/>
            </a:pPr>
            <a:r>
              <a:rPr lang="pt-BR" dirty="0"/>
              <a:t>	</a:t>
            </a:r>
            <a:r>
              <a:rPr lang="pt-BR" dirty="0" err="1"/>
              <a:t>SpriteRenderer</a:t>
            </a:r>
            <a:r>
              <a:rPr lang="pt-BR" dirty="0"/>
              <a:t> </a:t>
            </a:r>
            <a:r>
              <a:rPr lang="pt-BR" dirty="0" err="1"/>
              <a:t>PersonagemSpriteRender</a:t>
            </a:r>
            <a:r>
              <a:rPr lang="pt-BR" dirty="0"/>
              <a:t>;</a:t>
            </a:r>
          </a:p>
          <a:p>
            <a:pPr marL="0" indent="0">
              <a:buNone/>
            </a:pPr>
            <a:r>
              <a:rPr lang="pt-BR" dirty="0"/>
              <a:t>	</a:t>
            </a:r>
            <a:r>
              <a:rPr lang="pt-BR" dirty="0" err="1"/>
              <a:t>Animator</a:t>
            </a:r>
            <a:r>
              <a:rPr lang="pt-BR" dirty="0"/>
              <a:t> </a:t>
            </a:r>
            <a:r>
              <a:rPr lang="pt-BR" dirty="0" err="1"/>
              <a:t>AnimatorPersonagem</a:t>
            </a:r>
            <a:r>
              <a:rPr lang="pt-BR" dirty="0"/>
              <a:t>;</a:t>
            </a:r>
          </a:p>
          <a:p>
            <a:pPr marL="0" indent="0">
              <a:buNone/>
            </a:pPr>
            <a:r>
              <a:rPr lang="pt-BR" dirty="0"/>
              <a:t>	</a:t>
            </a:r>
            <a:r>
              <a:rPr lang="pt-BR" dirty="0" err="1"/>
              <a:t>int</a:t>
            </a:r>
            <a:r>
              <a:rPr lang="pt-BR" dirty="0"/>
              <a:t> </a:t>
            </a:r>
            <a:r>
              <a:rPr lang="pt-BR" dirty="0" err="1"/>
              <a:t>ContadorPulos</a:t>
            </a:r>
            <a:r>
              <a:rPr lang="pt-BR" dirty="0"/>
              <a:t>;</a:t>
            </a:r>
          </a:p>
          <a:p>
            <a:pPr marL="0" indent="0">
              <a:buNone/>
            </a:pPr>
            <a:r>
              <a:rPr lang="pt-BR" dirty="0"/>
              <a:t>	</a:t>
            </a:r>
            <a:r>
              <a:rPr lang="pt-BR" dirty="0" err="1"/>
              <a:t>bool</a:t>
            </a:r>
            <a:r>
              <a:rPr lang="pt-BR" dirty="0"/>
              <a:t> </a:t>
            </a:r>
            <a:r>
              <a:rPr lang="pt-BR" dirty="0" err="1"/>
              <a:t>EstaAtacando</a:t>
            </a:r>
            <a:r>
              <a:rPr lang="pt-BR" dirty="0"/>
              <a:t>;</a:t>
            </a:r>
          </a:p>
          <a:p>
            <a:pPr marL="0" indent="0">
              <a:buNone/>
            </a:pPr>
            <a:r>
              <a:rPr lang="pt-BR" dirty="0"/>
              <a:t>	</a:t>
            </a:r>
            <a:r>
              <a:rPr lang="pt-BR" dirty="0" err="1">
                <a:highlight>
                  <a:srgbClr val="FFFF00"/>
                </a:highlight>
              </a:rPr>
              <a:t>PolygonCollider2D</a:t>
            </a:r>
            <a:r>
              <a:rPr lang="pt-BR" dirty="0">
                <a:highlight>
                  <a:srgbClr val="FFFF00"/>
                </a:highlight>
              </a:rPr>
              <a:t> </a:t>
            </a:r>
            <a:r>
              <a:rPr lang="pt-BR" dirty="0" err="1">
                <a:highlight>
                  <a:srgbClr val="FFFF00"/>
                </a:highlight>
              </a:rPr>
              <a:t>CirculoAtaqueEsquerdo</a:t>
            </a:r>
            <a:r>
              <a:rPr lang="pt-BR" dirty="0">
                <a:highlight>
                  <a:srgbClr val="FFFF00"/>
                </a:highlight>
              </a:rPr>
              <a:t>;</a:t>
            </a:r>
          </a:p>
          <a:p>
            <a:pPr marL="0" indent="0">
              <a:buNone/>
            </a:pPr>
            <a:r>
              <a:rPr lang="pt-BR" dirty="0"/>
              <a:t>	</a:t>
            </a:r>
            <a:r>
              <a:rPr lang="pt-BR" dirty="0" err="1">
                <a:highlight>
                  <a:srgbClr val="FFFF00"/>
                </a:highlight>
              </a:rPr>
              <a:t>PolygonCollider2D</a:t>
            </a:r>
            <a:r>
              <a:rPr lang="pt-BR" dirty="0">
                <a:highlight>
                  <a:srgbClr val="FFFF00"/>
                </a:highlight>
              </a:rPr>
              <a:t> </a:t>
            </a:r>
            <a:r>
              <a:rPr lang="pt-BR" dirty="0" err="1">
                <a:highlight>
                  <a:srgbClr val="FFFF00"/>
                </a:highlight>
              </a:rPr>
              <a:t>CirculoAtaqueDireito</a:t>
            </a:r>
            <a:r>
              <a:rPr lang="pt-BR" dirty="0">
                <a:highlight>
                  <a:srgbClr val="FFFF00"/>
                </a:highlight>
              </a:rPr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14896745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2FE2DAE-5D02-5E48-CBD4-C465DD5C9F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44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Start () </a:t>
            </a: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16000508-330D-F4DA-2338-73623A7747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t-BR" sz="12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</a:t>
            </a:r>
            <a:r>
              <a:rPr lang="pt-BR" sz="1200" dirty="0" err="1">
                <a:solidFill>
                  <a:srgbClr val="009695"/>
                </a:solidFill>
                <a:effectLst/>
                <a:latin typeface="Consolas" panose="020B0609020204030204" pitchFamily="49" charset="0"/>
              </a:rPr>
              <a:t>void</a:t>
            </a:r>
            <a:r>
              <a:rPr lang="pt-BR" sz="12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Start () {</a:t>
            </a:r>
            <a:br>
              <a:rPr lang="pt-BR" sz="1200" dirty="0">
                <a:latin typeface="Consolas" panose="020B0609020204030204" pitchFamily="49" charset="0"/>
              </a:rPr>
            </a:br>
            <a:r>
              <a:rPr lang="pt-BR" sz="12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    </a:t>
            </a:r>
            <a:r>
              <a:rPr lang="pt-BR" sz="1200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Vx</a:t>
            </a:r>
            <a:r>
              <a:rPr lang="pt-BR" sz="12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= </a:t>
            </a:r>
            <a:r>
              <a:rPr lang="pt-BR" sz="1200" dirty="0">
                <a:solidFill>
                  <a:srgbClr val="F57D00"/>
                </a:solidFill>
                <a:effectLst/>
                <a:latin typeface="Consolas" panose="020B0609020204030204" pitchFamily="49" charset="0"/>
              </a:rPr>
              <a:t>0</a:t>
            </a:r>
            <a:r>
              <a:rPr lang="pt-BR" sz="12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;    </a:t>
            </a:r>
            <a:r>
              <a:rPr lang="pt-BR" sz="1200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Vy</a:t>
            </a:r>
            <a:r>
              <a:rPr lang="pt-BR" sz="12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= </a:t>
            </a:r>
            <a:r>
              <a:rPr lang="pt-BR" sz="1200" dirty="0">
                <a:solidFill>
                  <a:srgbClr val="F57D00"/>
                </a:solidFill>
                <a:effectLst/>
                <a:latin typeface="Consolas" panose="020B0609020204030204" pitchFamily="49" charset="0"/>
              </a:rPr>
              <a:t>0</a:t>
            </a:r>
            <a:r>
              <a:rPr lang="pt-BR" sz="12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;    </a:t>
            </a:r>
            <a:r>
              <a:rPr lang="pt-BR" sz="1200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DirecaoVertical</a:t>
            </a:r>
            <a:r>
              <a:rPr lang="pt-BR" sz="12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= </a:t>
            </a:r>
            <a:r>
              <a:rPr lang="pt-BR" sz="1200" dirty="0">
                <a:solidFill>
                  <a:srgbClr val="F57D00"/>
                </a:solidFill>
                <a:effectLst/>
                <a:latin typeface="Consolas" panose="020B0609020204030204" pitchFamily="49" charset="0"/>
              </a:rPr>
              <a:t>0</a:t>
            </a:r>
            <a:r>
              <a:rPr lang="pt-BR" sz="12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;    </a:t>
            </a:r>
            <a:br>
              <a:rPr lang="pt-BR" sz="1200" dirty="0">
                <a:latin typeface="Consolas" panose="020B0609020204030204" pitchFamily="49" charset="0"/>
              </a:rPr>
            </a:br>
            <a:r>
              <a:rPr lang="pt-BR" sz="12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    </a:t>
            </a:r>
            <a:r>
              <a:rPr lang="pt-BR" sz="1200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DirecaoHorizontal</a:t>
            </a:r>
            <a:r>
              <a:rPr lang="pt-BR" sz="12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= </a:t>
            </a:r>
            <a:r>
              <a:rPr lang="pt-BR" sz="1200" dirty="0" err="1">
                <a:solidFill>
                  <a:srgbClr val="F57D00"/>
                </a:solidFill>
                <a:effectLst/>
                <a:latin typeface="Consolas" panose="020B0609020204030204" pitchFamily="49" charset="0"/>
              </a:rPr>
              <a:t>0</a:t>
            </a:r>
            <a:r>
              <a:rPr lang="pt-BR" sz="1200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;VelocidadeHorizontal</a:t>
            </a:r>
            <a:r>
              <a:rPr lang="pt-BR" sz="12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= </a:t>
            </a:r>
            <a:r>
              <a:rPr lang="pt-BR" sz="1200" dirty="0">
                <a:solidFill>
                  <a:srgbClr val="F57D00"/>
                </a:solidFill>
                <a:effectLst/>
                <a:latin typeface="Consolas" panose="020B0609020204030204" pitchFamily="49" charset="0"/>
              </a:rPr>
              <a:t>5</a:t>
            </a:r>
            <a:r>
              <a:rPr lang="pt-BR" sz="12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;    </a:t>
            </a:r>
            <a:br>
              <a:rPr lang="pt-BR" sz="1200" dirty="0">
                <a:latin typeface="Consolas" panose="020B0609020204030204" pitchFamily="49" charset="0"/>
              </a:rPr>
            </a:br>
            <a:r>
              <a:rPr lang="pt-BR" sz="12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    </a:t>
            </a:r>
            <a:r>
              <a:rPr lang="pt-BR" sz="1200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VelocidadeVertical</a:t>
            </a:r>
            <a:r>
              <a:rPr lang="pt-BR" sz="12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= </a:t>
            </a:r>
            <a:r>
              <a:rPr lang="pt-BR" sz="1200" dirty="0">
                <a:solidFill>
                  <a:srgbClr val="F57D00"/>
                </a:solidFill>
                <a:effectLst/>
                <a:latin typeface="Consolas" panose="020B0609020204030204" pitchFamily="49" charset="0"/>
              </a:rPr>
              <a:t>5</a:t>
            </a:r>
            <a:r>
              <a:rPr lang="pt-BR" sz="12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;    </a:t>
            </a:r>
            <a:r>
              <a:rPr lang="pt-BR" sz="1200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VelocidadePular</a:t>
            </a:r>
            <a:r>
              <a:rPr lang="pt-BR" sz="12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= </a:t>
            </a:r>
            <a:r>
              <a:rPr lang="pt-BR" sz="1200" dirty="0">
                <a:solidFill>
                  <a:srgbClr val="F57D00"/>
                </a:solidFill>
                <a:effectLst/>
                <a:latin typeface="Consolas" panose="020B0609020204030204" pitchFamily="49" charset="0"/>
              </a:rPr>
              <a:t>5</a:t>
            </a:r>
            <a:r>
              <a:rPr lang="pt-BR" sz="12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;        </a:t>
            </a:r>
            <a:br>
              <a:rPr lang="pt-BR" sz="1200" dirty="0">
                <a:latin typeface="Consolas" panose="020B0609020204030204" pitchFamily="49" charset="0"/>
              </a:rPr>
            </a:br>
            <a:r>
              <a:rPr lang="pt-BR" sz="12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    </a:t>
            </a:r>
            <a:r>
              <a:rPr lang="pt-BR" sz="1200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ContadorPulos</a:t>
            </a:r>
            <a:r>
              <a:rPr lang="pt-BR" sz="12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= </a:t>
            </a:r>
            <a:r>
              <a:rPr lang="pt-BR" sz="1200" dirty="0">
                <a:solidFill>
                  <a:srgbClr val="F57D00"/>
                </a:solidFill>
                <a:effectLst/>
                <a:latin typeface="Consolas" panose="020B0609020204030204" pitchFamily="49" charset="0"/>
              </a:rPr>
              <a:t>0</a:t>
            </a:r>
            <a:r>
              <a:rPr lang="pt-BR" sz="12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; </a:t>
            </a:r>
            <a:r>
              <a:rPr lang="pt-BR" sz="1200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EstaAtacando</a:t>
            </a:r>
            <a:r>
              <a:rPr lang="pt-BR" sz="12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= </a:t>
            </a:r>
            <a:r>
              <a:rPr lang="pt-BR" sz="1200" dirty="0">
                <a:solidFill>
                  <a:srgbClr val="009695"/>
                </a:solidFill>
                <a:effectLst/>
                <a:latin typeface="Consolas" panose="020B0609020204030204" pitchFamily="49" charset="0"/>
              </a:rPr>
              <a:t>false</a:t>
            </a:r>
            <a:r>
              <a:rPr lang="pt-BR" sz="12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;</a:t>
            </a:r>
            <a:br>
              <a:rPr lang="pt-BR" sz="1200" dirty="0">
                <a:latin typeface="Consolas" panose="020B0609020204030204" pitchFamily="49" charset="0"/>
              </a:rPr>
            </a:br>
            <a:r>
              <a:rPr lang="pt-BR" sz="12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    </a:t>
            </a:r>
            <a:r>
              <a:rPr lang="pt-BR" sz="1200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CorpoRigido</a:t>
            </a:r>
            <a:r>
              <a:rPr lang="pt-BR" sz="12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= </a:t>
            </a:r>
            <a:r>
              <a:rPr lang="pt-BR" sz="1200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GetComponent</a:t>
            </a:r>
            <a:r>
              <a:rPr lang="pt-BR" sz="12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&lt;</a:t>
            </a:r>
            <a:r>
              <a:rPr lang="pt-BR" sz="1200" dirty="0" err="1">
                <a:solidFill>
                  <a:srgbClr val="3364A4"/>
                </a:solidFill>
                <a:effectLst/>
                <a:latin typeface="Consolas" panose="020B0609020204030204" pitchFamily="49" charset="0"/>
              </a:rPr>
              <a:t>Rigidbody2D</a:t>
            </a:r>
            <a:r>
              <a:rPr lang="pt-BR" sz="12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&gt; ();        </a:t>
            </a:r>
            <a:br>
              <a:rPr lang="pt-BR" sz="1200" dirty="0">
                <a:latin typeface="Consolas" panose="020B0609020204030204" pitchFamily="49" charset="0"/>
              </a:rPr>
            </a:br>
            <a:r>
              <a:rPr lang="pt-BR" sz="12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    Colisor = </a:t>
            </a:r>
            <a:r>
              <a:rPr lang="pt-BR" sz="1200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GetComponent</a:t>
            </a:r>
            <a:r>
              <a:rPr lang="pt-BR" sz="12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&lt;</a:t>
            </a:r>
            <a:r>
              <a:rPr lang="pt-BR" sz="1200" dirty="0" err="1">
                <a:solidFill>
                  <a:srgbClr val="3364A4"/>
                </a:solidFill>
                <a:effectLst/>
                <a:latin typeface="Consolas" panose="020B0609020204030204" pitchFamily="49" charset="0"/>
              </a:rPr>
              <a:t>PolygonCollider2D</a:t>
            </a:r>
            <a:r>
              <a:rPr lang="pt-BR" sz="12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&gt; ();     </a:t>
            </a:r>
            <a:br>
              <a:rPr lang="pt-BR" sz="1200" dirty="0">
                <a:latin typeface="Consolas" panose="020B0609020204030204" pitchFamily="49" charset="0"/>
              </a:rPr>
            </a:br>
            <a:r>
              <a:rPr lang="pt-BR" sz="12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    </a:t>
            </a:r>
            <a:r>
              <a:rPr lang="pt-BR" sz="1200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AnimatorPersonagem</a:t>
            </a:r>
            <a:r>
              <a:rPr lang="pt-BR" sz="12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= </a:t>
            </a:r>
            <a:r>
              <a:rPr lang="pt-BR" sz="1200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GetComponent</a:t>
            </a:r>
            <a:r>
              <a:rPr lang="pt-BR" sz="12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&lt;</a:t>
            </a:r>
            <a:r>
              <a:rPr lang="pt-BR" sz="1200" dirty="0" err="1">
                <a:solidFill>
                  <a:srgbClr val="3364A4"/>
                </a:solidFill>
                <a:effectLst/>
                <a:latin typeface="Consolas" panose="020B0609020204030204" pitchFamily="49" charset="0"/>
              </a:rPr>
              <a:t>Animator</a:t>
            </a:r>
            <a:r>
              <a:rPr lang="pt-BR" sz="12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&gt;();</a:t>
            </a:r>
            <a:br>
              <a:rPr lang="pt-BR" sz="1200" dirty="0">
                <a:latin typeface="Consolas" panose="020B0609020204030204" pitchFamily="49" charset="0"/>
              </a:rPr>
            </a:br>
            <a:r>
              <a:rPr lang="pt-BR" sz="12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    </a:t>
            </a:r>
            <a:r>
              <a:rPr lang="pt-BR" sz="1200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PersonagemSpriteRender</a:t>
            </a:r>
            <a:r>
              <a:rPr lang="pt-BR" sz="12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= </a:t>
            </a:r>
            <a:r>
              <a:rPr lang="pt-BR" sz="1200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GetComponent</a:t>
            </a:r>
            <a:r>
              <a:rPr lang="pt-BR" sz="12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&lt;</a:t>
            </a:r>
            <a:r>
              <a:rPr lang="pt-BR" sz="1200" dirty="0" err="1">
                <a:solidFill>
                  <a:srgbClr val="3364A4"/>
                </a:solidFill>
                <a:effectLst/>
                <a:latin typeface="Consolas" panose="020B0609020204030204" pitchFamily="49" charset="0"/>
              </a:rPr>
              <a:t>SpriteRenderer</a:t>
            </a:r>
            <a:r>
              <a:rPr lang="pt-BR" sz="12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&gt; ();</a:t>
            </a:r>
            <a:br>
              <a:rPr lang="pt-BR" sz="1200" dirty="0">
                <a:latin typeface="Consolas" panose="020B0609020204030204" pitchFamily="49" charset="0"/>
              </a:rPr>
            </a:br>
            <a:r>
              <a:rPr lang="pt-BR" sz="12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    </a:t>
            </a:r>
            <a:r>
              <a:rPr lang="pt-BR" sz="1200" i="1" dirty="0">
                <a:solidFill>
                  <a:srgbClr val="888888"/>
                </a:solidFill>
                <a:effectLst/>
                <a:latin typeface="Consolas" panose="020B0609020204030204" pitchFamily="49" charset="0"/>
              </a:rPr>
              <a:t>//recupera o </a:t>
            </a:r>
            <a:r>
              <a:rPr lang="pt-BR" sz="1200" i="1" dirty="0" err="1">
                <a:solidFill>
                  <a:srgbClr val="888888"/>
                </a:solidFill>
                <a:effectLst/>
                <a:latin typeface="Consolas" panose="020B0609020204030204" pitchFamily="49" charset="0"/>
              </a:rPr>
              <a:t>PolygonCollider2D</a:t>
            </a:r>
            <a:r>
              <a:rPr lang="pt-BR" sz="1200" i="1" dirty="0">
                <a:solidFill>
                  <a:srgbClr val="888888"/>
                </a:solidFill>
                <a:effectLst/>
                <a:latin typeface="Consolas" panose="020B0609020204030204" pitchFamily="49" charset="0"/>
              </a:rPr>
              <a:t> das </a:t>
            </a:r>
            <a:r>
              <a:rPr lang="pt-BR" sz="1200" i="1" dirty="0" err="1">
                <a:solidFill>
                  <a:srgbClr val="888888"/>
                </a:solidFill>
                <a:effectLst/>
                <a:latin typeface="Consolas" panose="020B0609020204030204" pitchFamily="49" charset="0"/>
              </a:rPr>
              <a:t>areas</a:t>
            </a:r>
            <a:r>
              <a:rPr lang="pt-BR" sz="1200" i="1" dirty="0">
                <a:solidFill>
                  <a:srgbClr val="888888"/>
                </a:solidFill>
                <a:effectLst/>
                <a:latin typeface="Consolas" panose="020B0609020204030204" pitchFamily="49" charset="0"/>
              </a:rPr>
              <a:t> de ataque</a:t>
            </a:r>
            <a:br>
              <a:rPr lang="pt-BR" sz="1200" dirty="0">
                <a:latin typeface="Consolas" panose="020B0609020204030204" pitchFamily="49" charset="0"/>
              </a:rPr>
            </a:br>
            <a:r>
              <a:rPr lang="pt-BR" sz="12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    </a:t>
            </a:r>
            <a:r>
              <a:rPr lang="pt-BR" sz="1200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CirculoAtaqueEsquerdo</a:t>
            </a:r>
            <a:r>
              <a:rPr lang="pt-BR" sz="12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pt-BR" sz="1200" dirty="0" err="1">
                <a:solidFill>
                  <a:srgbClr val="3364A4"/>
                </a:solidFill>
                <a:effectLst/>
                <a:latin typeface="Consolas" panose="020B0609020204030204" pitchFamily="49" charset="0"/>
              </a:rPr>
              <a:t>GameObject</a:t>
            </a:r>
            <a:r>
              <a:rPr lang="pt-BR" sz="1200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.FindGameObjectWithTag</a:t>
            </a:r>
            <a:r>
              <a:rPr lang="pt-BR" sz="12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(</a:t>
            </a:r>
            <a:r>
              <a:rPr lang="pt-BR" sz="1200" dirty="0">
                <a:solidFill>
                  <a:srgbClr val="F57D00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pt-BR" sz="1200" dirty="0" err="1">
                <a:solidFill>
                  <a:srgbClr val="F57D00"/>
                </a:solidFill>
                <a:effectLst/>
                <a:latin typeface="Consolas" panose="020B0609020204030204" pitchFamily="49" charset="0"/>
              </a:rPr>
              <a:t>areaAtaqueEsquerda</a:t>
            </a:r>
            <a:r>
              <a:rPr lang="pt-BR" sz="1200" dirty="0">
                <a:solidFill>
                  <a:srgbClr val="F57D00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pt-BR" sz="12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).</a:t>
            </a:r>
            <a:r>
              <a:rPr lang="pt-BR" sz="1200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GetComponent</a:t>
            </a:r>
            <a:r>
              <a:rPr lang="pt-BR" sz="12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&lt;</a:t>
            </a:r>
            <a:r>
              <a:rPr lang="pt-BR" sz="1200" dirty="0" err="1">
                <a:solidFill>
                  <a:srgbClr val="3364A4"/>
                </a:solidFill>
                <a:effectLst/>
                <a:latin typeface="Consolas" panose="020B0609020204030204" pitchFamily="49" charset="0"/>
              </a:rPr>
              <a:t>PolygonCollider2D</a:t>
            </a:r>
            <a:r>
              <a:rPr lang="pt-BR" sz="12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&gt;();</a:t>
            </a:r>
            <a:br>
              <a:rPr lang="pt-BR" sz="1200" dirty="0">
                <a:latin typeface="Consolas" panose="020B0609020204030204" pitchFamily="49" charset="0"/>
              </a:rPr>
            </a:br>
            <a:r>
              <a:rPr lang="pt-BR" sz="12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    </a:t>
            </a:r>
            <a:r>
              <a:rPr lang="pt-BR" sz="1200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CirculoAtaqueDireito</a:t>
            </a:r>
            <a:r>
              <a:rPr lang="pt-BR" sz="12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pt-BR" sz="1200" dirty="0" err="1">
                <a:solidFill>
                  <a:srgbClr val="3364A4"/>
                </a:solidFill>
                <a:effectLst/>
                <a:latin typeface="Consolas" panose="020B0609020204030204" pitchFamily="49" charset="0"/>
              </a:rPr>
              <a:t>GameObject</a:t>
            </a:r>
            <a:r>
              <a:rPr lang="pt-BR" sz="1200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.FindGameObjectWithTag</a:t>
            </a:r>
            <a:r>
              <a:rPr lang="pt-BR" sz="12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(</a:t>
            </a:r>
            <a:r>
              <a:rPr lang="pt-BR" sz="1200" dirty="0">
                <a:solidFill>
                  <a:srgbClr val="F57D00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pt-BR" sz="1200" dirty="0" err="1">
                <a:solidFill>
                  <a:srgbClr val="F57D00"/>
                </a:solidFill>
                <a:effectLst/>
                <a:latin typeface="Consolas" panose="020B0609020204030204" pitchFamily="49" charset="0"/>
              </a:rPr>
              <a:t>areaAtaqueDireita</a:t>
            </a:r>
            <a:r>
              <a:rPr lang="pt-BR" sz="1200" dirty="0">
                <a:solidFill>
                  <a:srgbClr val="F57D00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pt-BR" sz="12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).</a:t>
            </a:r>
            <a:r>
              <a:rPr lang="pt-BR" sz="1200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GetComponent</a:t>
            </a:r>
            <a:r>
              <a:rPr lang="pt-BR" sz="12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&lt;</a:t>
            </a:r>
            <a:r>
              <a:rPr lang="pt-BR" sz="1200" dirty="0" err="1">
                <a:solidFill>
                  <a:srgbClr val="3364A4"/>
                </a:solidFill>
                <a:effectLst/>
                <a:latin typeface="Consolas" panose="020B0609020204030204" pitchFamily="49" charset="0"/>
              </a:rPr>
              <a:t>PolygonCollider2D</a:t>
            </a:r>
            <a:r>
              <a:rPr lang="pt-BR" sz="12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&gt;();</a:t>
            </a:r>
            <a:br>
              <a:rPr lang="pt-BR" sz="1200" dirty="0">
                <a:latin typeface="Consolas" panose="020B0609020204030204" pitchFamily="49" charset="0"/>
              </a:rPr>
            </a:br>
            <a:r>
              <a:rPr lang="pt-BR" sz="12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    </a:t>
            </a:r>
            <a:r>
              <a:rPr lang="pt-BR" sz="1200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CorpoRigido.freezeRotation</a:t>
            </a:r>
            <a:r>
              <a:rPr lang="pt-BR" sz="12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= </a:t>
            </a:r>
            <a:r>
              <a:rPr lang="pt-BR" sz="1200" dirty="0" err="1">
                <a:solidFill>
                  <a:srgbClr val="009695"/>
                </a:solidFill>
                <a:effectLst/>
                <a:latin typeface="Consolas" panose="020B0609020204030204" pitchFamily="49" charset="0"/>
              </a:rPr>
              <a:t>true</a:t>
            </a:r>
            <a:r>
              <a:rPr lang="pt-BR" sz="12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;    </a:t>
            </a:r>
            <a:br>
              <a:rPr lang="pt-BR" sz="1200" dirty="0">
                <a:latin typeface="Consolas" panose="020B0609020204030204" pitchFamily="49" charset="0"/>
              </a:rPr>
            </a:br>
            <a:r>
              <a:rPr lang="pt-BR" sz="12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    </a:t>
            </a:r>
            <a:r>
              <a:rPr lang="pt-BR" sz="1200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CorpoRigido.gravityScale</a:t>
            </a:r>
            <a:r>
              <a:rPr lang="pt-BR" sz="12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= </a:t>
            </a:r>
            <a:r>
              <a:rPr lang="pt-BR" sz="1200" dirty="0">
                <a:solidFill>
                  <a:srgbClr val="F57D00"/>
                </a:solidFill>
                <a:effectLst/>
                <a:latin typeface="Consolas" panose="020B0609020204030204" pitchFamily="49" charset="0"/>
              </a:rPr>
              <a:t>1</a:t>
            </a:r>
            <a:r>
              <a:rPr lang="pt-BR" sz="12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;                    </a:t>
            </a:r>
            <a:br>
              <a:rPr lang="pt-BR" sz="1200" dirty="0">
                <a:latin typeface="Consolas" panose="020B0609020204030204" pitchFamily="49" charset="0"/>
              </a:rPr>
            </a:br>
            <a:r>
              <a:rPr lang="pt-BR" sz="12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}</a:t>
            </a:r>
            <a:r>
              <a:rPr lang="pt-BR" sz="1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881330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44175D0-E47C-13C4-8060-867B8CE2A7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44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Atacar()</a:t>
            </a: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B21840E8-A544-16F0-6056-34DD65E1EF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t-BR" sz="16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</a:t>
            </a:r>
            <a:r>
              <a:rPr lang="pt-BR" sz="1600" dirty="0" err="1">
                <a:solidFill>
                  <a:srgbClr val="009695"/>
                </a:solidFill>
                <a:effectLst/>
                <a:latin typeface="Consolas" panose="020B0609020204030204" pitchFamily="49" charset="0"/>
              </a:rPr>
              <a:t>void</a:t>
            </a:r>
            <a:r>
              <a:rPr lang="pt-BR" sz="16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Atacar(){</a:t>
            </a:r>
            <a:br>
              <a:rPr lang="pt-BR" sz="1600" dirty="0">
                <a:latin typeface="Consolas" panose="020B0609020204030204" pitchFamily="49" charset="0"/>
              </a:rPr>
            </a:br>
            <a:r>
              <a:rPr lang="pt-BR" sz="16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    </a:t>
            </a:r>
            <a:r>
              <a:rPr lang="pt-BR" sz="1600" dirty="0" err="1">
                <a:solidFill>
                  <a:srgbClr val="009695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pt-BR" sz="16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(</a:t>
            </a:r>
            <a:r>
              <a:rPr lang="pt-BR" sz="1600" dirty="0" err="1">
                <a:solidFill>
                  <a:srgbClr val="3364A4"/>
                </a:solidFill>
                <a:effectLst/>
                <a:latin typeface="Consolas" panose="020B0609020204030204" pitchFamily="49" charset="0"/>
              </a:rPr>
              <a:t>Input</a:t>
            </a:r>
            <a:r>
              <a:rPr lang="pt-BR" sz="1600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.GetKey</a:t>
            </a:r>
            <a:r>
              <a:rPr lang="pt-BR" sz="16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(</a:t>
            </a:r>
            <a:r>
              <a:rPr lang="pt-BR" sz="1600" dirty="0" err="1">
                <a:solidFill>
                  <a:srgbClr val="3364A4"/>
                </a:solidFill>
                <a:effectLst/>
                <a:latin typeface="Consolas" panose="020B0609020204030204" pitchFamily="49" charset="0"/>
              </a:rPr>
              <a:t>KeyCode</a:t>
            </a:r>
            <a:r>
              <a:rPr lang="pt-BR" sz="1600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.LeftControl</a:t>
            </a:r>
            <a:r>
              <a:rPr lang="pt-BR" sz="16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)) {</a:t>
            </a:r>
            <a:br>
              <a:rPr lang="pt-BR" sz="1600" dirty="0">
                <a:latin typeface="Consolas" panose="020B0609020204030204" pitchFamily="49" charset="0"/>
              </a:rPr>
            </a:br>
            <a:r>
              <a:rPr lang="pt-BR" sz="16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        </a:t>
            </a:r>
            <a:r>
              <a:rPr lang="pt-BR" sz="1600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EstaAtacando</a:t>
            </a:r>
            <a:r>
              <a:rPr lang="pt-BR" sz="16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= </a:t>
            </a:r>
            <a:r>
              <a:rPr lang="pt-BR" sz="1600" dirty="0" err="1">
                <a:solidFill>
                  <a:srgbClr val="009695"/>
                </a:solidFill>
                <a:effectLst/>
                <a:latin typeface="Consolas" panose="020B0609020204030204" pitchFamily="49" charset="0"/>
              </a:rPr>
              <a:t>true</a:t>
            </a:r>
            <a:r>
              <a:rPr lang="pt-BR" sz="16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;</a:t>
            </a:r>
            <a:br>
              <a:rPr lang="pt-BR" sz="1600" dirty="0">
                <a:latin typeface="Consolas" panose="020B0609020204030204" pitchFamily="49" charset="0"/>
              </a:rPr>
            </a:br>
            <a:r>
              <a:rPr lang="pt-BR" sz="16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        </a:t>
            </a:r>
            <a:r>
              <a:rPr lang="pt-BR" sz="1600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AnimatorPersonagem.SetBool</a:t>
            </a:r>
            <a:r>
              <a:rPr lang="pt-BR" sz="16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(</a:t>
            </a:r>
            <a:r>
              <a:rPr lang="pt-BR" sz="1600" dirty="0">
                <a:solidFill>
                  <a:srgbClr val="F57D00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pt-BR" sz="1600" dirty="0" err="1">
                <a:solidFill>
                  <a:srgbClr val="F57D00"/>
                </a:solidFill>
                <a:effectLst/>
                <a:latin typeface="Consolas" panose="020B0609020204030204" pitchFamily="49" charset="0"/>
              </a:rPr>
              <a:t>estaAtacando</a:t>
            </a:r>
            <a:r>
              <a:rPr lang="pt-BR" sz="1600" dirty="0">
                <a:solidFill>
                  <a:srgbClr val="F57D00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pt-BR" sz="16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, </a:t>
            </a:r>
            <a:r>
              <a:rPr lang="pt-BR" sz="1600" dirty="0" err="1">
                <a:solidFill>
                  <a:srgbClr val="009695"/>
                </a:solidFill>
                <a:effectLst/>
                <a:latin typeface="Consolas" panose="020B0609020204030204" pitchFamily="49" charset="0"/>
              </a:rPr>
              <a:t>true</a:t>
            </a:r>
            <a:r>
              <a:rPr lang="pt-BR" sz="16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);</a:t>
            </a:r>
            <a:br>
              <a:rPr lang="pt-BR" sz="1600" dirty="0">
                <a:latin typeface="Consolas" panose="020B0609020204030204" pitchFamily="49" charset="0"/>
              </a:rPr>
            </a:br>
            <a:r>
              <a:rPr lang="pt-BR" sz="16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    }</a:t>
            </a:r>
            <a:br>
              <a:rPr lang="pt-BR" sz="1600" dirty="0">
                <a:latin typeface="Consolas" panose="020B0609020204030204" pitchFamily="49" charset="0"/>
              </a:rPr>
            </a:br>
            <a:r>
              <a:rPr lang="pt-BR" sz="16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    </a:t>
            </a:r>
            <a:r>
              <a:rPr lang="pt-BR" sz="1600" i="1" dirty="0">
                <a:solidFill>
                  <a:srgbClr val="888888"/>
                </a:solidFill>
                <a:effectLst/>
                <a:latin typeface="Consolas" panose="020B0609020204030204" pitchFamily="49" charset="0"/>
              </a:rPr>
              <a:t>//Entra no </a:t>
            </a:r>
            <a:r>
              <a:rPr lang="pt-BR" sz="1600" i="1" dirty="0" err="1">
                <a:solidFill>
                  <a:srgbClr val="888888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pt-BR" sz="1600" i="1" dirty="0">
                <a:solidFill>
                  <a:srgbClr val="888888"/>
                </a:solidFill>
                <a:effectLst/>
                <a:latin typeface="Consolas" panose="020B0609020204030204" pitchFamily="49" charset="0"/>
              </a:rPr>
              <a:t> após a execução da animação atacando.</a:t>
            </a:r>
            <a:br>
              <a:rPr lang="pt-BR" sz="1600" dirty="0">
                <a:latin typeface="Consolas" panose="020B0609020204030204" pitchFamily="49" charset="0"/>
              </a:rPr>
            </a:br>
            <a:r>
              <a:rPr lang="pt-BR" sz="16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    </a:t>
            </a:r>
            <a:r>
              <a:rPr lang="pt-BR" sz="1600" dirty="0" err="1">
                <a:solidFill>
                  <a:srgbClr val="009695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pt-BR" sz="16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(</a:t>
            </a:r>
            <a:r>
              <a:rPr lang="pt-BR" sz="1600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AnimatorPersonagem.GetCurrentAnimatorStateInfo</a:t>
            </a:r>
            <a:r>
              <a:rPr lang="pt-BR" sz="16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(</a:t>
            </a:r>
            <a:r>
              <a:rPr lang="pt-BR" sz="1600" dirty="0">
                <a:solidFill>
                  <a:srgbClr val="F57D00"/>
                </a:solidFill>
                <a:effectLst/>
                <a:latin typeface="Consolas" panose="020B0609020204030204" pitchFamily="49" charset="0"/>
              </a:rPr>
              <a:t>0</a:t>
            </a:r>
            <a:r>
              <a:rPr lang="pt-BR" sz="16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).</a:t>
            </a:r>
            <a:r>
              <a:rPr lang="pt-BR" sz="1600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IsName</a:t>
            </a:r>
            <a:r>
              <a:rPr lang="pt-BR" sz="16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(</a:t>
            </a:r>
            <a:r>
              <a:rPr lang="pt-BR" sz="1600" dirty="0">
                <a:solidFill>
                  <a:srgbClr val="F57D00"/>
                </a:solidFill>
                <a:effectLst/>
                <a:latin typeface="Consolas" panose="020B0609020204030204" pitchFamily="49" charset="0"/>
              </a:rPr>
              <a:t>"atacando"</a:t>
            </a:r>
            <a:r>
              <a:rPr lang="pt-BR" sz="16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)) {</a:t>
            </a:r>
            <a:br>
              <a:rPr lang="pt-BR" sz="1600" dirty="0">
                <a:latin typeface="Consolas" panose="020B0609020204030204" pitchFamily="49" charset="0"/>
              </a:rPr>
            </a:br>
            <a:r>
              <a:rPr lang="pt-BR" sz="16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        </a:t>
            </a:r>
            <a:r>
              <a:rPr lang="pt-BR" sz="1600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AnimatorPersonagem.SetBool</a:t>
            </a:r>
            <a:r>
              <a:rPr lang="pt-BR" sz="16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(</a:t>
            </a:r>
            <a:r>
              <a:rPr lang="pt-BR" sz="1600" dirty="0">
                <a:solidFill>
                  <a:srgbClr val="F57D00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pt-BR" sz="1600" dirty="0" err="1">
                <a:solidFill>
                  <a:srgbClr val="F57D00"/>
                </a:solidFill>
                <a:effectLst/>
                <a:latin typeface="Consolas" panose="020B0609020204030204" pitchFamily="49" charset="0"/>
              </a:rPr>
              <a:t>estaAtacando</a:t>
            </a:r>
            <a:r>
              <a:rPr lang="pt-BR" sz="1600" dirty="0">
                <a:solidFill>
                  <a:srgbClr val="F57D00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pt-BR" sz="16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, </a:t>
            </a:r>
            <a:r>
              <a:rPr lang="pt-BR" sz="1600" dirty="0">
                <a:solidFill>
                  <a:srgbClr val="009695"/>
                </a:solidFill>
                <a:effectLst/>
                <a:latin typeface="Consolas" panose="020B0609020204030204" pitchFamily="49" charset="0"/>
              </a:rPr>
              <a:t>false</a:t>
            </a:r>
            <a:r>
              <a:rPr lang="pt-BR" sz="16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);</a:t>
            </a:r>
            <a:br>
              <a:rPr lang="pt-BR" sz="1600" dirty="0">
                <a:latin typeface="Consolas" panose="020B0609020204030204" pitchFamily="49" charset="0"/>
              </a:rPr>
            </a:br>
            <a:r>
              <a:rPr lang="pt-BR" sz="16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        </a:t>
            </a:r>
            <a:r>
              <a:rPr lang="pt-BR" sz="1600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EstaAtacando</a:t>
            </a:r>
            <a:r>
              <a:rPr lang="pt-BR" sz="16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= </a:t>
            </a:r>
            <a:r>
              <a:rPr lang="pt-BR" sz="1600" dirty="0">
                <a:solidFill>
                  <a:srgbClr val="009695"/>
                </a:solidFill>
                <a:effectLst/>
                <a:latin typeface="Consolas" panose="020B0609020204030204" pitchFamily="49" charset="0"/>
              </a:rPr>
              <a:t>false</a:t>
            </a:r>
            <a:r>
              <a:rPr lang="pt-BR" sz="16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;</a:t>
            </a:r>
            <a:br>
              <a:rPr lang="pt-BR" sz="1600" dirty="0">
                <a:latin typeface="Consolas" panose="020B0609020204030204" pitchFamily="49" charset="0"/>
              </a:rPr>
            </a:br>
            <a:r>
              <a:rPr lang="pt-BR" sz="16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    }</a:t>
            </a:r>
            <a:br>
              <a:rPr lang="pt-BR" sz="1600" dirty="0">
                <a:latin typeface="Consolas" panose="020B0609020204030204" pitchFamily="49" charset="0"/>
              </a:rPr>
            </a:br>
            <a:r>
              <a:rPr lang="pt-BR" sz="16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}</a:t>
            </a:r>
            <a:r>
              <a:rPr lang="pt-BR" sz="16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739397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C585B4C-357E-2175-C7DB-D249442E44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MovimentoHorizontal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()</a:t>
            </a: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9F8AE7CC-3BE0-71FE-BAA1-664BD50F2B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</a:t>
            </a:r>
            <a:r>
              <a:rPr lang="pt-BR" dirty="0" err="1">
                <a:solidFill>
                  <a:srgbClr val="009695"/>
                </a:solidFill>
                <a:effectLst/>
                <a:latin typeface="Consolas" panose="020B0609020204030204" pitchFamily="49" charset="0"/>
              </a:rPr>
              <a:t>void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pt-BR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MovimentoHorizontal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(){</a:t>
            </a:r>
            <a:br>
              <a:rPr lang="pt-BR" dirty="0">
                <a:latin typeface="Consolas" panose="020B0609020204030204" pitchFamily="49" charset="0"/>
              </a:rPr>
            </a:b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    </a:t>
            </a:r>
            <a:r>
              <a:rPr lang="pt-BR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DirecaoHorizontal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= </a:t>
            </a:r>
            <a:r>
              <a:rPr lang="pt-BR" dirty="0" err="1">
                <a:solidFill>
                  <a:srgbClr val="3364A4"/>
                </a:solidFill>
                <a:effectLst/>
                <a:latin typeface="Consolas" panose="020B0609020204030204" pitchFamily="49" charset="0"/>
              </a:rPr>
              <a:t>Input</a:t>
            </a:r>
            <a:r>
              <a:rPr lang="pt-BR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.GetAxis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(</a:t>
            </a:r>
            <a:r>
              <a:rPr lang="pt-BR" dirty="0">
                <a:solidFill>
                  <a:srgbClr val="F57D00"/>
                </a:solidFill>
                <a:effectLst/>
                <a:latin typeface="Consolas" panose="020B0609020204030204" pitchFamily="49" charset="0"/>
              </a:rPr>
              <a:t>"Horizontal"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);</a:t>
            </a:r>
            <a:br>
              <a:rPr lang="pt-BR" dirty="0">
                <a:latin typeface="Consolas" panose="020B0609020204030204" pitchFamily="49" charset="0"/>
              </a:rPr>
            </a:b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    </a:t>
            </a:r>
            <a:r>
              <a:rPr lang="pt-BR" dirty="0" err="1">
                <a:solidFill>
                  <a:srgbClr val="009695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(</a:t>
            </a:r>
            <a:r>
              <a:rPr lang="pt-BR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DirecaoHorizontal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&gt; </a:t>
            </a:r>
            <a:r>
              <a:rPr lang="pt-BR" dirty="0">
                <a:solidFill>
                  <a:srgbClr val="F57D00"/>
                </a:solidFill>
                <a:effectLst/>
                <a:latin typeface="Consolas" panose="020B0609020204030204" pitchFamily="49" charset="0"/>
              </a:rPr>
              <a:t>0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) {</a:t>
            </a:r>
            <a:br>
              <a:rPr lang="pt-BR" dirty="0">
                <a:latin typeface="Consolas" panose="020B0609020204030204" pitchFamily="49" charset="0"/>
              </a:rPr>
            </a:b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        </a:t>
            </a:r>
            <a:r>
              <a:rPr lang="pt-BR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PersonagemSpriteRender.flipX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= </a:t>
            </a:r>
            <a:r>
              <a:rPr lang="pt-BR" dirty="0">
                <a:solidFill>
                  <a:srgbClr val="009695"/>
                </a:solidFill>
                <a:effectLst/>
                <a:latin typeface="Consolas" panose="020B0609020204030204" pitchFamily="49" charset="0"/>
              </a:rPr>
              <a:t>false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;</a:t>
            </a:r>
            <a:br>
              <a:rPr lang="pt-BR" dirty="0">
                <a:latin typeface="Consolas" panose="020B0609020204030204" pitchFamily="49" charset="0"/>
              </a:rPr>
            </a:b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        </a:t>
            </a:r>
            <a:r>
              <a:rPr lang="pt-BR" dirty="0" err="1">
                <a:solidFill>
                  <a:srgbClr val="333333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CirculoAtaqueEsquerdo</a:t>
            </a:r>
            <a:r>
              <a:rPr lang="pt-BR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.enabled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= </a:t>
            </a:r>
            <a:r>
              <a:rPr lang="pt-BR" dirty="0">
                <a:solidFill>
                  <a:srgbClr val="009695"/>
                </a:solidFill>
                <a:effectLst/>
                <a:latin typeface="Consolas" panose="020B0609020204030204" pitchFamily="49" charset="0"/>
              </a:rPr>
              <a:t>false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;</a:t>
            </a:r>
            <a:br>
              <a:rPr lang="pt-BR" dirty="0">
                <a:latin typeface="Consolas" panose="020B0609020204030204" pitchFamily="49" charset="0"/>
              </a:rPr>
            </a:b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        </a:t>
            </a:r>
            <a:r>
              <a:rPr lang="pt-BR" dirty="0" err="1">
                <a:solidFill>
                  <a:srgbClr val="333333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CirculoAtaqueDireito</a:t>
            </a:r>
            <a:r>
              <a:rPr lang="pt-BR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.enabled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= </a:t>
            </a:r>
            <a:r>
              <a:rPr lang="pt-BR" dirty="0" err="1">
                <a:solidFill>
                  <a:srgbClr val="009695"/>
                </a:solidFill>
                <a:effectLst/>
                <a:latin typeface="Consolas" panose="020B0609020204030204" pitchFamily="49" charset="0"/>
              </a:rPr>
              <a:t>true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;</a:t>
            </a:r>
            <a:br>
              <a:rPr lang="pt-BR" dirty="0">
                <a:latin typeface="Consolas" panose="020B0609020204030204" pitchFamily="49" charset="0"/>
              </a:rPr>
            </a:b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    } </a:t>
            </a:r>
            <a:br>
              <a:rPr lang="pt-BR" dirty="0">
                <a:latin typeface="Consolas" panose="020B0609020204030204" pitchFamily="49" charset="0"/>
              </a:rPr>
            </a:b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    </a:t>
            </a:r>
            <a:r>
              <a:rPr lang="pt-BR" dirty="0" err="1">
                <a:solidFill>
                  <a:srgbClr val="009695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(</a:t>
            </a:r>
            <a:r>
              <a:rPr lang="pt-BR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DirecaoHorizontal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&lt; </a:t>
            </a:r>
            <a:r>
              <a:rPr lang="pt-BR" dirty="0">
                <a:solidFill>
                  <a:srgbClr val="F57D00"/>
                </a:solidFill>
                <a:effectLst/>
                <a:latin typeface="Consolas" panose="020B0609020204030204" pitchFamily="49" charset="0"/>
              </a:rPr>
              <a:t>0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) {</a:t>
            </a:r>
            <a:br>
              <a:rPr lang="pt-BR" dirty="0">
                <a:latin typeface="Consolas" panose="020B0609020204030204" pitchFamily="49" charset="0"/>
              </a:rPr>
            </a:b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        </a:t>
            </a:r>
            <a:r>
              <a:rPr lang="pt-BR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PersonagemSpriteRender.flipX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= </a:t>
            </a:r>
            <a:r>
              <a:rPr lang="pt-BR" dirty="0" err="1">
                <a:solidFill>
                  <a:srgbClr val="009695"/>
                </a:solidFill>
                <a:effectLst/>
                <a:latin typeface="Consolas" panose="020B0609020204030204" pitchFamily="49" charset="0"/>
              </a:rPr>
              <a:t>true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;</a:t>
            </a:r>
            <a:br>
              <a:rPr lang="pt-BR" dirty="0">
                <a:latin typeface="Consolas" panose="020B0609020204030204" pitchFamily="49" charset="0"/>
              </a:rPr>
            </a:b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        </a:t>
            </a:r>
            <a:r>
              <a:rPr lang="pt-BR" dirty="0" err="1">
                <a:solidFill>
                  <a:srgbClr val="333333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CirculoAtaqueEsquerdo</a:t>
            </a:r>
            <a:r>
              <a:rPr lang="pt-BR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.enabled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= </a:t>
            </a:r>
            <a:r>
              <a:rPr lang="pt-BR" dirty="0" err="1">
                <a:solidFill>
                  <a:srgbClr val="009695"/>
                </a:solidFill>
                <a:effectLst/>
                <a:latin typeface="Consolas" panose="020B0609020204030204" pitchFamily="49" charset="0"/>
              </a:rPr>
              <a:t>true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;</a:t>
            </a:r>
            <a:br>
              <a:rPr lang="pt-BR" dirty="0">
                <a:latin typeface="Consolas" panose="020B0609020204030204" pitchFamily="49" charset="0"/>
              </a:rPr>
            </a:b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        </a:t>
            </a:r>
            <a:r>
              <a:rPr lang="pt-BR" dirty="0" err="1">
                <a:solidFill>
                  <a:srgbClr val="333333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CirculoAtaqueDireito</a:t>
            </a:r>
            <a:r>
              <a:rPr lang="pt-BR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.enabled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= </a:t>
            </a:r>
            <a:r>
              <a:rPr lang="pt-BR" dirty="0">
                <a:solidFill>
                  <a:srgbClr val="009695"/>
                </a:solidFill>
                <a:effectLst/>
                <a:latin typeface="Consolas" panose="020B0609020204030204" pitchFamily="49" charset="0"/>
              </a:rPr>
              <a:t>false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;</a:t>
            </a:r>
            <a:br>
              <a:rPr lang="pt-BR" dirty="0">
                <a:latin typeface="Consolas" panose="020B0609020204030204" pitchFamily="49" charset="0"/>
              </a:rPr>
            </a:b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    }</a:t>
            </a:r>
            <a:br>
              <a:rPr lang="pt-BR" dirty="0">
                <a:latin typeface="Consolas" panose="020B0609020204030204" pitchFamily="49" charset="0"/>
              </a:rPr>
            </a:b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    </a:t>
            </a:r>
            <a:r>
              <a:rPr lang="pt-BR" dirty="0" err="1">
                <a:solidFill>
                  <a:srgbClr val="009695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(</a:t>
            </a:r>
            <a:r>
              <a:rPr lang="pt-BR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DirecaoHorizontal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!= </a:t>
            </a:r>
            <a:r>
              <a:rPr lang="pt-BR" dirty="0">
                <a:solidFill>
                  <a:srgbClr val="F57D00"/>
                </a:solidFill>
                <a:effectLst/>
                <a:latin typeface="Consolas" panose="020B0609020204030204" pitchFamily="49" charset="0"/>
              </a:rPr>
              <a:t>0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) {</a:t>
            </a:r>
            <a:br>
              <a:rPr lang="pt-BR" dirty="0">
                <a:latin typeface="Consolas" panose="020B0609020204030204" pitchFamily="49" charset="0"/>
              </a:rPr>
            </a:b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        </a:t>
            </a:r>
            <a:r>
              <a:rPr lang="pt-BR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AnimatorPersonagem.SetBool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(</a:t>
            </a:r>
            <a:r>
              <a:rPr lang="pt-BR" dirty="0">
                <a:solidFill>
                  <a:srgbClr val="F57D00"/>
                </a:solidFill>
                <a:effectLst/>
                <a:latin typeface="Consolas" panose="020B0609020204030204" pitchFamily="49" charset="0"/>
              </a:rPr>
              <a:t>"andando"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, </a:t>
            </a:r>
            <a:r>
              <a:rPr lang="pt-BR" dirty="0" err="1">
                <a:solidFill>
                  <a:srgbClr val="009695"/>
                </a:solidFill>
                <a:effectLst/>
                <a:latin typeface="Consolas" panose="020B0609020204030204" pitchFamily="49" charset="0"/>
              </a:rPr>
              <a:t>true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);</a:t>
            </a:r>
            <a:br>
              <a:rPr lang="pt-BR" dirty="0">
                <a:latin typeface="Consolas" panose="020B0609020204030204" pitchFamily="49" charset="0"/>
              </a:rPr>
            </a:b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        </a:t>
            </a:r>
            <a:r>
              <a:rPr lang="pt-BR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AnimatorPersonagem.SetBool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(</a:t>
            </a:r>
            <a:r>
              <a:rPr lang="pt-BR" dirty="0">
                <a:solidFill>
                  <a:srgbClr val="F57D00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pt-BR" dirty="0" err="1">
                <a:solidFill>
                  <a:srgbClr val="F57D00"/>
                </a:solidFill>
                <a:effectLst/>
                <a:latin typeface="Consolas" panose="020B0609020204030204" pitchFamily="49" charset="0"/>
              </a:rPr>
              <a:t>estaAtacando</a:t>
            </a:r>
            <a:r>
              <a:rPr lang="pt-BR" dirty="0">
                <a:solidFill>
                  <a:srgbClr val="F57D00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, </a:t>
            </a:r>
            <a:r>
              <a:rPr lang="pt-BR" dirty="0">
                <a:solidFill>
                  <a:srgbClr val="009695"/>
                </a:solidFill>
                <a:effectLst/>
                <a:latin typeface="Consolas" panose="020B0609020204030204" pitchFamily="49" charset="0"/>
              </a:rPr>
              <a:t>false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);</a:t>
            </a:r>
            <a:br>
              <a:rPr lang="pt-BR" dirty="0">
                <a:latin typeface="Consolas" panose="020B0609020204030204" pitchFamily="49" charset="0"/>
              </a:rPr>
            </a:b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    } </a:t>
            </a:r>
            <a:r>
              <a:rPr lang="pt-BR" dirty="0" err="1">
                <a:solidFill>
                  <a:srgbClr val="009695"/>
                </a:solidFill>
                <a:effectLst/>
                <a:latin typeface="Consolas" panose="020B0609020204030204" pitchFamily="49" charset="0"/>
              </a:rPr>
              <a:t>else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{</a:t>
            </a:r>
            <a:br>
              <a:rPr lang="pt-BR" dirty="0">
                <a:latin typeface="Consolas" panose="020B0609020204030204" pitchFamily="49" charset="0"/>
              </a:rPr>
            </a:b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        </a:t>
            </a:r>
            <a:r>
              <a:rPr lang="pt-BR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AnimatorPersonagem.SetBool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(</a:t>
            </a:r>
            <a:r>
              <a:rPr lang="pt-BR" dirty="0">
                <a:solidFill>
                  <a:srgbClr val="F57D00"/>
                </a:solidFill>
                <a:effectLst/>
                <a:latin typeface="Consolas" panose="020B0609020204030204" pitchFamily="49" charset="0"/>
              </a:rPr>
              <a:t>"andando"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, </a:t>
            </a:r>
            <a:r>
              <a:rPr lang="pt-BR" dirty="0">
                <a:solidFill>
                  <a:srgbClr val="009695"/>
                </a:solidFill>
                <a:effectLst/>
                <a:latin typeface="Consolas" panose="020B0609020204030204" pitchFamily="49" charset="0"/>
              </a:rPr>
              <a:t>false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);</a:t>
            </a:r>
            <a:br>
              <a:rPr lang="pt-BR" dirty="0">
                <a:latin typeface="Consolas" panose="020B0609020204030204" pitchFamily="49" charset="0"/>
              </a:rPr>
            </a:b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    }</a:t>
            </a:r>
            <a:br>
              <a:rPr lang="pt-BR" dirty="0">
                <a:latin typeface="Consolas" panose="020B0609020204030204" pitchFamily="49" charset="0"/>
              </a:rPr>
            </a:b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    </a:t>
            </a:r>
            <a:r>
              <a:rPr lang="pt-BR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Vx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= </a:t>
            </a:r>
            <a:r>
              <a:rPr lang="pt-BR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VelocidadeHorizontal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* </a:t>
            </a:r>
            <a:r>
              <a:rPr lang="pt-BR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DirecaoHorizontal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;</a:t>
            </a:r>
            <a:br>
              <a:rPr lang="pt-BR" dirty="0">
                <a:latin typeface="Consolas" panose="020B0609020204030204" pitchFamily="49" charset="0"/>
              </a:rPr>
            </a:b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    </a:t>
            </a:r>
            <a:r>
              <a:rPr lang="pt-BR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Vy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= </a:t>
            </a:r>
            <a:r>
              <a:rPr lang="pt-BR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CorpoRigido.velocity.y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;</a:t>
            </a:r>
            <a:br>
              <a:rPr lang="pt-BR" dirty="0">
                <a:latin typeface="Consolas" panose="020B0609020204030204" pitchFamily="49" charset="0"/>
              </a:rPr>
            </a:b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    </a:t>
            </a:r>
            <a:r>
              <a:rPr lang="pt-BR" dirty="0" err="1">
                <a:solidFill>
                  <a:srgbClr val="3364A4"/>
                </a:solidFill>
                <a:effectLst/>
                <a:latin typeface="Consolas" panose="020B0609020204030204" pitchFamily="49" charset="0"/>
              </a:rPr>
              <a:t>Vector2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andar = </a:t>
            </a:r>
            <a:r>
              <a:rPr lang="pt-BR" dirty="0">
                <a:solidFill>
                  <a:srgbClr val="009695"/>
                </a:solidFill>
                <a:effectLst/>
                <a:latin typeface="Consolas" panose="020B0609020204030204" pitchFamily="49" charset="0"/>
              </a:rPr>
              <a:t>new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pt-BR" dirty="0" err="1">
                <a:solidFill>
                  <a:srgbClr val="3364A4"/>
                </a:solidFill>
                <a:effectLst/>
                <a:latin typeface="Consolas" panose="020B0609020204030204" pitchFamily="49" charset="0"/>
              </a:rPr>
              <a:t>Vector2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(</a:t>
            </a:r>
            <a:r>
              <a:rPr lang="pt-BR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Vx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, </a:t>
            </a:r>
            <a:r>
              <a:rPr lang="pt-BR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Vy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);</a:t>
            </a:r>
            <a:br>
              <a:rPr lang="pt-BR" dirty="0">
                <a:latin typeface="Consolas" panose="020B0609020204030204" pitchFamily="49" charset="0"/>
              </a:rPr>
            </a:b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    </a:t>
            </a:r>
            <a:r>
              <a:rPr lang="pt-BR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CorpoRigido.velocity</a:t>
            </a: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= andar;</a:t>
            </a:r>
            <a:br>
              <a:rPr lang="pt-BR" dirty="0">
                <a:latin typeface="Consolas" panose="020B0609020204030204" pitchFamily="49" charset="0"/>
              </a:rPr>
            </a:br>
            <a:r>
              <a:rPr lang="pt-BR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}</a:t>
            </a:r>
            <a:endParaRPr lang="pt-BR" dirty="0"/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8B8813AE-D1A7-A995-79AA-E5D0C8D99B63}"/>
              </a:ext>
            </a:extLst>
          </p:cNvPr>
          <p:cNvSpPr txBox="1"/>
          <p:nvPr/>
        </p:nvSpPr>
        <p:spPr>
          <a:xfrm>
            <a:off x="7561384" y="2198078"/>
            <a:ext cx="4415311" cy="120032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pt-BR" dirty="0"/>
              <a:t>Ativa e desativa a área de ataque conforme</a:t>
            </a:r>
            <a:br>
              <a:rPr lang="pt-BR" dirty="0"/>
            </a:br>
            <a:r>
              <a:rPr lang="pt-BR" dirty="0"/>
              <a:t>a direção do personagem.</a:t>
            </a:r>
          </a:p>
          <a:p>
            <a:r>
              <a:rPr lang="pt-BR" dirty="0"/>
              <a:t>Se o personagem aponta para a direita, ativa </a:t>
            </a:r>
            <a:br>
              <a:rPr lang="pt-BR" dirty="0"/>
            </a:br>
            <a:r>
              <a:rPr lang="pt-BR" dirty="0"/>
              <a:t>o oval da direita e desativa o da esquerda.</a:t>
            </a:r>
          </a:p>
        </p:txBody>
      </p:sp>
    </p:spTree>
    <p:extLst>
      <p:ext uri="{BB962C8B-B14F-4D97-AF65-F5344CB8AC3E}">
        <p14:creationId xmlns:p14="http://schemas.microsoft.com/office/powerpoint/2010/main" val="34168004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96EEFB3-6C6F-E469-555D-D6392651FA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4400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OnTriggerStay2D</a:t>
            </a:r>
            <a:r>
              <a:rPr lang="pt-BR" sz="44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()</a:t>
            </a: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412CFCED-CC24-6A82-89B9-60EB84CFD5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t-BR" sz="18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</a:t>
            </a:r>
            <a:r>
              <a:rPr lang="pt-BR" sz="1800" dirty="0" err="1">
                <a:solidFill>
                  <a:srgbClr val="009695"/>
                </a:solidFill>
                <a:effectLst/>
                <a:latin typeface="Consolas" panose="020B0609020204030204" pitchFamily="49" charset="0"/>
              </a:rPr>
              <a:t>void</a:t>
            </a:r>
            <a:r>
              <a:rPr lang="pt-BR" sz="18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pt-BR" sz="1800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OnTriggerStay2D</a:t>
            </a:r>
            <a:r>
              <a:rPr lang="pt-BR" sz="18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pt-BR" sz="1800" dirty="0" err="1">
                <a:solidFill>
                  <a:srgbClr val="3364A4"/>
                </a:solidFill>
                <a:effectLst/>
                <a:latin typeface="Consolas" panose="020B0609020204030204" pitchFamily="49" charset="0"/>
              </a:rPr>
              <a:t>Collider2D</a:t>
            </a:r>
            <a:r>
              <a:rPr lang="pt-BR" sz="18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pt-BR" sz="1800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objetoTocado</a:t>
            </a:r>
            <a:r>
              <a:rPr lang="pt-BR" sz="18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){</a:t>
            </a:r>
            <a:br>
              <a:rPr lang="pt-BR" sz="1800" dirty="0">
                <a:latin typeface="Consolas" panose="020B0609020204030204" pitchFamily="49" charset="0"/>
              </a:rPr>
            </a:br>
            <a:r>
              <a:rPr lang="pt-BR" sz="18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    </a:t>
            </a:r>
            <a:r>
              <a:rPr lang="pt-BR" sz="1800" dirty="0" err="1">
                <a:solidFill>
                  <a:srgbClr val="009695"/>
                </a:solidFill>
                <a:effectLst/>
                <a:latin typeface="Consolas" panose="020B0609020204030204" pitchFamily="49" charset="0"/>
              </a:rPr>
              <a:t>string</a:t>
            </a:r>
            <a:r>
              <a:rPr lang="pt-BR" sz="18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pt-BR" sz="1800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tagTocada</a:t>
            </a:r>
            <a:r>
              <a:rPr lang="pt-BR" sz="18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= </a:t>
            </a:r>
            <a:r>
              <a:rPr lang="pt-BR" sz="1800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objetoTocado.gameObject.tag</a:t>
            </a:r>
            <a:r>
              <a:rPr lang="pt-BR" sz="18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; </a:t>
            </a:r>
            <a:br>
              <a:rPr lang="pt-BR" sz="1800" dirty="0">
                <a:latin typeface="Consolas" panose="020B0609020204030204" pitchFamily="49" charset="0"/>
              </a:rPr>
            </a:br>
            <a:r>
              <a:rPr lang="pt-BR" sz="18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    </a:t>
            </a:r>
            <a:r>
              <a:rPr lang="pt-BR" sz="1800" dirty="0" err="1">
                <a:solidFill>
                  <a:srgbClr val="009695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pt-BR" sz="18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(</a:t>
            </a:r>
            <a:r>
              <a:rPr lang="pt-BR" sz="1800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tagTocada</a:t>
            </a:r>
            <a:r>
              <a:rPr lang="pt-BR" sz="18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== </a:t>
            </a:r>
            <a:r>
              <a:rPr lang="pt-BR" sz="1800" dirty="0">
                <a:solidFill>
                  <a:srgbClr val="F57D00"/>
                </a:solidFill>
                <a:effectLst/>
                <a:latin typeface="Consolas" panose="020B0609020204030204" pitchFamily="49" charset="0"/>
              </a:rPr>
              <a:t>"inimigo"</a:t>
            </a:r>
            <a:r>
              <a:rPr lang="pt-BR" sz="18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&amp;&amp; </a:t>
            </a:r>
            <a:r>
              <a:rPr lang="pt-BR" sz="1800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EstaAtacando</a:t>
            </a:r>
            <a:r>
              <a:rPr lang="pt-BR" sz="18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== </a:t>
            </a:r>
            <a:r>
              <a:rPr lang="pt-BR" sz="1800" dirty="0" err="1">
                <a:solidFill>
                  <a:srgbClr val="009695"/>
                </a:solidFill>
                <a:effectLst/>
                <a:latin typeface="Consolas" panose="020B0609020204030204" pitchFamily="49" charset="0"/>
              </a:rPr>
              <a:t>true</a:t>
            </a:r>
            <a:r>
              <a:rPr lang="pt-BR" sz="18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) {</a:t>
            </a:r>
            <a:br>
              <a:rPr lang="pt-BR" sz="1800" dirty="0">
                <a:latin typeface="Consolas" panose="020B0609020204030204" pitchFamily="49" charset="0"/>
              </a:rPr>
            </a:br>
            <a:r>
              <a:rPr lang="pt-BR" sz="18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        print (</a:t>
            </a:r>
            <a:r>
              <a:rPr lang="pt-BR" sz="1800" dirty="0">
                <a:solidFill>
                  <a:srgbClr val="F57D00"/>
                </a:solidFill>
                <a:effectLst/>
                <a:latin typeface="Consolas" panose="020B0609020204030204" pitchFamily="49" charset="0"/>
              </a:rPr>
              <a:t>"tocou: "</a:t>
            </a:r>
            <a:r>
              <a:rPr lang="pt-BR" sz="18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+ </a:t>
            </a:r>
            <a:r>
              <a:rPr lang="pt-BR" sz="1800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tagTocada</a:t>
            </a:r>
            <a:r>
              <a:rPr lang="pt-BR" sz="18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);</a:t>
            </a:r>
            <a:br>
              <a:rPr lang="pt-BR" sz="1800" dirty="0">
                <a:latin typeface="Consolas" panose="020B0609020204030204" pitchFamily="49" charset="0"/>
              </a:rPr>
            </a:br>
            <a:r>
              <a:rPr lang="pt-BR" sz="18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        </a:t>
            </a:r>
            <a:r>
              <a:rPr lang="pt-BR" sz="1800" dirty="0">
                <a:solidFill>
                  <a:srgbClr val="009695"/>
                </a:solidFill>
                <a:effectLst/>
                <a:latin typeface="Consolas" panose="020B0609020204030204" pitchFamily="49" charset="0"/>
              </a:rPr>
              <a:t>byte</a:t>
            </a:r>
            <a:r>
              <a:rPr lang="pt-BR" sz="18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vermelho = </a:t>
            </a:r>
            <a:r>
              <a:rPr lang="pt-BR" sz="1800" dirty="0">
                <a:solidFill>
                  <a:srgbClr val="F57D00"/>
                </a:solidFill>
                <a:effectLst/>
                <a:latin typeface="Consolas" panose="020B0609020204030204" pitchFamily="49" charset="0"/>
              </a:rPr>
              <a:t>100</a:t>
            </a:r>
            <a:r>
              <a:rPr lang="pt-BR" sz="18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; 	 //0 a 255</a:t>
            </a:r>
            <a:br>
              <a:rPr lang="pt-BR" sz="1800" dirty="0">
                <a:latin typeface="Consolas" panose="020B0609020204030204" pitchFamily="49" charset="0"/>
              </a:rPr>
            </a:br>
            <a:r>
              <a:rPr lang="pt-BR" sz="18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        </a:t>
            </a:r>
            <a:r>
              <a:rPr lang="pt-BR" sz="1800" dirty="0">
                <a:solidFill>
                  <a:srgbClr val="009695"/>
                </a:solidFill>
                <a:effectLst/>
                <a:latin typeface="Consolas" panose="020B0609020204030204" pitchFamily="49" charset="0"/>
              </a:rPr>
              <a:t>byte</a:t>
            </a:r>
            <a:r>
              <a:rPr lang="pt-BR" sz="18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verde = </a:t>
            </a:r>
            <a:r>
              <a:rPr lang="pt-BR" sz="1800" dirty="0">
                <a:solidFill>
                  <a:srgbClr val="F57D00"/>
                </a:solidFill>
                <a:effectLst/>
                <a:latin typeface="Consolas" panose="020B0609020204030204" pitchFamily="49" charset="0"/>
              </a:rPr>
              <a:t>0</a:t>
            </a:r>
            <a:r>
              <a:rPr lang="pt-BR" sz="18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;		 //0 a 255</a:t>
            </a:r>
            <a:br>
              <a:rPr lang="pt-BR" sz="1800" dirty="0">
                <a:latin typeface="Consolas" panose="020B0609020204030204" pitchFamily="49" charset="0"/>
              </a:rPr>
            </a:br>
            <a:r>
              <a:rPr lang="pt-BR" sz="18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        </a:t>
            </a:r>
            <a:r>
              <a:rPr lang="pt-BR" sz="1800" dirty="0">
                <a:solidFill>
                  <a:srgbClr val="009695"/>
                </a:solidFill>
                <a:effectLst/>
                <a:latin typeface="Consolas" panose="020B0609020204030204" pitchFamily="49" charset="0"/>
              </a:rPr>
              <a:t>byte</a:t>
            </a:r>
            <a:r>
              <a:rPr lang="pt-BR" sz="18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azul = </a:t>
            </a:r>
            <a:r>
              <a:rPr lang="pt-BR" sz="1800" dirty="0">
                <a:solidFill>
                  <a:srgbClr val="F57D00"/>
                </a:solidFill>
                <a:effectLst/>
                <a:latin typeface="Consolas" panose="020B0609020204030204" pitchFamily="49" charset="0"/>
              </a:rPr>
              <a:t>0</a:t>
            </a:r>
            <a:r>
              <a:rPr lang="pt-BR" sz="18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;		 //0 a 255</a:t>
            </a:r>
            <a:br>
              <a:rPr lang="pt-BR" sz="1800" dirty="0">
                <a:latin typeface="Consolas" panose="020B0609020204030204" pitchFamily="49" charset="0"/>
              </a:rPr>
            </a:br>
            <a:r>
              <a:rPr lang="pt-BR" sz="18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        </a:t>
            </a:r>
            <a:r>
              <a:rPr lang="pt-BR" sz="1800" dirty="0">
                <a:solidFill>
                  <a:srgbClr val="009695"/>
                </a:solidFill>
                <a:effectLst/>
                <a:latin typeface="Consolas" panose="020B0609020204030204" pitchFamily="49" charset="0"/>
              </a:rPr>
              <a:t>byte</a:t>
            </a:r>
            <a:r>
              <a:rPr lang="pt-BR" sz="18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opacidade = </a:t>
            </a:r>
            <a:r>
              <a:rPr lang="pt-BR" sz="1800" dirty="0">
                <a:solidFill>
                  <a:srgbClr val="F57D00"/>
                </a:solidFill>
                <a:effectLst/>
                <a:latin typeface="Consolas" panose="020B0609020204030204" pitchFamily="49" charset="0"/>
              </a:rPr>
              <a:t>25</a:t>
            </a:r>
            <a:r>
              <a:rPr lang="pt-BR" sz="18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;	 //0 a 255</a:t>
            </a:r>
            <a:br>
              <a:rPr lang="pt-BR" sz="1800" dirty="0">
                <a:latin typeface="Consolas" panose="020B0609020204030204" pitchFamily="49" charset="0"/>
              </a:rPr>
            </a:br>
            <a:r>
              <a:rPr lang="pt-BR" sz="18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        </a:t>
            </a:r>
            <a:r>
              <a:rPr lang="pt-BR" sz="1800" i="1" dirty="0">
                <a:solidFill>
                  <a:srgbClr val="888888"/>
                </a:solidFill>
                <a:effectLst/>
                <a:latin typeface="Consolas" panose="020B0609020204030204" pitchFamily="49" charset="0"/>
              </a:rPr>
              <a:t>//recupera o material do inimigo</a:t>
            </a:r>
            <a:br>
              <a:rPr lang="pt-BR" sz="1800" dirty="0">
                <a:latin typeface="Consolas" panose="020B0609020204030204" pitchFamily="49" charset="0"/>
              </a:rPr>
            </a:br>
            <a:r>
              <a:rPr lang="pt-BR" sz="18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        </a:t>
            </a:r>
            <a:r>
              <a:rPr lang="pt-BR" sz="1800" dirty="0">
                <a:solidFill>
                  <a:srgbClr val="3364A4"/>
                </a:solidFill>
                <a:effectLst/>
                <a:latin typeface="Consolas" panose="020B0609020204030204" pitchFamily="49" charset="0"/>
              </a:rPr>
              <a:t>Material</a:t>
            </a:r>
            <a:r>
              <a:rPr lang="pt-BR" sz="18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pt-BR" sz="1800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material</a:t>
            </a:r>
            <a:r>
              <a:rPr lang="pt-BR" sz="18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= </a:t>
            </a:r>
            <a:r>
              <a:rPr lang="pt-BR" sz="1800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objetoTocado.GetComponent</a:t>
            </a:r>
            <a:r>
              <a:rPr lang="pt-BR" sz="18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&lt;</a:t>
            </a:r>
            <a:r>
              <a:rPr lang="pt-BR" sz="1800" dirty="0" err="1">
                <a:solidFill>
                  <a:srgbClr val="3364A4"/>
                </a:solidFill>
                <a:effectLst/>
                <a:latin typeface="Consolas" panose="020B0609020204030204" pitchFamily="49" charset="0"/>
              </a:rPr>
              <a:t>Renderer</a:t>
            </a:r>
            <a:r>
              <a:rPr lang="pt-BR" sz="18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&gt;().material;</a:t>
            </a:r>
            <a:br>
              <a:rPr lang="pt-BR" sz="1800" dirty="0">
                <a:latin typeface="Consolas" panose="020B0609020204030204" pitchFamily="49" charset="0"/>
              </a:rPr>
            </a:br>
            <a:r>
              <a:rPr lang="pt-BR" sz="18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        </a:t>
            </a:r>
            <a:r>
              <a:rPr lang="pt-BR" sz="1800" i="1" dirty="0">
                <a:solidFill>
                  <a:srgbClr val="888888"/>
                </a:solidFill>
                <a:effectLst/>
                <a:latin typeface="Consolas" panose="020B0609020204030204" pitchFamily="49" charset="0"/>
              </a:rPr>
              <a:t>//muda a cor do inimigo</a:t>
            </a:r>
            <a:br>
              <a:rPr lang="pt-BR" sz="1800" dirty="0">
                <a:latin typeface="Consolas" panose="020B0609020204030204" pitchFamily="49" charset="0"/>
              </a:rPr>
            </a:br>
            <a:r>
              <a:rPr lang="pt-BR" sz="18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        </a:t>
            </a:r>
            <a:r>
              <a:rPr lang="pt-BR" sz="1800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material.color</a:t>
            </a:r>
            <a:r>
              <a:rPr lang="pt-BR" sz="18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= </a:t>
            </a:r>
            <a:r>
              <a:rPr lang="pt-BR" sz="1800" dirty="0">
                <a:solidFill>
                  <a:srgbClr val="009695"/>
                </a:solidFill>
                <a:effectLst/>
                <a:latin typeface="Consolas" panose="020B0609020204030204" pitchFamily="49" charset="0"/>
              </a:rPr>
              <a:t>new</a:t>
            </a:r>
            <a:r>
              <a:rPr lang="pt-BR" sz="18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pt-BR" sz="1800" dirty="0">
                <a:solidFill>
                  <a:srgbClr val="3364A4"/>
                </a:solidFill>
                <a:effectLst/>
                <a:latin typeface="Consolas" panose="020B0609020204030204" pitchFamily="49" charset="0"/>
              </a:rPr>
              <a:t>Color</a:t>
            </a:r>
            <a:r>
              <a:rPr lang="pt-BR" sz="18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(vermelho, verde, </a:t>
            </a:r>
            <a:r>
              <a:rPr lang="pt-BR" sz="1800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azul,opacidade</a:t>
            </a:r>
            <a:r>
              <a:rPr lang="pt-BR" sz="18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);</a:t>
            </a:r>
            <a:br>
              <a:rPr lang="pt-BR" sz="1800" dirty="0">
                <a:latin typeface="Consolas" panose="020B0609020204030204" pitchFamily="49" charset="0"/>
              </a:rPr>
            </a:br>
            <a:r>
              <a:rPr lang="pt-BR" sz="18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        </a:t>
            </a:r>
            <a:r>
              <a:rPr lang="pt-BR" sz="1800" i="1" dirty="0">
                <a:solidFill>
                  <a:srgbClr val="888888"/>
                </a:solidFill>
                <a:effectLst/>
                <a:latin typeface="Consolas" panose="020B0609020204030204" pitchFamily="49" charset="0"/>
              </a:rPr>
              <a:t>//</a:t>
            </a:r>
            <a:r>
              <a:rPr lang="pt-BR" sz="1800" i="1" dirty="0" err="1">
                <a:solidFill>
                  <a:srgbClr val="888888"/>
                </a:solidFill>
                <a:effectLst/>
                <a:latin typeface="Consolas" panose="020B0609020204030204" pitchFamily="49" charset="0"/>
              </a:rPr>
              <a:t>destroi</a:t>
            </a:r>
            <a:r>
              <a:rPr lang="pt-BR" sz="1800" i="1" dirty="0">
                <a:solidFill>
                  <a:srgbClr val="888888"/>
                </a:solidFill>
                <a:effectLst/>
                <a:latin typeface="Consolas" panose="020B0609020204030204" pitchFamily="49" charset="0"/>
              </a:rPr>
              <a:t> o inimigo</a:t>
            </a:r>
            <a:br>
              <a:rPr lang="pt-BR" sz="1800" dirty="0">
                <a:latin typeface="Consolas" panose="020B0609020204030204" pitchFamily="49" charset="0"/>
              </a:rPr>
            </a:br>
            <a:r>
              <a:rPr lang="pt-BR" sz="18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        </a:t>
            </a:r>
            <a:r>
              <a:rPr lang="pt-BR" sz="1800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Destroy</a:t>
            </a:r>
            <a:r>
              <a:rPr lang="pt-BR" sz="18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(</a:t>
            </a:r>
            <a:r>
              <a:rPr lang="pt-BR" sz="1800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objetoTocado.gameObject,</a:t>
            </a:r>
            <a:r>
              <a:rPr lang="pt-BR" sz="1800" dirty="0" err="1">
                <a:solidFill>
                  <a:srgbClr val="F57D00"/>
                </a:solidFill>
                <a:effectLst/>
                <a:latin typeface="Consolas" panose="020B0609020204030204" pitchFamily="49" charset="0"/>
              </a:rPr>
              <a:t>0.2f</a:t>
            </a:r>
            <a:r>
              <a:rPr lang="pt-BR" sz="18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);</a:t>
            </a:r>
            <a:br>
              <a:rPr lang="pt-BR" sz="1800" dirty="0">
                <a:latin typeface="Consolas" panose="020B0609020204030204" pitchFamily="49" charset="0"/>
              </a:rPr>
            </a:br>
            <a:r>
              <a:rPr lang="pt-BR" sz="18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    }</a:t>
            </a:r>
            <a:br>
              <a:rPr lang="pt-BR" sz="1800" dirty="0">
                <a:latin typeface="Consolas" panose="020B0609020204030204" pitchFamily="49" charset="0"/>
              </a:rPr>
            </a:br>
            <a:r>
              <a:rPr lang="pt-BR" sz="18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}</a:t>
            </a:r>
            <a:endParaRPr lang="pt-BR" sz="4000" dirty="0"/>
          </a:p>
        </p:txBody>
      </p:sp>
    </p:spTree>
    <p:extLst>
      <p:ext uri="{BB962C8B-B14F-4D97-AF65-F5344CB8AC3E}">
        <p14:creationId xmlns:p14="http://schemas.microsoft.com/office/powerpoint/2010/main" val="41082203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E4DAC81-A843-BEDE-9BBD-AF1222DAA8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B6E137EB-E8E1-1C9D-D0F2-CED845290C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t-BR" sz="24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</a:t>
            </a:r>
            <a:r>
              <a:rPr lang="pt-BR" sz="2400" dirty="0" err="1">
                <a:solidFill>
                  <a:srgbClr val="009695"/>
                </a:solidFill>
                <a:effectLst/>
                <a:latin typeface="Consolas" panose="020B0609020204030204" pitchFamily="49" charset="0"/>
              </a:rPr>
              <a:t>void</a:t>
            </a:r>
            <a:r>
              <a:rPr lang="pt-BR" sz="24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pt-BR" sz="2400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OnCollisionEnter2D</a:t>
            </a:r>
            <a:r>
              <a:rPr lang="pt-BR" sz="24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pt-BR" sz="2400" dirty="0" err="1">
                <a:solidFill>
                  <a:srgbClr val="3364A4"/>
                </a:solidFill>
                <a:effectLst/>
                <a:latin typeface="Consolas" panose="020B0609020204030204" pitchFamily="49" charset="0"/>
              </a:rPr>
              <a:t>Collision2D</a:t>
            </a:r>
            <a:r>
              <a:rPr lang="pt-BR" sz="24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pt-BR" sz="2400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objetoTocado</a:t>
            </a:r>
            <a:r>
              <a:rPr lang="pt-BR" sz="24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){</a:t>
            </a:r>
            <a:br>
              <a:rPr lang="pt-BR" sz="2400" dirty="0">
                <a:latin typeface="Consolas" panose="020B0609020204030204" pitchFamily="49" charset="0"/>
              </a:rPr>
            </a:br>
            <a:r>
              <a:rPr lang="pt-BR" sz="24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    </a:t>
            </a:r>
            <a:r>
              <a:rPr lang="pt-BR" sz="2400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AnimatorPersonagem.SetBool</a:t>
            </a:r>
            <a:r>
              <a:rPr lang="pt-BR" sz="24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(</a:t>
            </a:r>
            <a:r>
              <a:rPr lang="pt-BR" sz="2400" dirty="0">
                <a:solidFill>
                  <a:srgbClr val="F57D00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pt-BR" sz="2400" dirty="0" err="1">
                <a:solidFill>
                  <a:srgbClr val="F57D00"/>
                </a:solidFill>
                <a:effectLst/>
                <a:latin typeface="Consolas" panose="020B0609020204030204" pitchFamily="49" charset="0"/>
              </a:rPr>
              <a:t>estaPulando</a:t>
            </a:r>
            <a:r>
              <a:rPr lang="pt-BR" sz="2400" dirty="0">
                <a:solidFill>
                  <a:srgbClr val="F57D00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pt-BR" sz="24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, </a:t>
            </a:r>
            <a:r>
              <a:rPr lang="pt-BR" sz="2400" dirty="0">
                <a:solidFill>
                  <a:srgbClr val="009695"/>
                </a:solidFill>
                <a:effectLst/>
                <a:latin typeface="Consolas" panose="020B0609020204030204" pitchFamily="49" charset="0"/>
              </a:rPr>
              <a:t>false</a:t>
            </a:r>
            <a:r>
              <a:rPr lang="pt-BR" sz="24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);</a:t>
            </a:r>
            <a:br>
              <a:rPr lang="pt-BR" sz="2400" dirty="0">
                <a:latin typeface="Consolas" panose="020B0609020204030204" pitchFamily="49" charset="0"/>
              </a:rPr>
            </a:br>
            <a:r>
              <a:rPr lang="pt-BR" sz="24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    </a:t>
            </a:r>
            <a:r>
              <a:rPr lang="pt-BR" sz="2400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ContadorPulos</a:t>
            </a:r>
            <a:r>
              <a:rPr lang="pt-BR" sz="24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= </a:t>
            </a:r>
            <a:r>
              <a:rPr lang="pt-BR" sz="2400" dirty="0">
                <a:solidFill>
                  <a:srgbClr val="F57D00"/>
                </a:solidFill>
                <a:effectLst/>
                <a:latin typeface="Consolas" panose="020B0609020204030204" pitchFamily="49" charset="0"/>
              </a:rPr>
              <a:t>0</a:t>
            </a:r>
            <a:r>
              <a:rPr lang="pt-BR" sz="24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;</a:t>
            </a:r>
            <a:br>
              <a:rPr lang="pt-BR" sz="2400" dirty="0">
                <a:latin typeface="Consolas" panose="020B0609020204030204" pitchFamily="49" charset="0"/>
              </a:rPr>
            </a:br>
            <a:r>
              <a:rPr lang="pt-BR" sz="24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    </a:t>
            </a:r>
            <a:r>
              <a:rPr lang="pt-BR" sz="2400" dirty="0" err="1">
                <a:solidFill>
                  <a:srgbClr val="009695"/>
                </a:solidFill>
                <a:effectLst/>
                <a:latin typeface="Consolas" panose="020B0609020204030204" pitchFamily="49" charset="0"/>
              </a:rPr>
              <a:t>string</a:t>
            </a:r>
            <a:r>
              <a:rPr lang="pt-BR" sz="24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pt-BR" sz="2400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tagTocada</a:t>
            </a:r>
            <a:r>
              <a:rPr lang="pt-BR" sz="24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= </a:t>
            </a:r>
            <a:r>
              <a:rPr lang="pt-BR" sz="2400" dirty="0" err="1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objetoTocado.gameObject.tag</a:t>
            </a:r>
            <a:r>
              <a:rPr lang="pt-BR" sz="24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; </a:t>
            </a:r>
            <a:br>
              <a:rPr lang="pt-BR" sz="2400" dirty="0">
                <a:latin typeface="Consolas" panose="020B0609020204030204" pitchFamily="49" charset="0"/>
              </a:rPr>
            </a:br>
            <a:r>
              <a:rPr lang="pt-BR" sz="24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    </a:t>
            </a:r>
            <a:r>
              <a:rPr lang="pt-BR" sz="2400" i="1" dirty="0">
                <a:solidFill>
                  <a:srgbClr val="888888"/>
                </a:solidFill>
                <a:effectLst/>
                <a:latin typeface="Consolas" panose="020B0609020204030204" pitchFamily="49" charset="0"/>
              </a:rPr>
              <a:t>//</a:t>
            </a:r>
            <a:r>
              <a:rPr lang="pt-BR" sz="2400" i="1" dirty="0" err="1">
                <a:solidFill>
                  <a:srgbClr val="888888"/>
                </a:solidFill>
                <a:effectLst/>
                <a:latin typeface="Consolas" panose="020B0609020204030204" pitchFamily="49" charset="0"/>
              </a:rPr>
              <a:t>AnimatorPersonagem.SetBool</a:t>
            </a:r>
            <a:r>
              <a:rPr lang="pt-BR" sz="2400" i="1" dirty="0">
                <a:solidFill>
                  <a:srgbClr val="888888"/>
                </a:solidFill>
                <a:effectLst/>
                <a:latin typeface="Consolas" panose="020B0609020204030204" pitchFamily="49" charset="0"/>
              </a:rPr>
              <a:t> ("</a:t>
            </a:r>
            <a:r>
              <a:rPr lang="pt-BR" sz="2400" i="1" dirty="0" err="1">
                <a:solidFill>
                  <a:srgbClr val="888888"/>
                </a:solidFill>
                <a:effectLst/>
                <a:latin typeface="Consolas" panose="020B0609020204030204" pitchFamily="49" charset="0"/>
              </a:rPr>
              <a:t>estaPulando</a:t>
            </a:r>
            <a:r>
              <a:rPr lang="pt-BR" sz="2400" i="1" dirty="0">
                <a:solidFill>
                  <a:srgbClr val="888888"/>
                </a:solidFill>
                <a:effectLst/>
                <a:latin typeface="Consolas" panose="020B0609020204030204" pitchFamily="49" charset="0"/>
              </a:rPr>
              <a:t>", false);</a:t>
            </a:r>
            <a:br>
              <a:rPr lang="pt-BR" sz="2400" dirty="0">
                <a:latin typeface="Consolas" panose="020B0609020204030204" pitchFamily="49" charset="0"/>
              </a:rPr>
            </a:br>
            <a:br>
              <a:rPr lang="pt-BR" sz="2400" dirty="0">
                <a:latin typeface="Consolas" panose="020B0609020204030204" pitchFamily="49" charset="0"/>
              </a:rPr>
            </a:br>
            <a:r>
              <a:rPr lang="pt-BR" sz="2400" dirty="0">
                <a:solidFill>
                  <a:srgbClr val="333333"/>
                </a:solidFill>
                <a:effectLst/>
                <a:latin typeface="Consolas" panose="020B0609020204030204" pitchFamily="49" charset="0"/>
              </a:rPr>
              <a:t>    }</a:t>
            </a:r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19048353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DD730AC-BC4B-15F8-A5EE-3A34366BFF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err="1"/>
              <a:t>rgb</a:t>
            </a: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7938A031-B16E-8944-B346-8D42DF5780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O termo RGB corresponde às iniciais das cores “</a:t>
            </a:r>
            <a:r>
              <a:rPr lang="pt-BR" dirty="0" err="1"/>
              <a:t>Red</a:t>
            </a:r>
            <a:r>
              <a:rPr lang="pt-BR" dirty="0"/>
              <a:t>” (vermelho), “Green” (verde) e “Blue” (azul), que são chamadas aditivas, pois quando somadas, podem formar diversas outras cores.</a:t>
            </a:r>
          </a:p>
          <a:p>
            <a:endParaRPr lang="pt-BR" dirty="0"/>
          </a:p>
          <a:p>
            <a:r>
              <a:rPr lang="pt-BR" dirty="0"/>
              <a:t>Escolha sua cor online:</a:t>
            </a:r>
          </a:p>
          <a:p>
            <a:pPr lvl="1"/>
            <a:r>
              <a:rPr lang="pt-BR" dirty="0"/>
              <a:t>https://rgbacolorpicker.com/</a:t>
            </a:r>
          </a:p>
        </p:txBody>
      </p:sp>
    </p:spTree>
    <p:extLst>
      <p:ext uri="{BB962C8B-B14F-4D97-AF65-F5344CB8AC3E}">
        <p14:creationId xmlns:p14="http://schemas.microsoft.com/office/powerpoint/2010/main" val="272107483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812</Words>
  <Application>Microsoft Office PowerPoint</Application>
  <PresentationFormat>Widescreen</PresentationFormat>
  <Paragraphs>48</Paragraphs>
  <Slides>9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Consolas</vt:lpstr>
      <vt:lpstr>Tema do Office</vt:lpstr>
      <vt:lpstr>Ataque “melee”</vt:lpstr>
      <vt:lpstr>Configuração</vt:lpstr>
      <vt:lpstr>Atributos</vt:lpstr>
      <vt:lpstr>Start () </vt:lpstr>
      <vt:lpstr>Atacar()</vt:lpstr>
      <vt:lpstr>MovimentoHorizontal()</vt:lpstr>
      <vt:lpstr>OnTriggerStay2D()</vt:lpstr>
      <vt:lpstr>Apresentação do PowerPoint</vt:lpstr>
      <vt:lpstr>rgb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Ataque Próximo</dc:title>
  <dc:creator>Hélio Lourenço Esperidião Ferreira</dc:creator>
  <cp:lastModifiedBy>Hélio Lourenço Esperidião Ferreira</cp:lastModifiedBy>
  <cp:revision>3</cp:revision>
  <dcterms:created xsi:type="dcterms:W3CDTF">2023-09-09T10:53:38Z</dcterms:created>
  <dcterms:modified xsi:type="dcterms:W3CDTF">2023-09-09T12:03:16Z</dcterms:modified>
</cp:coreProperties>
</file>